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notesMasterIdLst>
    <p:notesMasterId r:id="rId21"/>
  </p:notes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5" r:id="rId11"/>
    <p:sldId id="257" r:id="rId12"/>
    <p:sldId id="261" r:id="rId13"/>
    <p:sldId id="262" r:id="rId14"/>
    <p:sldId id="263" r:id="rId15"/>
    <p:sldId id="264" r:id="rId16"/>
    <p:sldId id="265" r:id="rId17"/>
    <p:sldId id="277" r:id="rId18"/>
    <p:sldId id="279" r:id="rId19"/>
    <p:sldId id="266" r:id="rId20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871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E7AB48-8BC1-4694-8685-49E802D3501C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A1835A-048C-4FC0-9071-DB3FE9C0D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ru-RU" smtClean="0"/>
              <a:t>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ru-RU" smtClean="0"/>
              <a:t>!!!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97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97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99AC8-D878-46BA-A8BF-D1DEEBA27A24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5D18D-5F99-4073-90F0-9A5F79A75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D78E2-BB08-479D-ABE7-526F84938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07EEF-286D-437B-B79C-FC87FE2CE1B7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A8DBA-8115-4E5E-9A5D-9912F70D2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D2E44-78DF-40BE-A8F3-74F5006A52C6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8F569-8A2B-4B01-8B39-9AEBC2174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008BB-D9F5-40B5-BBDD-55AB9FF4D09F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CF5D1-8EF4-4AC3-A1E7-B0CDB9CE5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8B78F-7496-4248-9403-5822CB2BE34D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2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4ADBF-2C45-4358-BDDA-AB9179FCAC7F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AB364-70BB-43EA-A230-32D43A7C7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6E449-B338-4E90-BD49-6B1DC6911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00408-4C0E-4CC9-83B5-0CD2BBC85D5E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990B8-81CE-430D-BD25-2B6A1084AB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62920-4B5E-4991-B416-84F3A37D409D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6BAF1-8C0C-4D90-8900-DC390F6C3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286B6-CE2E-4C17-8B07-CAE50D833950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6C1FF-2E7D-46E9-A10E-F8C729C15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6494-6B16-4D66-9699-E479EA8FF2CD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9C8AD-08F5-4A56-8565-113A18B6F4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9B84A-B4BF-422E-B26A-FBD6D365B4F9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3410F-BEAD-485C-84DB-52DEB1BA2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2571D-6D35-44CE-BB84-2E426F7F2935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F8434-FBF3-4ADE-BDF0-8809CB2C9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6AE46-4D0A-4B67-B065-EC98504704CC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52A5B-A627-4C10-8B5A-D88FB2B94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A4D9-3D74-4F8C-B089-421E10BB4F6B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3E29A-320E-4873-9E93-DE1A4BA14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82237-9AFC-4E7C-A5BC-EA94AAC01CF3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F8299-D31E-429E-924E-DE0073016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457CF-73BE-4F12-8F2D-6523D1ABFFAA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92611-F7AC-471A-BFD6-9FDF36FD3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7B1D0-2B91-4DDE-A6CE-050312B187E6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F1520-D8C0-4F10-8753-A26E5B6E8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8F4ED-091F-4245-BFC1-463FC932CD7A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D88D3-7EBB-4B13-B068-6E9D784AC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41545-DAFE-4AAF-9B9F-E755E6BA6767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F5552-8CFB-467B-BCC1-0C3BFFD3B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B12BE-BB47-4371-BB12-C87A0322F861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C7F22-4EE3-4ECF-8FC5-D59804C3D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B341E-9077-48E9-B41D-E1450E70BE38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936B2-9DE3-46A0-8D5E-266FB9E69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CCB75-75B5-4BFD-B45D-6CC74C886007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86525-9F80-4EF8-B839-A0FF78411E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7D390-967D-48E2-84B9-A265B354E570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6DA3A-4C8B-46B4-AC9B-42CD45803B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A3A21-7815-44AA-959B-726507B29106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9D3ED-CE63-48F8-B8B0-B9EA41E96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97894-7936-4422-BD8A-0B9C6EC36F32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3531AF4E-C527-4233-B42C-E4BA86014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286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C1443304-2B3C-4FC3-8D20-BB9517ED9422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7" r:id="rId12"/>
    <p:sldLayoutId id="214748365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7A6075DA-51C9-486E-A896-D6F46E141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018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018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536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148F2205-C8FF-44C4-B277-4FA36C0A7EA0}" type="datetime1">
              <a:rPr lang="fr-FR"/>
              <a:pPr>
                <a:defRPr/>
              </a:pPr>
              <a:t>04/10/2013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  <p:sldLayoutId id="214748366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image" Target="../media/image56.jpeg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3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4.png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38.pn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ctrTitle" idx="4294967295"/>
          </p:nvPr>
        </p:nvSpPr>
        <p:spPr>
          <a:xfrm>
            <a:off x="0" y="981075"/>
            <a:ext cx="8783638" cy="587375"/>
          </a:xfrm>
        </p:spPr>
        <p:txBody>
          <a:bodyPr/>
          <a:lstStyle/>
          <a:p>
            <a:pPr eaLnBrk="1" hangingPunct="1"/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sz="4000" b="1" smtClean="0"/>
              <a:t>Математическое моделирование оптимального управления деятельностью горнодобывающего предприятия на примере ОАО «УГОК»</a:t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endParaRPr lang="fr-FR" sz="4000" smtClean="0">
              <a:solidFill>
                <a:srgbClr val="487196"/>
              </a:solidFill>
            </a:endParaRPr>
          </a:p>
        </p:txBody>
      </p:sp>
      <p:pic>
        <p:nvPicPr>
          <p:cNvPr id="29699" name="Picture 4" descr="C:\Users\Builder\Downloads\778504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213100"/>
            <a:ext cx="310832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5" descr="C:\Users\Builder\Downloads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4652963"/>
            <a:ext cx="2735262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108B491-5BEA-49FA-B702-F56B62DE7944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18482" name="Rectangle 4"/>
          <p:cNvSpPr>
            <a:spLocks noChangeArrowheads="1"/>
          </p:cNvSpPr>
          <p:nvPr/>
        </p:nvSpPr>
        <p:spPr bwMode="auto">
          <a:xfrm>
            <a:off x="2268538" y="549275"/>
            <a:ext cx="6107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Оптимизационная экономико-математическая модель </a:t>
            </a:r>
          </a:p>
          <a:p>
            <a:r>
              <a:rPr lang="ru-RU" sz="2000">
                <a:latin typeface="Times New Roman" pitchFamily="18" charset="0"/>
              </a:rPr>
              <a:t>выражается следующей целевой функцией:</a:t>
            </a:r>
          </a:p>
        </p:txBody>
      </p:sp>
      <p:sp>
        <p:nvSpPr>
          <p:cNvPr id="18483" name="Rectangle 6"/>
          <p:cNvSpPr>
            <a:spLocks noChangeArrowheads="1"/>
          </p:cNvSpPr>
          <p:nvPr/>
        </p:nvSpPr>
        <p:spPr bwMode="auto">
          <a:xfrm>
            <a:off x="0" y="3267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 sz="1800"/>
          </a:p>
        </p:txBody>
      </p:sp>
      <p:sp>
        <p:nvSpPr>
          <p:cNvPr id="18484" name="Text Box 7"/>
          <p:cNvSpPr txBox="1">
            <a:spLocks noChangeArrowheads="1"/>
          </p:cNvSpPr>
          <p:nvPr/>
        </p:nvSpPr>
        <p:spPr bwMode="auto">
          <a:xfrm>
            <a:off x="2060575" y="4292600"/>
            <a:ext cx="708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Данная модель решается при выполнении следующих условий:</a:t>
            </a:r>
          </a:p>
        </p:txBody>
      </p:sp>
      <p:sp>
        <p:nvSpPr>
          <p:cNvPr id="18485" name="Rectangle 9"/>
          <p:cNvSpPr>
            <a:spLocks noChangeArrowheads="1"/>
          </p:cNvSpPr>
          <p:nvPr/>
        </p:nvSpPr>
        <p:spPr bwMode="auto">
          <a:xfrm>
            <a:off x="0" y="3152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2884488" y="4724400"/>
          <a:ext cx="1543050" cy="817563"/>
        </p:xfrm>
        <a:graphic>
          <a:graphicData uri="http://schemas.openxmlformats.org/presentationml/2006/ole">
            <p:oleObj spid="_x0000_s18440" name="Формула" r:id="rId4" imgW="812520" imgH="431640" progId="Equation.3">
              <p:embed/>
            </p:oleObj>
          </a:graphicData>
        </a:graphic>
      </p:graphicFrame>
      <p:sp>
        <p:nvSpPr>
          <p:cNvPr id="18486" name="Text Box 10"/>
          <p:cNvSpPr txBox="1">
            <a:spLocks noChangeArrowheads="1"/>
          </p:cNvSpPr>
          <p:nvPr/>
        </p:nvSpPr>
        <p:spPr bwMode="auto">
          <a:xfrm>
            <a:off x="2555875" y="29241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 </a:t>
            </a:r>
          </a:p>
        </p:txBody>
      </p:sp>
      <p:sp>
        <p:nvSpPr>
          <p:cNvPr id="1848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2843213" y="5661025"/>
          <a:ext cx="1601787" cy="825500"/>
        </p:xfrm>
        <a:graphic>
          <a:graphicData uri="http://schemas.openxmlformats.org/presentationml/2006/ole">
            <p:oleObj spid="_x0000_s18444" name="Формула" r:id="rId5" imgW="838080" imgH="431640" progId="Equation.3">
              <p:embed/>
            </p:oleObj>
          </a:graphicData>
        </a:graphic>
      </p:graphicFrame>
      <p:graphicFrame>
        <p:nvGraphicFramePr>
          <p:cNvPr id="18460" name="Object 28"/>
          <p:cNvGraphicFramePr>
            <a:graphicFrameLocks noChangeAspect="1"/>
          </p:cNvGraphicFramePr>
          <p:nvPr/>
        </p:nvGraphicFramePr>
        <p:xfrm>
          <a:off x="1908175" y="1844675"/>
          <a:ext cx="504825" cy="412750"/>
        </p:xfrm>
        <a:graphic>
          <a:graphicData uri="http://schemas.openxmlformats.org/presentationml/2006/ole">
            <p:oleObj spid="_x0000_s18460" name="Формула" r:id="rId6" imgW="317225" imgH="253780" progId="Equation.3">
              <p:embed/>
            </p:oleObj>
          </a:graphicData>
        </a:graphic>
      </p:graphicFrame>
      <p:graphicFrame>
        <p:nvGraphicFramePr>
          <p:cNvPr id="18459" name="Object 27"/>
          <p:cNvGraphicFramePr>
            <a:graphicFrameLocks noChangeAspect="1"/>
          </p:cNvGraphicFramePr>
          <p:nvPr/>
        </p:nvGraphicFramePr>
        <p:xfrm>
          <a:off x="2051050" y="2276475"/>
          <a:ext cx="346075" cy="360363"/>
        </p:xfrm>
        <a:graphic>
          <a:graphicData uri="http://schemas.openxmlformats.org/presentationml/2006/ole">
            <p:oleObj spid="_x0000_s18459" name="Формула" r:id="rId7" imgW="228600" imgH="241300" progId="Equation.3">
              <p:embed/>
            </p:oleObj>
          </a:graphicData>
        </a:graphic>
      </p:graphicFrame>
      <p:graphicFrame>
        <p:nvGraphicFramePr>
          <p:cNvPr id="18458" name="Object 26"/>
          <p:cNvGraphicFramePr>
            <a:graphicFrameLocks noChangeAspect="1"/>
          </p:cNvGraphicFramePr>
          <p:nvPr/>
        </p:nvGraphicFramePr>
        <p:xfrm>
          <a:off x="2124075" y="2708275"/>
          <a:ext cx="331788" cy="360363"/>
        </p:xfrm>
        <a:graphic>
          <a:graphicData uri="http://schemas.openxmlformats.org/presentationml/2006/ole">
            <p:oleObj spid="_x0000_s18458" name="Формула" r:id="rId8" imgW="215713" imgH="241091" progId="Equation.3">
              <p:embed/>
            </p:oleObj>
          </a:graphicData>
        </a:graphic>
      </p:graphicFrame>
      <p:graphicFrame>
        <p:nvGraphicFramePr>
          <p:cNvPr id="18457" name="Object 25"/>
          <p:cNvGraphicFramePr>
            <a:graphicFrameLocks noChangeAspect="1"/>
          </p:cNvGraphicFramePr>
          <p:nvPr/>
        </p:nvGraphicFramePr>
        <p:xfrm>
          <a:off x="2124075" y="3068638"/>
          <a:ext cx="288925" cy="360362"/>
        </p:xfrm>
        <a:graphic>
          <a:graphicData uri="http://schemas.openxmlformats.org/presentationml/2006/ole">
            <p:oleObj spid="_x0000_s18457" name="Формула" r:id="rId9" imgW="190417" imgH="241195" progId="Equation.3">
              <p:embed/>
            </p:oleObj>
          </a:graphicData>
        </a:graphic>
      </p:graphicFrame>
      <p:graphicFrame>
        <p:nvGraphicFramePr>
          <p:cNvPr id="18456" name="Object 24"/>
          <p:cNvGraphicFramePr>
            <a:graphicFrameLocks noChangeAspect="1"/>
          </p:cNvGraphicFramePr>
          <p:nvPr/>
        </p:nvGraphicFramePr>
        <p:xfrm>
          <a:off x="2124075" y="3429000"/>
          <a:ext cx="288925" cy="360363"/>
        </p:xfrm>
        <a:graphic>
          <a:graphicData uri="http://schemas.openxmlformats.org/presentationml/2006/ole">
            <p:oleObj spid="_x0000_s18456" name="Формула" r:id="rId10" imgW="190417" imgH="241195" progId="Equation.3">
              <p:embed/>
            </p:oleObj>
          </a:graphicData>
        </a:graphic>
      </p:graphicFrame>
      <p:graphicFrame>
        <p:nvGraphicFramePr>
          <p:cNvPr id="18455" name="Object 23"/>
          <p:cNvGraphicFramePr>
            <a:graphicFrameLocks noChangeAspect="1"/>
          </p:cNvGraphicFramePr>
          <p:nvPr/>
        </p:nvGraphicFramePr>
        <p:xfrm>
          <a:off x="2124075" y="3789363"/>
          <a:ext cx="360363" cy="360362"/>
        </p:xfrm>
        <a:graphic>
          <a:graphicData uri="http://schemas.openxmlformats.org/presentationml/2006/ole">
            <p:oleObj spid="_x0000_s18455" name="Формула" r:id="rId11" imgW="190417" imgH="241195" progId="Equation.3">
              <p:embed/>
            </p:oleObj>
          </a:graphicData>
        </a:graphic>
      </p:graphicFrame>
      <p:sp>
        <p:nvSpPr>
          <p:cNvPr id="18488" name="Rectangle 30"/>
          <p:cNvSpPr>
            <a:spLocks noChangeArrowheads="1"/>
          </p:cNvSpPr>
          <p:nvPr/>
        </p:nvSpPr>
        <p:spPr bwMode="auto">
          <a:xfrm>
            <a:off x="2339975" y="1916113"/>
            <a:ext cx="64277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суммарный дисконтированный эффект, достигаемый в целом по предприятию;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89" name="Rectangle 31"/>
          <p:cNvSpPr>
            <a:spLocks noChangeArrowheads="1"/>
          </p:cNvSpPr>
          <p:nvPr/>
        </p:nvSpPr>
        <p:spPr bwMode="auto">
          <a:xfrm>
            <a:off x="2339975" y="2276475"/>
            <a:ext cx="3255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оптовая цена продукции </a:t>
            </a:r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-го рудника;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90" name="Rectangle 32"/>
          <p:cNvSpPr>
            <a:spLocks noChangeArrowheads="1"/>
          </p:cNvSpPr>
          <p:nvPr/>
        </p:nvSpPr>
        <p:spPr bwMode="auto">
          <a:xfrm>
            <a:off x="2339975" y="2708275"/>
            <a:ext cx="2195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капитальные вложения;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91" name="Rectangle 33"/>
          <p:cNvSpPr>
            <a:spLocks noChangeArrowheads="1"/>
          </p:cNvSpPr>
          <p:nvPr/>
        </p:nvSpPr>
        <p:spPr bwMode="auto">
          <a:xfrm>
            <a:off x="2339975" y="3068638"/>
            <a:ext cx="3233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объем производства на </a:t>
            </a:r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-ом руднике;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92" name="Rectangle 34"/>
          <p:cNvSpPr>
            <a:spLocks noChangeArrowheads="1"/>
          </p:cNvSpPr>
          <p:nvPr/>
        </p:nvSpPr>
        <p:spPr bwMode="auto">
          <a:xfrm>
            <a:off x="2411413" y="3429000"/>
            <a:ext cx="3676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эксплуатационные затраты на </a:t>
            </a:r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-ом руднике;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93" name="Rectangle 35"/>
          <p:cNvSpPr>
            <a:spLocks noChangeArrowheads="1"/>
          </p:cNvSpPr>
          <p:nvPr/>
        </p:nvSpPr>
        <p:spPr bwMode="auto">
          <a:xfrm>
            <a:off x="2411413" y="3860800"/>
            <a:ext cx="329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приток амортизационных отчислений.</a:t>
            </a:r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94" name="Text Box 36"/>
          <p:cNvSpPr txBox="1">
            <a:spLocks noChangeArrowheads="1"/>
          </p:cNvSpPr>
          <p:nvPr/>
        </p:nvSpPr>
        <p:spPr bwMode="auto">
          <a:xfrm>
            <a:off x="1835150" y="1484313"/>
            <a:ext cx="547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где:</a:t>
            </a:r>
          </a:p>
        </p:txBody>
      </p:sp>
      <p:sp>
        <p:nvSpPr>
          <p:cNvPr id="18495" name="TextBox 24"/>
          <p:cNvSpPr txBox="1">
            <a:spLocks noChangeArrowheads="1"/>
          </p:cNvSpPr>
          <p:nvPr/>
        </p:nvSpPr>
        <p:spPr bwMode="auto">
          <a:xfrm>
            <a:off x="8243888" y="1412875"/>
            <a:ext cx="546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(10)</a:t>
            </a:r>
          </a:p>
        </p:txBody>
      </p:sp>
      <p:sp>
        <p:nvSpPr>
          <p:cNvPr id="18496" name="TextBox 25"/>
          <p:cNvSpPr txBox="1">
            <a:spLocks noChangeArrowheads="1"/>
          </p:cNvSpPr>
          <p:nvPr/>
        </p:nvSpPr>
        <p:spPr bwMode="auto">
          <a:xfrm>
            <a:off x="8243888" y="4941888"/>
            <a:ext cx="546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(11)</a:t>
            </a:r>
          </a:p>
        </p:txBody>
      </p:sp>
      <p:sp>
        <p:nvSpPr>
          <p:cNvPr id="18497" name="TextBox 26"/>
          <p:cNvSpPr txBox="1">
            <a:spLocks noChangeArrowheads="1"/>
          </p:cNvSpPr>
          <p:nvPr/>
        </p:nvSpPr>
        <p:spPr bwMode="auto">
          <a:xfrm>
            <a:off x="8243888" y="5805488"/>
            <a:ext cx="546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(12)</a:t>
            </a:r>
          </a:p>
        </p:txBody>
      </p:sp>
      <p:sp>
        <p:nvSpPr>
          <p:cNvPr id="18498" name="Rectangle 4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8479" name="Object 47"/>
          <p:cNvGraphicFramePr>
            <a:graphicFrameLocks noChangeAspect="1"/>
          </p:cNvGraphicFramePr>
          <p:nvPr/>
        </p:nvGraphicFramePr>
        <p:xfrm>
          <a:off x="2627313" y="1268413"/>
          <a:ext cx="4968875" cy="657225"/>
        </p:xfrm>
        <a:graphic>
          <a:graphicData uri="http://schemas.openxmlformats.org/presentationml/2006/ole">
            <p:oleObj spid="_x0000_s18479" name="Формула" r:id="rId12" imgW="32385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EE49EB-FC6F-45AD-860C-4B38DE3DBDD6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63490" name="Rectangle 4"/>
          <p:cNvSpPr>
            <a:spLocks noChangeArrowheads="1"/>
          </p:cNvSpPr>
          <p:nvPr/>
        </p:nvSpPr>
        <p:spPr bwMode="auto">
          <a:xfrm>
            <a:off x="323850" y="765175"/>
            <a:ext cx="352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800">
                <a:latin typeface="Times New Roman" pitchFamily="18" charset="0"/>
              </a:rPr>
              <a:t>Таблица 7 – Данные для расчета</a:t>
            </a:r>
          </a:p>
        </p:txBody>
      </p:sp>
      <p:graphicFrame>
        <p:nvGraphicFramePr>
          <p:cNvPr id="19668" name="Group 212"/>
          <p:cNvGraphicFramePr>
            <a:graphicFrameLocks noGrp="1"/>
          </p:cNvGraphicFramePr>
          <p:nvPr>
            <p:ph sz="half" idx="1"/>
          </p:nvPr>
        </p:nvGraphicFramePr>
        <p:xfrm>
          <a:off x="539750" y="1196975"/>
          <a:ext cx="8280400" cy="3001963"/>
        </p:xfrm>
        <a:graphic>
          <a:graphicData uri="http://schemas.openxmlformats.org/drawingml/2006/table">
            <a:tbl>
              <a:tblPr/>
              <a:tblGrid>
                <a:gridCol w="2595563"/>
                <a:gridCol w="3089275"/>
                <a:gridCol w="2595562"/>
              </a:tblGrid>
              <a:tr h="1146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Учалинский подземный рудник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Узельгинский подземный рудник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Добыча руды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1560 тыс.т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3650 тыс.т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ней: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 меди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цинка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первого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второго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16224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48548,9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52260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74797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2542,8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5907,1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37440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108865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662" name="Group 206"/>
          <p:cNvGraphicFramePr>
            <a:graphicFrameLocks noGrp="1"/>
          </p:cNvGraphicFramePr>
          <p:nvPr>
            <p:ph sz="half" idx="2"/>
          </p:nvPr>
        </p:nvGraphicFramePr>
        <p:xfrm>
          <a:off x="539750" y="4221163"/>
          <a:ext cx="8280400" cy="2000250"/>
        </p:xfrm>
        <a:graphic>
          <a:graphicData uri="http://schemas.openxmlformats.org/drawingml/2006/table">
            <a:tbl>
              <a:tblPr/>
              <a:tblGrid>
                <a:gridCol w="2593975"/>
                <a:gridCol w="3092450"/>
                <a:gridCol w="2593975"/>
              </a:tblGrid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Капитальные вложения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166239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33550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Эксплуатационные расходы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626244,03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948979,8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Приток амортизационных отчислений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70223,23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232388,6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Себестоимость продукции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1085,2 руб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932,8 руб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C0F9A78-72E9-4D9C-A870-D54FA9DAF9BC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468313" y="765175"/>
            <a:ext cx="429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Критерий приведенных затрат:</a:t>
            </a:r>
            <a:r>
              <a:rPr lang="ru-RU" sz="1800"/>
              <a:t> </a:t>
            </a:r>
          </a:p>
        </p:txBody>
      </p:sp>
      <p:sp>
        <p:nvSpPr>
          <p:cNvPr id="32777" name="Rectangle 6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32778" name="Rectangle 7"/>
          <p:cNvSpPr>
            <a:spLocks noChangeArrowheads="1"/>
          </p:cNvSpPr>
          <p:nvPr/>
        </p:nvSpPr>
        <p:spPr bwMode="auto">
          <a:xfrm>
            <a:off x="250825" y="2133600"/>
            <a:ext cx="708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Таблица 8 – Оптовая цена продукции по Учалинскому руднику</a:t>
            </a:r>
          </a:p>
        </p:txBody>
      </p:sp>
      <p:graphicFrame>
        <p:nvGraphicFramePr>
          <p:cNvPr id="33014" name="Group 246"/>
          <p:cNvGraphicFramePr>
            <a:graphicFrameLocks noGrp="1"/>
          </p:cNvGraphicFramePr>
          <p:nvPr>
            <p:ph/>
          </p:nvPr>
        </p:nvGraphicFramePr>
        <p:xfrm>
          <a:off x="539750" y="2492375"/>
          <a:ext cx="8229600" cy="354330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720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Количество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Оптовая цена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Валовая продукция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Добыча руды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Тыс.тонн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1560000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ней: меди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тонн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16224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51226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831091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цинка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тонн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52260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10821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565505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первого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2542,8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89260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226970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второго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37440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2299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86075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1710000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23850" y="1341438"/>
          <a:ext cx="8239125" cy="700087"/>
        </p:xfrm>
        <a:graphic>
          <a:graphicData uri="http://schemas.openxmlformats.org/presentationml/2006/ole">
            <p:oleObj spid="_x0000_s32774" name="Формула" r:id="rId3" imgW="53719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D28C5BF-77BB-40CF-8800-D119CEBDB065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65538" name="Rectangle 5"/>
          <p:cNvSpPr>
            <a:spLocks noChangeArrowheads="1"/>
          </p:cNvSpPr>
          <p:nvPr/>
        </p:nvSpPr>
        <p:spPr bwMode="auto">
          <a:xfrm>
            <a:off x="-684213" y="692150"/>
            <a:ext cx="664845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800"/>
              <a:t>	</a:t>
            </a:r>
            <a:r>
              <a:rPr lang="ru-RU" sz="2000">
                <a:latin typeface="Times New Roman" pitchFamily="18" charset="0"/>
              </a:rPr>
              <a:t>Следовательно, оптовая цена: 1710/1560=1096 руб.</a:t>
            </a:r>
          </a:p>
        </p:txBody>
      </p:sp>
      <p:sp>
        <p:nvSpPr>
          <p:cNvPr id="65539" name="Rectangle 6"/>
          <p:cNvSpPr>
            <a:spLocks noChangeArrowheads="1"/>
          </p:cNvSpPr>
          <p:nvPr/>
        </p:nvSpPr>
        <p:spPr bwMode="auto">
          <a:xfrm>
            <a:off x="179388" y="1125538"/>
            <a:ext cx="727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Таблица 9 – Оптовая цена продукции по Узельгинскому руднику</a:t>
            </a:r>
          </a:p>
        </p:txBody>
      </p:sp>
      <p:graphicFrame>
        <p:nvGraphicFramePr>
          <p:cNvPr id="35054" name="Group 238"/>
          <p:cNvGraphicFramePr>
            <a:graphicFrameLocks noGrp="1"/>
          </p:cNvGraphicFramePr>
          <p:nvPr>
            <p:ph/>
          </p:nvPr>
        </p:nvGraphicFramePr>
        <p:xfrm>
          <a:off x="323850" y="1700213"/>
          <a:ext cx="8229600" cy="4105275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720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Единица измерения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Количество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Оптовая цена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Валовая продукция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Добыча руды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Тыс.тонн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3650000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ней: меди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тонн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48548,4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51226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2487000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цинка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тонн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74797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10821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809378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первого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5907,1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89260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527268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второго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108865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2299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250281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4074000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90" name="Rectangle 239"/>
          <p:cNvSpPr>
            <a:spLocks noChangeArrowheads="1"/>
          </p:cNvSpPr>
          <p:nvPr/>
        </p:nvSpPr>
        <p:spPr bwMode="auto">
          <a:xfrm>
            <a:off x="-684213" y="5862638"/>
            <a:ext cx="797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	Оптовая цена по Узельгинскому руднику: 4074/3650=1116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0FF5616-1147-4A06-9D75-8DD9562C8EA9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179388" y="612775"/>
            <a:ext cx="7894637" cy="31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По Учалинскому руднику</a:t>
            </a:r>
            <a:r>
              <a:rPr lang="ru-RU" sz="1800">
                <a:latin typeface="Times New Roman" pitchFamily="18" charset="0"/>
              </a:rPr>
              <a:t>: </a:t>
            </a:r>
          </a:p>
          <a:p>
            <a:endParaRPr lang="ru-RU" sz="18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(10961560-(166239+626244,03-70223,23))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>
                <a:latin typeface="Times New Roman" pitchFamily="18" charset="0"/>
              </a:rPr>
              <a:t>1,04=1027000 тыс.тонн;</a:t>
            </a:r>
          </a:p>
          <a:p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По Узельгинскому руднику: </a:t>
            </a:r>
          </a:p>
          <a:p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(1116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>
                <a:latin typeface="Times New Roman" pitchFamily="18" charset="0"/>
              </a:rPr>
              <a:t>3650-(329450+4100+638204+126807,8+183968-162757,9-25458,6-</a:t>
            </a:r>
          </a:p>
          <a:p>
            <a:r>
              <a:rPr lang="ru-RU" sz="2000">
                <a:latin typeface="Times New Roman" pitchFamily="18" charset="0"/>
              </a:rPr>
              <a:t>- 44172,1))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>
                <a:latin typeface="Times New Roman" pitchFamily="18" charset="0"/>
              </a:rPr>
              <a:t>1,04=3145000 тыс.тонн;</a:t>
            </a:r>
          </a:p>
          <a:p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Максимальный эффект получим: 3145000+1027000=4172000 тыс.тонн</a:t>
            </a:r>
            <a:r>
              <a:rPr lang="ru-RU" sz="1800"/>
              <a:t>.</a:t>
            </a:r>
          </a:p>
        </p:txBody>
      </p:sp>
      <p:sp>
        <p:nvSpPr>
          <p:cNvPr id="67587" name="Rectangle 5"/>
          <p:cNvSpPr>
            <a:spLocks noChangeArrowheads="1"/>
          </p:cNvSpPr>
          <p:nvPr/>
        </p:nvSpPr>
        <p:spPr bwMode="auto">
          <a:xfrm>
            <a:off x="112713" y="3838575"/>
            <a:ext cx="8228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	Таким образом, 75% максимального эффекта достигается за счет </a:t>
            </a:r>
          </a:p>
          <a:p>
            <a:r>
              <a:rPr lang="ru-RU" sz="2000">
                <a:latin typeface="Times New Roman" pitchFamily="18" charset="0"/>
              </a:rPr>
              <a:t>Узельгинского месторождения.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6" name="Rectangle 7"/>
          <p:cNvSpPr>
            <a:spLocks noChangeArrowheads="1"/>
          </p:cNvSpPr>
          <p:nvPr/>
        </p:nvSpPr>
        <p:spPr bwMode="auto">
          <a:xfrm>
            <a:off x="179388" y="612775"/>
            <a:ext cx="8642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решения данной оптимизационной задачи проверим заданные условия:</a:t>
            </a:r>
          </a:p>
          <a:p>
            <a:pPr eaLnBrk="0" hangingPunct="0"/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Первое условие: </a:t>
            </a:r>
          </a:p>
        </p:txBody>
      </p:sp>
      <p:sp>
        <p:nvSpPr>
          <p:cNvPr id="37907" name="Rectangle 8"/>
          <p:cNvSpPr>
            <a:spLocks noChangeArrowheads="1"/>
          </p:cNvSpPr>
          <p:nvPr/>
        </p:nvSpPr>
        <p:spPr bwMode="auto">
          <a:xfrm>
            <a:off x="5148263" y="1052513"/>
            <a:ext cx="2017712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Второе условие: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908" name="Rectangle 9"/>
          <p:cNvSpPr>
            <a:spLocks noChangeArrowheads="1"/>
          </p:cNvSpPr>
          <p:nvPr/>
        </p:nvSpPr>
        <p:spPr bwMode="auto">
          <a:xfrm>
            <a:off x="1512888" y="40513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909" name="Rectangle 10"/>
          <p:cNvSpPr>
            <a:spLocks noChangeArrowheads="1"/>
          </p:cNvSpPr>
          <p:nvPr/>
        </p:nvSpPr>
        <p:spPr bwMode="auto">
          <a:xfrm>
            <a:off x="250825" y="2420938"/>
            <a:ext cx="8259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Задача решена, оптимальная максимальная мощность рудника – 4172000</a:t>
            </a:r>
            <a:r>
              <a:rPr lang="ru-RU" sz="2000"/>
              <a:t>.</a:t>
            </a:r>
            <a:r>
              <a:rPr lang="ru-RU" sz="1800"/>
              <a:t> </a:t>
            </a:r>
          </a:p>
        </p:txBody>
      </p:sp>
      <p:sp>
        <p:nvSpPr>
          <p:cNvPr id="37910" name="Rectangle 11"/>
          <p:cNvSpPr>
            <a:spLocks noChangeArrowheads="1"/>
          </p:cNvSpPr>
          <p:nvPr/>
        </p:nvSpPr>
        <p:spPr bwMode="auto">
          <a:xfrm>
            <a:off x="0" y="2924175"/>
            <a:ext cx="89185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     Оптовая цена продукции месторождения составляет 1096 руб. при ее </a:t>
            </a:r>
          </a:p>
          <a:p>
            <a:r>
              <a:rPr lang="ru-RU" sz="2000">
                <a:latin typeface="Times New Roman" pitchFamily="18" charset="0"/>
              </a:rPr>
              <a:t>     себестоимости, равной 1085,6 руб. В то время, как на Узельгинском руднике </a:t>
            </a:r>
          </a:p>
          <a:p>
            <a:r>
              <a:rPr lang="ru-RU" sz="2000">
                <a:latin typeface="Times New Roman" pitchFamily="18" charset="0"/>
              </a:rPr>
              <a:t>     оптовая цена – 1116 руб., а себестоимость – 932,8</a:t>
            </a:r>
            <a:r>
              <a:rPr lang="ru-RU" sz="1800"/>
              <a:t>. </a:t>
            </a:r>
          </a:p>
        </p:txBody>
      </p:sp>
      <p:sp>
        <p:nvSpPr>
          <p:cNvPr id="37911" name="Номер слайда 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C561B4B-62A1-4367-952B-A9B1014E3415}" type="slidenum">
              <a:rPr lang="ru-RU" smtClean="0"/>
              <a:pPr/>
              <a:t>15</a:t>
            </a:fld>
            <a:endParaRPr lang="ru-RU" smtClean="0"/>
          </a:p>
        </p:txBody>
      </p:sp>
      <p:pic>
        <p:nvPicPr>
          <p:cNvPr id="37912" name="Диаграмма 1"/>
          <p:cNvPicPr>
            <a:picLocks noChangeArrowheads="1"/>
          </p:cNvPicPr>
          <p:nvPr/>
        </p:nvPicPr>
        <p:blipFill>
          <a:blip r:embed="rId3"/>
          <a:srcRect r="-56" b="-352"/>
          <a:stretch>
            <a:fillRect/>
          </a:stretch>
        </p:blipFill>
        <p:spPr bwMode="auto">
          <a:xfrm>
            <a:off x="1979613" y="4337050"/>
            <a:ext cx="482441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13" name="Rectangle 1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179388" y="1844675"/>
          <a:ext cx="2376487" cy="352425"/>
        </p:xfrm>
        <a:graphic>
          <a:graphicData uri="http://schemas.openxmlformats.org/presentationml/2006/ole">
            <p:oleObj spid="_x0000_s37903" name="Формула" r:id="rId4" imgW="1473200" imgH="215900" progId="Equation.3">
              <p:embed/>
            </p:oleObj>
          </a:graphicData>
        </a:graphic>
      </p:graphicFrame>
      <p:sp>
        <p:nvSpPr>
          <p:cNvPr id="37914" name="Rectangle 18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7905" name="Object 17"/>
          <p:cNvGraphicFramePr>
            <a:graphicFrameLocks noChangeAspect="1"/>
          </p:cNvGraphicFramePr>
          <p:nvPr/>
        </p:nvGraphicFramePr>
        <p:xfrm>
          <a:off x="4716463" y="1844675"/>
          <a:ext cx="3311525" cy="328613"/>
        </p:xfrm>
        <a:graphic>
          <a:graphicData uri="http://schemas.openxmlformats.org/presentationml/2006/ole">
            <p:oleObj spid="_x0000_s37905" name="Формула" r:id="rId5" imgW="1917700" imgH="190500" progId="Equation.3">
              <p:embed/>
            </p:oleObj>
          </a:graphicData>
        </a:graphic>
      </p:graphicFrame>
      <p:sp>
        <p:nvSpPr>
          <p:cNvPr id="37915" name="Text Box 28"/>
          <p:cNvSpPr txBox="1">
            <a:spLocks noChangeArrowheads="1"/>
          </p:cNvSpPr>
          <p:nvPr/>
        </p:nvSpPr>
        <p:spPr bwMode="auto">
          <a:xfrm>
            <a:off x="1258888" y="3933825"/>
            <a:ext cx="7466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Сравнительная характеристика Учалинского и Узельгинского рудников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CF1CA5F-508C-473E-8174-AB1A47A759CA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69634" name="TextBox 5"/>
          <p:cNvSpPr txBox="1">
            <a:spLocks noChangeArrowheads="1"/>
          </p:cNvSpPr>
          <p:nvPr/>
        </p:nvSpPr>
        <p:spPr bwMode="auto">
          <a:xfrm>
            <a:off x="2627313" y="549275"/>
            <a:ext cx="1857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69635" name="TextBox 6"/>
          <p:cNvSpPr txBox="1">
            <a:spLocks noChangeArrowheads="1"/>
          </p:cNvSpPr>
          <p:nvPr/>
        </p:nvSpPr>
        <p:spPr bwMode="auto">
          <a:xfrm>
            <a:off x="2771775" y="620713"/>
            <a:ext cx="3913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Получены результаты:</a:t>
            </a:r>
          </a:p>
        </p:txBody>
      </p:sp>
      <p:sp>
        <p:nvSpPr>
          <p:cNvPr id="69636" name="Rectangle 1"/>
          <p:cNvSpPr>
            <a:spLocks noChangeArrowheads="1"/>
          </p:cNvSpPr>
          <p:nvPr/>
        </p:nvSpPr>
        <p:spPr bwMode="auto">
          <a:xfrm>
            <a:off x="-479425" y="1125538"/>
            <a:ext cx="9674225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/>
            <a:r>
              <a:rPr lang="ru-RU">
                <a:latin typeface="Times New Roman" pitchFamily="18" charset="0"/>
              </a:rPr>
              <a:t>1) ОАО «Учалинский ГОК» не получает финансирования извне, все проекты осуществляет за счет </a:t>
            </a:r>
          </a:p>
          <a:p>
            <a:pPr indent="450850"/>
            <a:r>
              <a:rPr lang="ru-RU">
                <a:latin typeface="Times New Roman" pitchFamily="18" charset="0"/>
              </a:rPr>
              <a:t> собственных средств.</a:t>
            </a:r>
            <a:endParaRPr lang="ru-RU">
              <a:latin typeface="Times New Roman" pitchFamily="18" charset="0"/>
              <a:ea typeface="Calibri" pitchFamily="34" charset="0"/>
              <a:cs typeface="Arial" charset="0"/>
            </a:endParaRPr>
          </a:p>
          <a:p>
            <a:pPr indent="450850"/>
            <a:endParaRPr lang="ru-RU">
              <a:latin typeface="Times New Roman" pitchFamily="18" charset="0"/>
            </a:endParaRPr>
          </a:p>
          <a:p>
            <a:pPr indent="450850"/>
            <a:r>
              <a:rPr lang="ru-RU">
                <a:latin typeface="Times New Roman" pitchFamily="18" charset="0"/>
              </a:rPr>
              <a:t>2) С помощью регрессионного анализа было определено, что себестоимость добычи руды обратно</a:t>
            </a:r>
          </a:p>
          <a:p>
            <a:pPr indent="450850"/>
            <a:r>
              <a:rPr lang="ru-RU">
                <a:latin typeface="Times New Roman" pitchFamily="18" charset="0"/>
              </a:rPr>
              <a:t> пропорциональна способу добычи руды на данном предприятии. При увеличении добычи руды </a:t>
            </a:r>
          </a:p>
          <a:p>
            <a:pPr indent="450850"/>
            <a:r>
              <a:rPr lang="ru-RU">
                <a:latin typeface="Times New Roman" pitchFamily="18" charset="0"/>
              </a:rPr>
              <a:t> подземным способом на 1% себестоимость руды уменьшается на 1%. </a:t>
            </a:r>
          </a:p>
          <a:p>
            <a:pPr indent="450850" eaLnBrk="0" hangingPunct="0"/>
            <a:endParaRPr lang="ru-RU">
              <a:latin typeface="Times New Roman" pitchFamily="18" charset="0"/>
            </a:endParaRP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3) Используя многопродуктовую модель управления запасами Уилсона-Харриса, был найден </a:t>
            </a: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 оптимальный план производства ОАО «Учалинский ГОК»: оптимальное производство меди – </a:t>
            </a:r>
          </a:p>
          <a:p>
            <a:pPr indent="450850"/>
            <a:r>
              <a:rPr lang="ru-RU">
                <a:latin typeface="Times New Roman" pitchFamily="18" charset="0"/>
              </a:rPr>
              <a:t>  77961,4 рублей; оптимальное производство цинка – 17975, 66 рублей. </a:t>
            </a:r>
          </a:p>
          <a:p>
            <a:pPr indent="450850" eaLnBrk="0" hangingPunct="0"/>
            <a:endParaRPr lang="ru-RU">
              <a:latin typeface="Times New Roman" pitchFamily="18" charset="0"/>
            </a:endParaRP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4) Проведя анализ деятельности предприятия в условиях риска и неопределенности по различным </a:t>
            </a: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 критериям, можно сказать, что оптимальной стратегией развития предприятия является </a:t>
            </a: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 оптимистичный путь развития, т.е. освоение новых месторождений, увеличение объемов производства</a:t>
            </a: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 и, соответственно, прибыли. </a:t>
            </a:r>
          </a:p>
          <a:p>
            <a:pPr indent="450850" eaLnBrk="0" hangingPunct="0"/>
            <a:endParaRPr lang="ru-RU">
              <a:latin typeface="Times New Roman" pitchFamily="18" charset="0"/>
              <a:cs typeface="Arial" charset="0"/>
            </a:endParaRP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5) Выявлены прогнозные значения цены на медь на начало 2013 г.  </a:t>
            </a:r>
          </a:p>
          <a:p>
            <a:pPr indent="450850" eaLnBrk="0" hangingPunct="0"/>
            <a:endParaRPr lang="ru-RU">
              <a:latin typeface="Times New Roman" pitchFamily="18" charset="0"/>
              <a:cs typeface="Arial" charset="0"/>
            </a:endParaRPr>
          </a:p>
          <a:p>
            <a:pPr indent="450850" eaLnBrk="0" hangingPunct="0"/>
            <a:r>
              <a:rPr lang="ru-RU">
                <a:latin typeface="Times New Roman" pitchFamily="18" charset="0"/>
              </a:rPr>
              <a:t>6) Определена оптимальная производственная мощность рудника – 417200 тыс.руб.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smtClean="0"/>
              <a:t>Результаты опубликованы:</a:t>
            </a:r>
          </a:p>
        </p:txBody>
      </p:sp>
      <p:sp>
        <p:nvSpPr>
          <p:cNvPr id="7065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1512E8-A295-4E8F-8F0A-775D04E65C07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70659" name="Rectangle 1"/>
          <p:cNvSpPr>
            <a:spLocks noChangeArrowheads="1"/>
          </p:cNvSpPr>
          <p:nvPr/>
        </p:nvSpPr>
        <p:spPr bwMode="auto">
          <a:xfrm>
            <a:off x="-357188" y="1500188"/>
            <a:ext cx="11525251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>
              <a:tabLst>
                <a:tab pos="45085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1.Фокина М.С., Панюков А.В. Многопродуктовая модель управления производством на </a:t>
            </a:r>
          </a:p>
          <a:p>
            <a:pPr indent="450850">
              <a:tabLst>
                <a:tab pos="45085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горнодобывающем предприятии/М.С.Фокина, А.В.Панюков. //«Инновационное развитие </a:t>
            </a:r>
          </a:p>
          <a:p>
            <a:pPr indent="450850">
              <a:tabLst>
                <a:tab pos="45085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в экономике,социологии, образовании, юриспруденции, управлении проектами,медицине, </a:t>
            </a:r>
          </a:p>
          <a:p>
            <a:pPr indent="450850">
              <a:tabLst>
                <a:tab pos="45085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экологии»: материалы конференции − Санкт-Петербург, ноябрь 2012 г. </a:t>
            </a:r>
          </a:p>
          <a:p>
            <a:pPr indent="450850" algn="just" eaLnBrk="0" hangingPunct="0">
              <a:tabLst>
                <a:tab pos="450850" algn="l"/>
              </a:tabLst>
            </a:pPr>
            <a:endParaRPr lang="ru-RU">
              <a:ea typeface="Calibri" pitchFamily="34" charset="0"/>
              <a:cs typeface="TimesNewRoman"/>
            </a:endParaRPr>
          </a:p>
          <a:p>
            <a:pPr indent="450850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Фокина М.С., Панюков А.В. Оптимальное распределение инвестиций на примере УГМК</a:t>
            </a:r>
          </a:p>
          <a:p>
            <a:pPr indent="450850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//М.С.Фокина, А.В.Панюков.// «Научное сообщество студентов XXI  столетия» </a:t>
            </a:r>
          </a:p>
          <a:p>
            <a:pPr indent="450850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ЭКОНОМИЧЕСКИЕ НАУКИ»: материалы конференции − Новосибирск, декабрь 2012 г.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>
              <a:tabLst>
                <a:tab pos="450850" algn="l"/>
              </a:tabLst>
            </a:pPr>
            <a:endParaRPr lang="ru-RU">
              <a:latin typeface="Times New Roman" pitchFamily="18" charset="0"/>
            </a:endParaRPr>
          </a:p>
          <a:p>
            <a:pPr indent="450850" algn="just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</a:rPr>
              <a:t>3. Фокина М.С., Латипова А.Т. Определение прогнозной цены на медь/М.С.Фокина, </a:t>
            </a:r>
          </a:p>
          <a:p>
            <a:pPr indent="450850" algn="just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</a:rPr>
              <a:t>А.Т. Латипова. //«Научное сообщество студентов XXI столетия» ЭКОНОМИЧЕСКИЕ </a:t>
            </a:r>
          </a:p>
          <a:p>
            <a:pPr indent="450850" algn="just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</a:rPr>
              <a:t>НАУКИ»: материалы конференции − Новосибирск, март 2013 г.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tabLst>
                <a:tab pos="450850" algn="l"/>
              </a:tabLst>
            </a:pPr>
            <a:endParaRPr lang="ru-RU">
              <a:latin typeface="Times New Roman" pitchFamily="18" charset="0"/>
            </a:endParaRPr>
          </a:p>
          <a:p>
            <a:pPr indent="450850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</a:rPr>
              <a:t>4. Фокина М.С., Ковалевская Т.Н. Определение оптимальной производственной мощности </a:t>
            </a:r>
          </a:p>
          <a:p>
            <a:pPr indent="450850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</a:rPr>
              <a:t>рудника/М.С.Фокина, Т.Н.Ковалевская.//«Научное сообщество студентов XXI столетия»:  </a:t>
            </a:r>
          </a:p>
          <a:p>
            <a:pPr indent="450850" eaLnBrk="0" hangingPunct="0">
              <a:tabLst>
                <a:tab pos="450850" algn="l"/>
              </a:tabLst>
            </a:pPr>
            <a:r>
              <a:rPr lang="ru-RU">
                <a:latin typeface="Times New Roman" pitchFamily="18" charset="0"/>
              </a:rPr>
              <a:t>ЭКОНОМИЧЕСКИЕ НАУКИ»: материалы конференции,  май 2013 г. </a:t>
            </a:r>
          </a:p>
          <a:p>
            <a:pPr indent="450850" eaLnBrk="0" hangingPunct="0">
              <a:tabLst>
                <a:tab pos="45085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450850">
              <a:tabLst>
                <a:tab pos="45085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5. Фокина М.С., Панюков А.В. Многопродуктовая модель управления производством на </a:t>
            </a:r>
          </a:p>
          <a:p>
            <a:pPr indent="450850">
              <a:tabLst>
                <a:tab pos="45085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горнодобывающем предприятии/М.С.Фокина, А.В.Панюков.//Горный информационно-аналитический </a:t>
            </a:r>
          </a:p>
          <a:p>
            <a:pPr indent="450850">
              <a:tabLst>
                <a:tab pos="45085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бюллетень (научно-технический журнал), №5, май 2013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000" i="1" smtClean="0">
                <a:latin typeface="Times New Roman" pitchFamily="18" charset="0"/>
              </a:rPr>
              <a:t>СПАСИБО ЗА ВНИМАНИЕ!!!!</a:t>
            </a:r>
          </a:p>
        </p:txBody>
      </p:sp>
      <p:sp>
        <p:nvSpPr>
          <p:cNvPr id="71682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DEFE4A6-64E4-47BA-9520-48E7B4C73C4B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ChangeArrowheads="1"/>
          </p:cNvSpPr>
          <p:nvPr/>
        </p:nvSpPr>
        <p:spPr bwMode="auto">
          <a:xfrm>
            <a:off x="611188" y="981075"/>
            <a:ext cx="6988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50850" algn="l"/>
              </a:tabLst>
            </a:pPr>
            <a:r>
              <a:rPr lang="ru-RU" sz="1800" b="1"/>
              <a:t>Цель</a:t>
            </a:r>
            <a:r>
              <a:rPr lang="ru-RU" sz="1800"/>
              <a:t> работы – выявить оптимальную стратегию деятельности </a:t>
            </a:r>
          </a:p>
          <a:p>
            <a:pPr>
              <a:tabLst>
                <a:tab pos="450850" algn="l"/>
              </a:tabLst>
            </a:pPr>
            <a:r>
              <a:rPr lang="ru-RU" sz="1800"/>
              <a:t>горнодобывающего предприятия.</a:t>
            </a:r>
          </a:p>
        </p:txBody>
      </p:sp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323850" y="1698625"/>
            <a:ext cx="5830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800" b="1"/>
              <a:t>     Объект</a:t>
            </a:r>
            <a:r>
              <a:rPr lang="ru-RU" sz="1800"/>
              <a:t> исследования - ОАО «Учалинский ГОК». </a:t>
            </a:r>
          </a:p>
        </p:txBody>
      </p:sp>
      <p:sp>
        <p:nvSpPr>
          <p:cNvPr id="30723" name="Rectangle 6"/>
          <p:cNvSpPr>
            <a:spLocks noChangeArrowheads="1"/>
          </p:cNvSpPr>
          <p:nvPr/>
        </p:nvSpPr>
        <p:spPr bwMode="auto">
          <a:xfrm>
            <a:off x="611188" y="2133600"/>
            <a:ext cx="8532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800" b="1"/>
              <a:t> Предмет</a:t>
            </a:r>
            <a:r>
              <a:rPr lang="ru-RU" sz="1800"/>
              <a:t> исследования - производственные процессы горнодобывающего предприятия по добыче и переработке руды. .</a:t>
            </a:r>
          </a:p>
        </p:txBody>
      </p:sp>
      <p:pic>
        <p:nvPicPr>
          <p:cNvPr id="30724" name="Рисунок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435610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Рисунок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3860800"/>
            <a:ext cx="44656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11"/>
          <p:cNvSpPr txBox="1">
            <a:spLocks noChangeArrowheads="1"/>
          </p:cNvSpPr>
          <p:nvPr/>
        </p:nvSpPr>
        <p:spPr bwMode="auto">
          <a:xfrm>
            <a:off x="1746250" y="2781300"/>
            <a:ext cx="633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800" b="1" i="1"/>
              <a:t> Анализ сегментов рынка металлов в концентрате</a:t>
            </a:r>
          </a:p>
        </p:txBody>
      </p:sp>
      <p:sp>
        <p:nvSpPr>
          <p:cNvPr id="30727" name="Номер слайда 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42211E-E05E-484B-B87D-7E2B37A6FEDD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37" name="Text Box 4"/>
          <p:cNvSpPr txBox="1">
            <a:spLocks noChangeArrowheads="1"/>
          </p:cNvSpPr>
          <p:nvPr/>
        </p:nvSpPr>
        <p:spPr bwMode="auto">
          <a:xfrm>
            <a:off x="3111500" y="614363"/>
            <a:ext cx="333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Регрессионный анализ</a:t>
            </a:r>
          </a:p>
        </p:txBody>
      </p:sp>
      <p:sp>
        <p:nvSpPr>
          <p:cNvPr id="52338" name="Rectangle 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1692275" y="1773238"/>
          <a:ext cx="6408738" cy="368300"/>
        </p:xfrm>
        <a:graphic>
          <a:graphicData uri="http://schemas.openxmlformats.org/presentationml/2006/ole">
            <p:oleObj spid="_x0000_s52229" name="Формула" r:id="rId3" imgW="4140200" imgH="241300" progId="Equation.3">
              <p:embed/>
            </p:oleObj>
          </a:graphicData>
        </a:graphic>
      </p:graphicFrame>
      <p:sp>
        <p:nvSpPr>
          <p:cNvPr id="52339" name="Text Box 7"/>
          <p:cNvSpPr txBox="1">
            <a:spLocks noChangeArrowheads="1"/>
          </p:cNvSpPr>
          <p:nvPr/>
        </p:nvSpPr>
        <p:spPr bwMode="auto">
          <a:xfrm>
            <a:off x="1166813" y="1216025"/>
            <a:ext cx="2605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Уравнение регрессии: </a:t>
            </a:r>
          </a:p>
        </p:txBody>
      </p:sp>
      <p:sp>
        <p:nvSpPr>
          <p:cNvPr id="52340" name="Rectangle 45"/>
          <p:cNvSpPr>
            <a:spLocks noChangeArrowheads="1"/>
          </p:cNvSpPr>
          <p:nvPr/>
        </p:nvSpPr>
        <p:spPr bwMode="auto">
          <a:xfrm>
            <a:off x="0" y="449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52341" name="Rectangle 47"/>
          <p:cNvSpPr>
            <a:spLocks noChangeArrowheads="1"/>
          </p:cNvSpPr>
          <p:nvPr/>
        </p:nvSpPr>
        <p:spPr bwMode="auto">
          <a:xfrm>
            <a:off x="4133850" y="3017838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ea typeface="Calibri" pitchFamily="34" charset="0"/>
                <a:cs typeface="Times New Roman" pitchFamily="18" charset="0"/>
              </a:rPr>
              <a:t> </a:t>
            </a:r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2342" name="Rectangle 48"/>
          <p:cNvSpPr>
            <a:spLocks noChangeArrowheads="1"/>
          </p:cNvSpPr>
          <p:nvPr/>
        </p:nvSpPr>
        <p:spPr bwMode="auto">
          <a:xfrm>
            <a:off x="4133850" y="3579813"/>
            <a:ext cx="2222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/>
              <a:t> </a:t>
            </a:r>
            <a:endParaRPr lang="ru-RU" sz="1800"/>
          </a:p>
        </p:txBody>
      </p:sp>
      <p:sp>
        <p:nvSpPr>
          <p:cNvPr id="52343" name="Rectangle 50"/>
          <p:cNvSpPr>
            <a:spLocks noChangeArrowheads="1"/>
          </p:cNvSpPr>
          <p:nvPr/>
        </p:nvSpPr>
        <p:spPr bwMode="auto">
          <a:xfrm>
            <a:off x="0" y="35480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2344" name="Text Box 51"/>
          <p:cNvSpPr txBox="1">
            <a:spLocks noChangeArrowheads="1"/>
          </p:cNvSpPr>
          <p:nvPr/>
        </p:nvSpPr>
        <p:spPr bwMode="auto">
          <a:xfrm>
            <a:off x="179388" y="4437063"/>
            <a:ext cx="4446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800" b="1"/>
              <a:t>Сила связи факторов с результатом:</a:t>
            </a:r>
          </a:p>
        </p:txBody>
      </p:sp>
      <p:sp>
        <p:nvSpPr>
          <p:cNvPr id="52345" name="Rectangle 53"/>
          <p:cNvSpPr>
            <a:spLocks noChangeArrowheads="1"/>
          </p:cNvSpPr>
          <p:nvPr/>
        </p:nvSpPr>
        <p:spPr bwMode="auto">
          <a:xfrm>
            <a:off x="0" y="26844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276" name="Object 52"/>
          <p:cNvGraphicFramePr>
            <a:graphicFrameLocks noChangeAspect="1"/>
          </p:cNvGraphicFramePr>
          <p:nvPr/>
        </p:nvGraphicFramePr>
        <p:xfrm>
          <a:off x="179388" y="4797425"/>
          <a:ext cx="1727200" cy="1439863"/>
        </p:xfrm>
        <a:graphic>
          <a:graphicData uri="http://schemas.openxmlformats.org/presentationml/2006/ole">
            <p:oleObj spid="_x0000_s52276" name="Формула" r:id="rId4" imgW="914400" imgH="761760" progId="Equation.3">
              <p:embed/>
            </p:oleObj>
          </a:graphicData>
        </a:graphic>
      </p:graphicFrame>
      <p:sp>
        <p:nvSpPr>
          <p:cNvPr id="52346" name="Rectangle 55"/>
          <p:cNvSpPr>
            <a:spLocks noChangeArrowheads="1"/>
          </p:cNvSpPr>
          <p:nvPr/>
        </p:nvSpPr>
        <p:spPr bwMode="auto">
          <a:xfrm>
            <a:off x="0" y="297338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278" name="Object 54"/>
          <p:cNvGraphicFramePr>
            <a:graphicFrameLocks noChangeAspect="1"/>
          </p:cNvGraphicFramePr>
          <p:nvPr/>
        </p:nvGraphicFramePr>
        <p:xfrm>
          <a:off x="2484438" y="4941888"/>
          <a:ext cx="1439862" cy="1044575"/>
        </p:xfrm>
        <a:graphic>
          <a:graphicData uri="http://schemas.openxmlformats.org/presentationml/2006/ole">
            <p:oleObj spid="_x0000_s52278" name="Формула" r:id="rId5" imgW="660240" imgH="482400" progId="Equation.3">
              <p:embed/>
            </p:oleObj>
          </a:graphicData>
        </a:graphic>
      </p:graphicFrame>
      <p:sp>
        <p:nvSpPr>
          <p:cNvPr id="52347" name="Номер слайда 1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86CF16-3088-4202-8143-73C9B8053814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52348" name="TextBox 20"/>
          <p:cNvSpPr txBox="1">
            <a:spLocks noChangeArrowheads="1"/>
          </p:cNvSpPr>
          <p:nvPr/>
        </p:nvSpPr>
        <p:spPr bwMode="auto">
          <a:xfrm>
            <a:off x="8316913" y="17002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(1)</a:t>
            </a:r>
          </a:p>
        </p:txBody>
      </p:sp>
      <p:sp>
        <p:nvSpPr>
          <p:cNvPr id="52349" name="Rectangle 87"/>
          <p:cNvSpPr>
            <a:spLocks noChangeArrowheads="1"/>
          </p:cNvSpPr>
          <p:nvPr/>
        </p:nvSpPr>
        <p:spPr bwMode="auto">
          <a:xfrm>
            <a:off x="0" y="2565400"/>
            <a:ext cx="47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2310" name="Object 86"/>
          <p:cNvGraphicFramePr>
            <a:graphicFrameLocks noChangeAspect="1"/>
          </p:cNvGraphicFramePr>
          <p:nvPr/>
        </p:nvGraphicFramePr>
        <p:xfrm>
          <a:off x="395288" y="2636838"/>
          <a:ext cx="242887" cy="287337"/>
        </p:xfrm>
        <a:graphic>
          <a:graphicData uri="http://schemas.openxmlformats.org/presentationml/2006/ole">
            <p:oleObj spid="_x0000_s52310" name="Формула" r:id="rId6" imgW="139680" imgH="164880" progId="Equation.3">
              <p:embed/>
            </p:oleObj>
          </a:graphicData>
        </a:graphic>
      </p:graphicFrame>
      <p:sp>
        <p:nvSpPr>
          <p:cNvPr id="52350" name="Rectangle 92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315" name="Object 91"/>
          <p:cNvGraphicFramePr>
            <a:graphicFrameLocks noChangeAspect="1"/>
          </p:cNvGraphicFramePr>
          <p:nvPr/>
        </p:nvGraphicFramePr>
        <p:xfrm>
          <a:off x="323850" y="2924175"/>
          <a:ext cx="350838" cy="322263"/>
        </p:xfrm>
        <a:graphic>
          <a:graphicData uri="http://schemas.openxmlformats.org/presentationml/2006/ole">
            <p:oleObj spid="_x0000_s52315" name="Формула" r:id="rId7" imgW="228600" imgH="215640" progId="Equation.3">
              <p:embed/>
            </p:oleObj>
          </a:graphicData>
        </a:graphic>
      </p:graphicFrame>
      <p:sp>
        <p:nvSpPr>
          <p:cNvPr id="52351" name="Text Box 93"/>
          <p:cNvSpPr txBox="1">
            <a:spLocks noChangeArrowheads="1"/>
          </p:cNvSpPr>
          <p:nvPr/>
        </p:nvSpPr>
        <p:spPr bwMode="auto">
          <a:xfrm>
            <a:off x="827088" y="2924175"/>
            <a:ext cx="7667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-добыча руды на Учалинском и Узельгинском месторождении соответственно,</a:t>
            </a:r>
          </a:p>
        </p:txBody>
      </p:sp>
      <p:sp>
        <p:nvSpPr>
          <p:cNvPr id="52352" name="Text Box 94"/>
          <p:cNvSpPr txBox="1">
            <a:spLocks noChangeArrowheads="1"/>
          </p:cNvSpPr>
          <p:nvPr/>
        </p:nvSpPr>
        <p:spPr bwMode="auto">
          <a:xfrm>
            <a:off x="611188" y="2565400"/>
            <a:ext cx="3036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-себестоимость добычи руды,</a:t>
            </a:r>
          </a:p>
        </p:txBody>
      </p:sp>
      <p:graphicFrame>
        <p:nvGraphicFramePr>
          <p:cNvPr id="52320" name="Object 96"/>
          <p:cNvGraphicFramePr>
            <a:graphicFrameLocks noChangeAspect="1"/>
          </p:cNvGraphicFramePr>
          <p:nvPr/>
        </p:nvGraphicFramePr>
        <p:xfrm>
          <a:off x="611188" y="2924175"/>
          <a:ext cx="252412" cy="339725"/>
        </p:xfrm>
        <a:graphic>
          <a:graphicData uri="http://schemas.openxmlformats.org/presentationml/2006/ole">
            <p:oleObj spid="_x0000_s52320" name="Формула" r:id="rId8" imgW="164880" imgH="228600" progId="Equation.3">
              <p:embed/>
            </p:oleObj>
          </a:graphicData>
        </a:graphic>
      </p:graphicFrame>
      <p:sp>
        <p:nvSpPr>
          <p:cNvPr id="52353" name="Rectangle 99"/>
          <p:cNvSpPr>
            <a:spLocks noChangeArrowheads="1"/>
          </p:cNvSpPr>
          <p:nvPr/>
        </p:nvSpPr>
        <p:spPr bwMode="auto">
          <a:xfrm>
            <a:off x="4479925" y="290036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graphicFrame>
        <p:nvGraphicFramePr>
          <p:cNvPr id="52322" name="Object 98"/>
          <p:cNvGraphicFramePr>
            <a:graphicFrameLocks noChangeAspect="1"/>
          </p:cNvGraphicFramePr>
          <p:nvPr/>
        </p:nvGraphicFramePr>
        <p:xfrm>
          <a:off x="395288" y="3284538"/>
          <a:ext cx="254000" cy="322262"/>
        </p:xfrm>
        <a:graphic>
          <a:graphicData uri="http://schemas.openxmlformats.org/presentationml/2006/ole">
            <p:oleObj spid="_x0000_s52322" name="Формула" r:id="rId9" imgW="164880" imgH="215640" progId="Equation.3">
              <p:embed/>
            </p:oleObj>
          </a:graphicData>
        </a:graphic>
      </p:graphicFrame>
      <p:sp>
        <p:nvSpPr>
          <p:cNvPr id="52354" name="Text Box 100"/>
          <p:cNvSpPr txBox="1">
            <a:spLocks noChangeArrowheads="1"/>
          </p:cNvSpPr>
          <p:nvPr/>
        </p:nvSpPr>
        <p:spPr bwMode="auto">
          <a:xfrm>
            <a:off x="611188" y="3284538"/>
            <a:ext cx="3665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-добыча руды подземным способом,</a:t>
            </a:r>
          </a:p>
        </p:txBody>
      </p:sp>
      <p:sp>
        <p:nvSpPr>
          <p:cNvPr id="5235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326" name="Object 102"/>
          <p:cNvGraphicFramePr>
            <a:graphicFrameLocks noChangeAspect="1"/>
          </p:cNvGraphicFramePr>
          <p:nvPr/>
        </p:nvGraphicFramePr>
        <p:xfrm>
          <a:off x="0" y="0"/>
          <a:ext cx="219075" cy="238125"/>
        </p:xfrm>
        <a:graphic>
          <a:graphicData uri="http://schemas.openxmlformats.org/presentationml/2006/ole">
            <p:oleObj spid="_x0000_s52326" name="Формула" r:id="rId10" imgW="215713" imgH="241091" progId="Equation.3">
              <p:embed/>
            </p:oleObj>
          </a:graphicData>
        </a:graphic>
      </p:graphicFrame>
      <p:sp>
        <p:nvSpPr>
          <p:cNvPr id="52356" name="Rectangle 105"/>
          <p:cNvSpPr>
            <a:spLocks noChangeArrowheads="1"/>
          </p:cNvSpPr>
          <p:nvPr/>
        </p:nvSpPr>
        <p:spPr bwMode="auto">
          <a:xfrm>
            <a:off x="0" y="3068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328" name="Object 104"/>
          <p:cNvGraphicFramePr>
            <a:graphicFrameLocks noChangeAspect="1"/>
          </p:cNvGraphicFramePr>
          <p:nvPr/>
        </p:nvGraphicFramePr>
        <p:xfrm>
          <a:off x="395288" y="3573463"/>
          <a:ext cx="254000" cy="322262"/>
        </p:xfrm>
        <a:graphic>
          <a:graphicData uri="http://schemas.openxmlformats.org/presentationml/2006/ole">
            <p:oleObj spid="_x0000_s52328" name="Формула" r:id="rId11" imgW="164880" imgH="215640" progId="Equation.3">
              <p:embed/>
            </p:oleObj>
          </a:graphicData>
        </a:graphic>
      </p:graphicFrame>
      <p:sp>
        <p:nvSpPr>
          <p:cNvPr id="52357" name="Text Box 106"/>
          <p:cNvSpPr txBox="1">
            <a:spLocks noChangeArrowheads="1"/>
          </p:cNvSpPr>
          <p:nvPr/>
        </p:nvSpPr>
        <p:spPr bwMode="auto">
          <a:xfrm>
            <a:off x="611188" y="3573463"/>
            <a:ext cx="2862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-производительность труда,</a:t>
            </a:r>
          </a:p>
        </p:txBody>
      </p:sp>
      <p:sp>
        <p:nvSpPr>
          <p:cNvPr id="52358" name="Rectangle 108"/>
          <p:cNvSpPr>
            <a:spLocks noChangeArrowheads="1"/>
          </p:cNvSpPr>
          <p:nvPr/>
        </p:nvSpPr>
        <p:spPr bwMode="auto">
          <a:xfrm>
            <a:off x="0" y="3500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331" name="Object 107"/>
          <p:cNvGraphicFramePr>
            <a:graphicFrameLocks noChangeAspect="1"/>
          </p:cNvGraphicFramePr>
          <p:nvPr/>
        </p:nvGraphicFramePr>
        <p:xfrm>
          <a:off x="395288" y="3860800"/>
          <a:ext cx="254000" cy="341313"/>
        </p:xfrm>
        <a:graphic>
          <a:graphicData uri="http://schemas.openxmlformats.org/presentationml/2006/ole">
            <p:oleObj spid="_x0000_s52331" name="Формула" r:id="rId12" imgW="164880" imgH="228600" progId="Equation.3">
              <p:embed/>
            </p:oleObj>
          </a:graphicData>
        </a:graphic>
      </p:graphicFrame>
      <p:sp>
        <p:nvSpPr>
          <p:cNvPr id="52359" name="Text Box 110"/>
          <p:cNvSpPr txBox="1">
            <a:spLocks noChangeArrowheads="1"/>
          </p:cNvSpPr>
          <p:nvPr/>
        </p:nvSpPr>
        <p:spPr bwMode="auto">
          <a:xfrm>
            <a:off x="611188" y="3860800"/>
            <a:ext cx="3082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-потребление электроэнергии.</a:t>
            </a:r>
          </a:p>
        </p:txBody>
      </p:sp>
      <p:sp>
        <p:nvSpPr>
          <p:cNvPr id="52360" name="Text Box 111"/>
          <p:cNvSpPr txBox="1">
            <a:spLocks noChangeArrowheads="1"/>
          </p:cNvSpPr>
          <p:nvPr/>
        </p:nvSpPr>
        <p:spPr bwMode="auto">
          <a:xfrm>
            <a:off x="5435600" y="4437063"/>
            <a:ext cx="2516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Тест Дарбина-Уотсона:</a:t>
            </a:r>
          </a:p>
        </p:txBody>
      </p:sp>
      <p:sp>
        <p:nvSpPr>
          <p:cNvPr id="52361" name="Rectangle 11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336" name="Object 112"/>
          <p:cNvGraphicFramePr>
            <a:graphicFrameLocks noChangeAspect="1"/>
          </p:cNvGraphicFramePr>
          <p:nvPr/>
        </p:nvGraphicFramePr>
        <p:xfrm>
          <a:off x="5580063" y="5013325"/>
          <a:ext cx="1944687" cy="582613"/>
        </p:xfrm>
        <a:graphic>
          <a:graphicData uri="http://schemas.openxmlformats.org/presentationml/2006/ole">
            <p:oleObj spid="_x0000_s52336" name="Формула" r:id="rId13" imgW="1497950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87" name="Диаграмма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628775"/>
            <a:ext cx="31686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88" name="Диаграмма 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3716338"/>
            <a:ext cx="33845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89" name="Rectangle 7"/>
          <p:cNvSpPr>
            <a:spLocks noChangeArrowheads="1"/>
          </p:cNvSpPr>
          <p:nvPr/>
        </p:nvSpPr>
        <p:spPr bwMode="auto">
          <a:xfrm>
            <a:off x="0" y="2417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90" name="Rectangle 8"/>
          <p:cNvSpPr>
            <a:spLocks noChangeArrowheads="1"/>
          </p:cNvSpPr>
          <p:nvPr/>
        </p:nvSpPr>
        <p:spPr bwMode="auto">
          <a:xfrm>
            <a:off x="4859338" y="908050"/>
            <a:ext cx="3149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 altLang="ko-KR" sz="140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0" hangingPunct="0"/>
            <a:r>
              <a:rPr lang="ru-RU" altLang="ko-KR" sz="14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Зависимость выпуска продукции от </a:t>
            </a:r>
          </a:p>
          <a:p>
            <a:pPr algn="ctr" eaLnBrk="0" hangingPunct="0"/>
            <a:r>
              <a:rPr lang="ru-RU" altLang="ko-KR" sz="14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объема основного капитала</a:t>
            </a:r>
            <a:endParaRPr lang="ru-RU" altLang="ko-KR" sz="1800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3291" name="Rectangle 9"/>
          <p:cNvSpPr>
            <a:spLocks noChangeArrowheads="1"/>
          </p:cNvSpPr>
          <p:nvPr/>
        </p:nvSpPr>
        <p:spPr bwMode="auto">
          <a:xfrm>
            <a:off x="4859338" y="3068638"/>
            <a:ext cx="31734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5940425" algn="r"/>
              </a:tabLst>
            </a:pPr>
            <a:r>
              <a:rPr lang="ru-RU" altLang="ko-KR" sz="1400"/>
              <a:t>Зависимость выпуска продукции от </a:t>
            </a:r>
          </a:p>
          <a:p>
            <a:pPr algn="ctr">
              <a:tabLst>
                <a:tab pos="5940425" algn="r"/>
              </a:tabLst>
            </a:pPr>
            <a:r>
              <a:rPr lang="ru-RU" altLang="ko-KR" sz="1400"/>
              <a:t>распределения затрат труда</a:t>
            </a:r>
          </a:p>
        </p:txBody>
      </p:sp>
      <p:sp>
        <p:nvSpPr>
          <p:cNvPr id="53292" name="Rectangle 13"/>
          <p:cNvSpPr>
            <a:spLocks noChangeArrowheads="1"/>
          </p:cNvSpPr>
          <p:nvPr/>
        </p:nvSpPr>
        <p:spPr bwMode="auto">
          <a:xfrm>
            <a:off x="468313" y="5300663"/>
            <a:ext cx="414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ko-KR" sz="1800">
                <a:cs typeface="Times New Roman" pitchFamily="18" charset="0"/>
              </a:rPr>
              <a:t>С</a:t>
            </a:r>
            <a:r>
              <a:rPr lang="ru-RU" altLang="ko-KR" sz="1800">
                <a:ea typeface="Arial Unicode MS" pitchFamily="34" charset="-128"/>
                <a:cs typeface="Times New Roman" pitchFamily="18" charset="0"/>
              </a:rPr>
              <a:t>редняя производительность труда :</a:t>
            </a:r>
            <a:endParaRPr lang="ru-RU" altLang="ko-KR" sz="1800"/>
          </a:p>
          <a:p>
            <a:pPr eaLnBrk="0" hangingPunct="0"/>
            <a:endParaRPr lang="ru-RU" altLang="ko-KR" sz="1800"/>
          </a:p>
        </p:txBody>
      </p:sp>
      <p:graphicFrame>
        <p:nvGraphicFramePr>
          <p:cNvPr id="53260" name="Object 12"/>
          <p:cNvGraphicFramePr>
            <a:graphicFrameLocks noChangeAspect="1"/>
          </p:cNvGraphicFramePr>
          <p:nvPr/>
        </p:nvGraphicFramePr>
        <p:xfrm>
          <a:off x="4572000" y="5300663"/>
          <a:ext cx="2636838" cy="341312"/>
        </p:xfrm>
        <a:graphic>
          <a:graphicData uri="http://schemas.openxmlformats.org/presentationml/2006/ole">
            <p:oleObj spid="_x0000_s53260" name="Формула" r:id="rId5" imgW="1790640" imgH="228600" progId="Equation.3">
              <p:embed/>
            </p:oleObj>
          </a:graphicData>
        </a:graphic>
      </p:graphicFrame>
      <p:sp>
        <p:nvSpPr>
          <p:cNvPr id="53293" name="Text Box 14"/>
          <p:cNvSpPr txBox="1">
            <a:spLocks noChangeArrowheads="1"/>
          </p:cNvSpPr>
          <p:nvPr/>
        </p:nvSpPr>
        <p:spPr bwMode="auto">
          <a:xfrm>
            <a:off x="1116013" y="765175"/>
            <a:ext cx="663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Применение производственной функции Кобба-Дугласа</a:t>
            </a:r>
          </a:p>
        </p:txBody>
      </p:sp>
      <p:sp>
        <p:nvSpPr>
          <p:cNvPr id="53294" name="Text Box 15"/>
          <p:cNvSpPr txBox="1">
            <a:spLocks noChangeArrowheads="1"/>
          </p:cNvSpPr>
          <p:nvPr/>
        </p:nvSpPr>
        <p:spPr bwMode="auto">
          <a:xfrm>
            <a:off x="395288" y="4868863"/>
            <a:ext cx="4022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Получены значения показателей:</a:t>
            </a:r>
          </a:p>
        </p:txBody>
      </p:sp>
      <p:sp>
        <p:nvSpPr>
          <p:cNvPr id="53295" name="Text Box 16"/>
          <p:cNvSpPr txBox="1">
            <a:spLocks noChangeArrowheads="1"/>
          </p:cNvSpPr>
          <p:nvPr/>
        </p:nvSpPr>
        <p:spPr bwMode="auto">
          <a:xfrm>
            <a:off x="468313" y="5661025"/>
            <a:ext cx="2614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Фондовооруженность: </a:t>
            </a:r>
          </a:p>
        </p:txBody>
      </p:sp>
      <p:sp>
        <p:nvSpPr>
          <p:cNvPr id="53296" name="Rectangle 18"/>
          <p:cNvSpPr>
            <a:spLocks noChangeArrowheads="1"/>
          </p:cNvSpPr>
          <p:nvPr/>
        </p:nvSpPr>
        <p:spPr bwMode="auto">
          <a:xfrm>
            <a:off x="3132138" y="5661025"/>
            <a:ext cx="2433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1800">
                <a:ea typeface="굴림"/>
                <a:cs typeface="굴림"/>
              </a:rPr>
              <a:t>f</a:t>
            </a:r>
            <a:r>
              <a:rPr lang="ru-RU" altLang="ko-KR" sz="1800"/>
              <a:t>=</a:t>
            </a:r>
            <a:r>
              <a:rPr lang="en-US" altLang="ko-KR" sz="1800">
                <a:ea typeface="굴림"/>
                <a:cs typeface="굴림"/>
              </a:rPr>
              <a:t>K</a:t>
            </a:r>
            <a:r>
              <a:rPr lang="ru-RU" altLang="ko-KR" sz="1800"/>
              <a:t>/</a:t>
            </a:r>
            <a:r>
              <a:rPr lang="en-US" altLang="ko-KR" sz="1800">
                <a:ea typeface="굴림"/>
                <a:cs typeface="굴림"/>
              </a:rPr>
              <a:t>L</a:t>
            </a:r>
            <a:r>
              <a:rPr lang="ru-RU" altLang="ko-KR" sz="1800"/>
              <a:t>= 6181  руб./чел</a:t>
            </a:r>
          </a:p>
        </p:txBody>
      </p:sp>
      <p:sp>
        <p:nvSpPr>
          <p:cNvPr id="53297" name="Rectangle 21"/>
          <p:cNvSpPr>
            <a:spLocks noChangeArrowheads="1"/>
          </p:cNvSpPr>
          <p:nvPr/>
        </p:nvSpPr>
        <p:spPr bwMode="auto">
          <a:xfrm>
            <a:off x="0" y="6021388"/>
            <a:ext cx="4360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>
              <a:tabLst>
                <a:tab pos="5940425" algn="r"/>
              </a:tabLst>
            </a:pPr>
            <a:r>
              <a:rPr lang="ru-RU" altLang="ko-KR" sz="1800">
                <a:cs typeface="Times New Roman" pitchFamily="18" charset="0"/>
              </a:rPr>
              <a:t>Э</a:t>
            </a:r>
            <a:r>
              <a:rPr lang="ru-RU" altLang="ko-KR" sz="1800">
                <a:ea typeface="Arial Unicode MS" pitchFamily="34" charset="-128"/>
                <a:cs typeface="Times New Roman" pitchFamily="18" charset="0"/>
              </a:rPr>
              <a:t>ластичность продукции по труду:</a:t>
            </a:r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 </a:t>
            </a:r>
            <a:endParaRPr lang="ru-RU" altLang="ko-KR" sz="1100"/>
          </a:p>
          <a:p>
            <a:pPr indent="449263" eaLnBrk="0" hangingPunct="0">
              <a:tabLst>
                <a:tab pos="5940425" algn="r"/>
              </a:tabLst>
            </a:pPr>
            <a:endParaRPr lang="ru-RU" altLang="ko-KR" sz="1800"/>
          </a:p>
        </p:txBody>
      </p:sp>
      <p:graphicFrame>
        <p:nvGraphicFramePr>
          <p:cNvPr id="53268" name="Object 20"/>
          <p:cNvGraphicFramePr>
            <a:graphicFrameLocks noChangeAspect="1"/>
          </p:cNvGraphicFramePr>
          <p:nvPr/>
        </p:nvGraphicFramePr>
        <p:xfrm>
          <a:off x="4284663" y="6092825"/>
          <a:ext cx="4537075" cy="306388"/>
        </p:xfrm>
        <a:graphic>
          <a:graphicData uri="http://schemas.openxmlformats.org/presentationml/2006/ole">
            <p:oleObj spid="_x0000_s53268" name="Формула" r:id="rId6" imgW="3429000" imgH="228600" progId="Equation.3">
              <p:embed/>
            </p:oleObj>
          </a:graphicData>
        </a:graphic>
      </p:graphicFrame>
      <p:sp>
        <p:nvSpPr>
          <p:cNvPr id="53298" name="Номер слайда 1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3F653C-C3CA-4190-9E7B-D6CFA1B56A99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3299" name="Rectangle 35"/>
          <p:cNvSpPr>
            <a:spLocks noChangeArrowheads="1"/>
          </p:cNvSpPr>
          <p:nvPr/>
        </p:nvSpPr>
        <p:spPr bwMode="auto">
          <a:xfrm>
            <a:off x="0" y="36925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82" name="Object 34"/>
          <p:cNvGraphicFramePr>
            <a:graphicFrameLocks noChangeAspect="1"/>
          </p:cNvGraphicFramePr>
          <p:nvPr/>
        </p:nvGraphicFramePr>
        <p:xfrm>
          <a:off x="684213" y="1196975"/>
          <a:ext cx="1150937" cy="292100"/>
        </p:xfrm>
        <a:graphic>
          <a:graphicData uri="http://schemas.openxmlformats.org/presentationml/2006/ole">
            <p:oleObj spid="_x0000_s53282" name="Формула" r:id="rId7" imgW="749300" imgH="190500" progId="Equation.3">
              <p:embed/>
            </p:oleObj>
          </a:graphicData>
        </a:graphic>
      </p:graphicFrame>
      <p:graphicFrame>
        <p:nvGraphicFramePr>
          <p:cNvPr id="53286" name="Object 38"/>
          <p:cNvGraphicFramePr>
            <a:graphicFrameLocks noChangeAspect="1"/>
          </p:cNvGraphicFramePr>
          <p:nvPr/>
        </p:nvGraphicFramePr>
        <p:xfrm>
          <a:off x="468313" y="1916113"/>
          <a:ext cx="190500" cy="180975"/>
        </p:xfrm>
        <a:graphic>
          <a:graphicData uri="http://schemas.openxmlformats.org/presentationml/2006/ole">
            <p:oleObj spid="_x0000_s53286" name="Формула" r:id="rId8" imgW="190335" imgH="177646" progId="Equation.3">
              <p:embed/>
            </p:oleObj>
          </a:graphicData>
        </a:graphic>
      </p:graphicFrame>
      <p:graphicFrame>
        <p:nvGraphicFramePr>
          <p:cNvPr id="53285" name="Object 37"/>
          <p:cNvGraphicFramePr>
            <a:graphicFrameLocks noChangeAspect="1"/>
          </p:cNvGraphicFramePr>
          <p:nvPr/>
        </p:nvGraphicFramePr>
        <p:xfrm>
          <a:off x="468313" y="2133600"/>
          <a:ext cx="152400" cy="180975"/>
        </p:xfrm>
        <a:graphic>
          <a:graphicData uri="http://schemas.openxmlformats.org/presentationml/2006/ole">
            <p:oleObj spid="_x0000_s53285" name="Формула" r:id="rId9" imgW="152202" imgH="177569" progId="Equation.3">
              <p:embed/>
            </p:oleObj>
          </a:graphicData>
        </a:graphic>
      </p:graphicFrame>
      <p:graphicFrame>
        <p:nvGraphicFramePr>
          <p:cNvPr id="53284" name="Object 36"/>
          <p:cNvGraphicFramePr>
            <a:graphicFrameLocks noChangeAspect="1"/>
          </p:cNvGraphicFramePr>
          <p:nvPr/>
        </p:nvGraphicFramePr>
        <p:xfrm>
          <a:off x="468313" y="2420938"/>
          <a:ext cx="152400" cy="180975"/>
        </p:xfrm>
        <a:graphic>
          <a:graphicData uri="http://schemas.openxmlformats.org/presentationml/2006/ole">
            <p:oleObj spid="_x0000_s53284" name="Формула" r:id="rId10" imgW="152202" imgH="177569" progId="Equation.3">
              <p:embed/>
            </p:oleObj>
          </a:graphicData>
        </a:graphic>
      </p:graphicFrame>
      <p:sp>
        <p:nvSpPr>
          <p:cNvPr id="53300" name="Rectangle 39"/>
          <p:cNvSpPr>
            <a:spLocks noChangeArrowheads="1"/>
          </p:cNvSpPr>
          <p:nvPr/>
        </p:nvSpPr>
        <p:spPr bwMode="auto">
          <a:xfrm>
            <a:off x="395288" y="1557338"/>
            <a:ext cx="3024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где </a:t>
            </a:r>
            <a:r>
              <a:rPr lang="en-US" altLang="ko-KR" sz="140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altLang="ko-KR" sz="1400">
                <a:ea typeface="Arial Unicode MS" pitchFamily="34" charset="-128"/>
                <a:cs typeface="Times New Roman" pitchFamily="18" charset="0"/>
              </a:rPr>
              <a:t>α</a:t>
            </a:r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altLang="ko-KR" sz="1400">
                <a:ea typeface="Arial Unicode MS" pitchFamily="34" charset="-128"/>
                <a:cs typeface="Times New Roman" pitchFamily="18" charset="0"/>
              </a:rPr>
              <a:t>β</a:t>
            </a:r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 &gt;0 – константы, α+β&lt;1; </a:t>
            </a:r>
            <a:endParaRPr lang="ru-RU" altLang="ko-KR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3301" name="Rectangle 40"/>
          <p:cNvSpPr>
            <a:spLocks noChangeArrowheads="1"/>
          </p:cNvSpPr>
          <p:nvPr/>
        </p:nvSpPr>
        <p:spPr bwMode="auto">
          <a:xfrm>
            <a:off x="684213" y="1844675"/>
            <a:ext cx="265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− объем основного капитала, </a:t>
            </a:r>
            <a:endParaRPr lang="ru-RU" altLang="ko-KR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3302" name="Rectangle 41"/>
          <p:cNvSpPr>
            <a:spLocks noChangeArrowheads="1"/>
          </p:cNvSpPr>
          <p:nvPr/>
        </p:nvSpPr>
        <p:spPr bwMode="auto">
          <a:xfrm>
            <a:off x="684213" y="2060575"/>
            <a:ext cx="1663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 – затраты труда; </a:t>
            </a:r>
            <a:endParaRPr lang="ru-RU" altLang="ko-KR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3303" name="Rectangle 42"/>
          <p:cNvSpPr>
            <a:spLocks noChangeArrowheads="1"/>
          </p:cNvSpPr>
          <p:nvPr/>
        </p:nvSpPr>
        <p:spPr bwMode="auto">
          <a:xfrm>
            <a:off x="611188" y="2349500"/>
            <a:ext cx="192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ko-KR" sz="1400">
                <a:ea typeface="Arial Unicode MS" pitchFamily="34" charset="-128"/>
                <a:cs typeface="Times New Roman" pitchFamily="18" charset="0"/>
              </a:rPr>
              <a:t>− выпуск продукции. </a:t>
            </a:r>
            <a:endParaRPr lang="ru-RU" altLang="ko-KR"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53405" name="Group 157"/>
          <p:cNvGraphicFramePr>
            <a:graphicFrameLocks noGrp="1"/>
          </p:cNvGraphicFramePr>
          <p:nvPr/>
        </p:nvGraphicFramePr>
        <p:xfrm>
          <a:off x="323850" y="3068638"/>
          <a:ext cx="3527425" cy="1646237"/>
        </p:xfrm>
        <a:graphic>
          <a:graphicData uri="http://schemas.openxmlformats.org/drawingml/2006/table">
            <a:tbl>
              <a:tblPr/>
              <a:tblGrid>
                <a:gridCol w="704850"/>
                <a:gridCol w="1036638"/>
                <a:gridCol w="846137"/>
                <a:gridCol w="9398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Объем основного капитала, 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, тыс.руб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Затраты труда, 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L</a:t>
                      </a: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, чел.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Добыча руды ,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Y</a:t>
                      </a: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, тыс.тонн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2009 г.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2589910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5404</a:t>
                      </a:r>
                      <a:endParaRPr kumimoji="0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5085700</a:t>
                      </a:r>
                      <a:endParaRPr kumimoji="0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2010 г.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30227574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5478</a:t>
                      </a:r>
                      <a:endParaRPr kumimoji="0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5403000</a:t>
                      </a:r>
                      <a:endParaRPr kumimoji="0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2011 г.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34137654</a:t>
                      </a:r>
                      <a:endParaRPr kumimoji="0" lang="ru-RU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5523</a:t>
                      </a:r>
                      <a:endParaRPr kumimoji="0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5427200</a:t>
                      </a:r>
                      <a:endParaRPr kumimoji="0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31" name="Text Box 158"/>
          <p:cNvSpPr txBox="1">
            <a:spLocks noChangeArrowheads="1"/>
          </p:cNvSpPr>
          <p:nvPr/>
        </p:nvSpPr>
        <p:spPr bwMode="auto">
          <a:xfrm>
            <a:off x="2535238" y="1168400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(2)</a:t>
            </a:r>
          </a:p>
        </p:txBody>
      </p:sp>
      <p:sp>
        <p:nvSpPr>
          <p:cNvPr id="53332" name="Text Box 159"/>
          <p:cNvSpPr txBox="1">
            <a:spLocks noChangeArrowheads="1"/>
          </p:cNvSpPr>
          <p:nvPr/>
        </p:nvSpPr>
        <p:spPr bwMode="auto">
          <a:xfrm>
            <a:off x="468313" y="2708275"/>
            <a:ext cx="116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Таблица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63" name="Rectangle 5"/>
          <p:cNvSpPr>
            <a:spLocks noChangeArrowheads="1"/>
          </p:cNvSpPr>
          <p:nvPr/>
        </p:nvSpPr>
        <p:spPr bwMode="auto">
          <a:xfrm>
            <a:off x="0" y="1844675"/>
            <a:ext cx="48498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ea typeface="TimesNewRomanPSMT"/>
                <a:cs typeface="Times New Roman" pitchFamily="18" charset="0"/>
              </a:rPr>
              <a:t>Таблица 2</a:t>
            </a:r>
            <a:r>
              <a:rPr lang="en-US" sz="1400">
                <a:ea typeface="TimesNewRomanPSMT"/>
                <a:cs typeface="Times New Roman" pitchFamily="18" charset="0"/>
              </a:rPr>
              <a:t> – </a:t>
            </a:r>
            <a:r>
              <a:rPr lang="ru-RU" sz="1400">
                <a:ea typeface="TimesNewRomanPSMT"/>
                <a:cs typeface="Times New Roman" pitchFamily="18" charset="0"/>
              </a:rPr>
              <a:t>Распределение инвестиций в зависимости </a:t>
            </a:r>
          </a:p>
          <a:p>
            <a:r>
              <a:rPr lang="ru-RU" sz="1400">
                <a:ea typeface="TimesNewRomanPSMT"/>
                <a:cs typeface="Times New Roman" pitchFamily="18" charset="0"/>
              </a:rPr>
              <a:t>от капитальных вложений</a:t>
            </a:r>
            <a:endParaRPr lang="ru-RU" sz="1100">
              <a:ea typeface="TimesNewRomanPSMT"/>
              <a:cs typeface="Times New Roman" pitchFamily="18" charset="0"/>
            </a:endParaRPr>
          </a:p>
          <a:p>
            <a:pPr eaLnBrk="0" hangingPunct="0"/>
            <a:endParaRPr lang="ru-RU" sz="1800">
              <a:ea typeface="TimesNewRomanPSMT"/>
              <a:cs typeface="Times New Roman" pitchFamily="18" charset="0"/>
            </a:endParaRPr>
          </a:p>
        </p:txBody>
      </p:sp>
      <p:graphicFrame>
        <p:nvGraphicFramePr>
          <p:cNvPr id="54757" name="Group 485"/>
          <p:cNvGraphicFramePr>
            <a:graphicFrameLocks noGrp="1"/>
          </p:cNvGraphicFramePr>
          <p:nvPr/>
        </p:nvGraphicFramePr>
        <p:xfrm>
          <a:off x="323850" y="2420938"/>
          <a:ext cx="3313113" cy="1920875"/>
        </p:xfrm>
        <a:graphic>
          <a:graphicData uri="http://schemas.openxmlformats.org/drawingml/2006/table">
            <a:tbl>
              <a:tblPr/>
              <a:tblGrid>
                <a:gridCol w="828675"/>
                <a:gridCol w="828675"/>
                <a:gridCol w="827088"/>
                <a:gridCol w="828675"/>
              </a:tblGrid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g</a:t>
                      </a:r>
                      <a:r>
                        <a:rPr kumimoji="0" lang="en-US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g</a:t>
                      </a:r>
                      <a:r>
                        <a:rPr kumimoji="0" lang="en-US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g</a:t>
                      </a:r>
                      <a:r>
                        <a:rPr kumimoji="0" lang="en-US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,46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0,54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0,000216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1,02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1,2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0,00048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1,38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1,62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0,00065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1,836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2,16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0,00086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2,3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2,7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0,00108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806" name="Rectangle 186"/>
          <p:cNvSpPr>
            <a:spLocks noChangeArrowheads="1"/>
          </p:cNvSpPr>
          <p:nvPr/>
        </p:nvSpPr>
        <p:spPr bwMode="auto">
          <a:xfrm>
            <a:off x="0" y="4679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54807" name="Text Box 187"/>
          <p:cNvSpPr txBox="1">
            <a:spLocks noChangeArrowheads="1"/>
          </p:cNvSpPr>
          <p:nvPr/>
        </p:nvSpPr>
        <p:spPr bwMode="auto">
          <a:xfrm>
            <a:off x="900113" y="692150"/>
            <a:ext cx="6640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Определение оптимального распределения инвестиций</a:t>
            </a:r>
          </a:p>
        </p:txBody>
      </p:sp>
      <p:sp>
        <p:nvSpPr>
          <p:cNvPr id="54808" name="Rectangle 188"/>
          <p:cNvSpPr>
            <a:spLocks noChangeArrowheads="1"/>
          </p:cNvSpPr>
          <p:nvPr/>
        </p:nvSpPr>
        <p:spPr bwMode="auto">
          <a:xfrm>
            <a:off x="4859338" y="1844675"/>
            <a:ext cx="480853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ea typeface="TimesNewRomanPSMT"/>
                <a:cs typeface="Times New Roman" pitchFamily="18" charset="0"/>
              </a:rPr>
              <a:t>Таблица 3</a:t>
            </a:r>
            <a:r>
              <a:rPr lang="ru-RU" sz="1200">
                <a:ea typeface="TimesNewRomanPSMT"/>
                <a:cs typeface="Times New Roman" pitchFamily="18" charset="0"/>
              </a:rPr>
              <a:t>− Распределение прибыли от добычи руды</a:t>
            </a:r>
          </a:p>
          <a:p>
            <a:pPr eaLnBrk="0" hangingPunct="0"/>
            <a:endParaRPr lang="ru-RU" sz="1200">
              <a:ea typeface="TimesNewRomanPSMT"/>
              <a:cs typeface="Times New Roman" pitchFamily="18" charset="0"/>
            </a:endParaRPr>
          </a:p>
        </p:txBody>
      </p:sp>
      <p:graphicFrame>
        <p:nvGraphicFramePr>
          <p:cNvPr id="54759" name="Group 487"/>
          <p:cNvGraphicFramePr>
            <a:graphicFrameLocks noGrp="1"/>
          </p:cNvGraphicFramePr>
          <p:nvPr/>
        </p:nvGraphicFramePr>
        <p:xfrm>
          <a:off x="4932363" y="2420938"/>
          <a:ext cx="3671887" cy="1920875"/>
        </p:xfrm>
        <a:graphic>
          <a:graphicData uri="http://schemas.openxmlformats.org/drawingml/2006/table">
            <a:tbl>
              <a:tblPr/>
              <a:tblGrid>
                <a:gridCol w="876300"/>
                <a:gridCol w="944562"/>
                <a:gridCol w="942975"/>
                <a:gridCol w="908050"/>
              </a:tblGrid>
              <a:tr h="257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g</a:t>
                      </a:r>
                      <a:r>
                        <a:rPr kumimoji="0" lang="en-US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g</a:t>
                      </a:r>
                      <a:r>
                        <a:rPr kumimoji="0" lang="en-US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g</a:t>
                      </a:r>
                      <a:r>
                        <a:rPr kumimoji="0" lang="en-US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408025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488203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103770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816050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976406,5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207540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1224075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1464610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311310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1632100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1952813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415080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2040124,5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2441016,3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NewRomanPSMT" charset="-128"/>
                          <a:cs typeface="Times New Roman" pitchFamily="18" charset="0"/>
                        </a:rPr>
                        <a:t>518850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NewRomanPSMT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851" name="Text Box 370"/>
          <p:cNvSpPr txBox="1">
            <a:spLocks noChangeArrowheads="1"/>
          </p:cNvSpPr>
          <p:nvPr/>
        </p:nvSpPr>
        <p:spPr bwMode="auto">
          <a:xfrm>
            <a:off x="468313" y="4365625"/>
            <a:ext cx="36687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Максимально возможный доход:</a:t>
            </a:r>
          </a:p>
          <a:p>
            <a:endParaRPr lang="ru-RU" sz="1800"/>
          </a:p>
        </p:txBody>
      </p:sp>
      <p:sp>
        <p:nvSpPr>
          <p:cNvPr id="54852" name="Rectangle 372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643" name="Object 371"/>
          <p:cNvGraphicFramePr>
            <a:graphicFrameLocks noChangeAspect="1"/>
          </p:cNvGraphicFramePr>
          <p:nvPr/>
        </p:nvGraphicFramePr>
        <p:xfrm>
          <a:off x="1979613" y="4868863"/>
          <a:ext cx="5545137" cy="544512"/>
        </p:xfrm>
        <a:graphic>
          <a:graphicData uri="http://schemas.openxmlformats.org/presentationml/2006/ole">
            <p:oleObj spid="_x0000_s54643" name="Формула" r:id="rId3" imgW="3594100" imgH="355600" progId="Equation.3">
              <p:embed/>
            </p:oleObj>
          </a:graphicData>
        </a:graphic>
      </p:graphicFrame>
      <p:sp>
        <p:nvSpPr>
          <p:cNvPr id="54853" name="Text Box 374"/>
          <p:cNvSpPr txBox="1">
            <a:spLocks noChangeArrowheads="1"/>
          </p:cNvSpPr>
          <p:nvPr/>
        </p:nvSpPr>
        <p:spPr bwMode="auto">
          <a:xfrm>
            <a:off x="539750" y="5516563"/>
            <a:ext cx="592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где:</a:t>
            </a:r>
          </a:p>
        </p:txBody>
      </p:sp>
      <p:graphicFrame>
        <p:nvGraphicFramePr>
          <p:cNvPr id="54648" name="Object 376"/>
          <p:cNvGraphicFramePr>
            <a:graphicFrameLocks noChangeAspect="1"/>
          </p:cNvGraphicFramePr>
          <p:nvPr/>
        </p:nvGraphicFramePr>
        <p:xfrm>
          <a:off x="1042988" y="5516563"/>
          <a:ext cx="442912" cy="341312"/>
        </p:xfrm>
        <a:graphic>
          <a:graphicData uri="http://schemas.openxmlformats.org/presentationml/2006/ole">
            <p:oleObj spid="_x0000_s54648" name="Формула" r:id="rId4" imgW="291960" imgH="228600" progId="Equation.3">
              <p:embed/>
            </p:oleObj>
          </a:graphicData>
        </a:graphic>
      </p:graphicFrame>
      <p:sp>
        <p:nvSpPr>
          <p:cNvPr id="54854" name="Rectangle 377"/>
          <p:cNvSpPr>
            <a:spLocks noChangeArrowheads="1"/>
          </p:cNvSpPr>
          <p:nvPr/>
        </p:nvSpPr>
        <p:spPr bwMode="auto">
          <a:xfrm>
            <a:off x="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855" name="Rectangle 379"/>
          <p:cNvSpPr>
            <a:spLocks noChangeArrowheads="1"/>
          </p:cNvSpPr>
          <p:nvPr/>
        </p:nvSpPr>
        <p:spPr bwMode="auto">
          <a:xfrm>
            <a:off x="4932363" y="5051425"/>
            <a:ext cx="2222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/>
              <a:t> </a:t>
            </a:r>
            <a:endParaRPr lang="ru-RU" sz="1800"/>
          </a:p>
        </p:txBody>
      </p:sp>
      <p:sp>
        <p:nvSpPr>
          <p:cNvPr id="54856" name="Rectangle 380"/>
          <p:cNvSpPr>
            <a:spLocks noChangeArrowheads="1"/>
          </p:cNvSpPr>
          <p:nvPr/>
        </p:nvSpPr>
        <p:spPr bwMode="auto">
          <a:xfrm>
            <a:off x="1476375" y="5516563"/>
            <a:ext cx="3136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800"/>
              <a:t>средства, вкладываемые в </a:t>
            </a:r>
          </a:p>
        </p:txBody>
      </p:sp>
      <p:sp>
        <p:nvSpPr>
          <p:cNvPr id="54857" name="Text Box 381"/>
          <p:cNvSpPr txBox="1">
            <a:spLocks noChangeArrowheads="1"/>
          </p:cNvSpPr>
          <p:nvPr/>
        </p:nvSpPr>
        <p:spPr bwMode="auto">
          <a:xfrm>
            <a:off x="4427538" y="5516563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k-</a:t>
            </a:r>
            <a:r>
              <a:rPr lang="ru-RU" altLang="ja-JP" sz="1800"/>
              <a:t>е</a:t>
            </a:r>
            <a:r>
              <a:rPr lang="en-US" altLang="ja-JP" sz="1800">
                <a:ea typeface="ＭＳ Ｐゴシック"/>
                <a:cs typeface="ＭＳ Ｐゴシック"/>
              </a:rPr>
              <a:t> </a:t>
            </a:r>
            <a:r>
              <a:rPr lang="ru-RU" altLang="ko-KR" sz="1800"/>
              <a:t>предприятие</a:t>
            </a:r>
            <a:r>
              <a:rPr lang="en-US" altLang="ko-KR" sz="1800">
                <a:ea typeface="굴림"/>
                <a:cs typeface="굴림"/>
              </a:rPr>
              <a:t>;</a:t>
            </a:r>
            <a:endParaRPr lang="ru-RU" sz="1800"/>
          </a:p>
        </p:txBody>
      </p:sp>
      <p:sp>
        <p:nvSpPr>
          <p:cNvPr id="54858" name="Rectangle 38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657" name="Object 385"/>
          <p:cNvGraphicFramePr>
            <a:graphicFrameLocks noChangeAspect="1"/>
          </p:cNvGraphicFramePr>
          <p:nvPr/>
        </p:nvGraphicFramePr>
        <p:xfrm>
          <a:off x="684213" y="5949950"/>
          <a:ext cx="2825750" cy="361950"/>
        </p:xfrm>
        <a:graphic>
          <a:graphicData uri="http://schemas.openxmlformats.org/presentationml/2006/ole">
            <p:oleObj spid="_x0000_s54657" name="Формула" r:id="rId5" imgW="1765080" imgH="228600" progId="Equation.3">
              <p:embed/>
            </p:oleObj>
          </a:graphicData>
        </a:graphic>
      </p:graphicFrame>
      <p:sp>
        <p:nvSpPr>
          <p:cNvPr id="54859" name="Номер слайда 1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E03D40-9507-44FF-80CE-AEBAB43DF0F6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4860" name="TextBox 19"/>
          <p:cNvSpPr txBox="1">
            <a:spLocks noChangeArrowheads="1"/>
          </p:cNvSpPr>
          <p:nvPr/>
        </p:nvSpPr>
        <p:spPr bwMode="auto">
          <a:xfrm>
            <a:off x="8316913" y="4868863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(5)</a:t>
            </a:r>
          </a:p>
        </p:txBody>
      </p:sp>
      <p:sp>
        <p:nvSpPr>
          <p:cNvPr id="54861" name="Rectangle 48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760" name="Object 488"/>
          <p:cNvGraphicFramePr>
            <a:graphicFrameLocks noChangeAspect="1"/>
          </p:cNvGraphicFramePr>
          <p:nvPr/>
        </p:nvGraphicFramePr>
        <p:xfrm>
          <a:off x="617538" y="1277938"/>
          <a:ext cx="2436812" cy="385762"/>
        </p:xfrm>
        <a:graphic>
          <a:graphicData uri="http://schemas.openxmlformats.org/presentationml/2006/ole">
            <p:oleObj spid="_x0000_s54760" name="Формула" r:id="rId6" imgW="1536480" imgH="241200" progId="Equation.3">
              <p:embed/>
            </p:oleObj>
          </a:graphicData>
        </a:graphic>
      </p:graphicFrame>
      <p:sp>
        <p:nvSpPr>
          <p:cNvPr id="54862" name="Rectangle 491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762" name="Object 490"/>
          <p:cNvGraphicFramePr>
            <a:graphicFrameLocks noChangeAspect="1"/>
          </p:cNvGraphicFramePr>
          <p:nvPr/>
        </p:nvGraphicFramePr>
        <p:xfrm>
          <a:off x="5508625" y="1125538"/>
          <a:ext cx="1323975" cy="723900"/>
        </p:xfrm>
        <a:graphic>
          <a:graphicData uri="http://schemas.openxmlformats.org/presentationml/2006/ole">
            <p:oleObj spid="_x0000_s54762" name="Формула" r:id="rId7" imgW="1320227" imgH="723586" progId="Equation.3">
              <p:embed/>
            </p:oleObj>
          </a:graphicData>
        </a:graphic>
      </p:graphicFrame>
      <p:sp>
        <p:nvSpPr>
          <p:cNvPr id="54863" name="Rectangle 492"/>
          <p:cNvSpPr>
            <a:spLocks noChangeArrowheads="1"/>
          </p:cNvSpPr>
          <p:nvPr/>
        </p:nvSpPr>
        <p:spPr bwMode="auto">
          <a:xfrm>
            <a:off x="0" y="3790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864" name="Text Box 493"/>
          <p:cNvSpPr txBox="1">
            <a:spLocks noChangeArrowheads="1"/>
          </p:cNvSpPr>
          <p:nvPr/>
        </p:nvSpPr>
        <p:spPr bwMode="auto">
          <a:xfrm>
            <a:off x="3471863" y="1312863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(3)</a:t>
            </a:r>
          </a:p>
        </p:txBody>
      </p:sp>
      <p:sp>
        <p:nvSpPr>
          <p:cNvPr id="54865" name="Text Box 494"/>
          <p:cNvSpPr txBox="1">
            <a:spLocks noChangeArrowheads="1"/>
          </p:cNvSpPr>
          <p:nvPr/>
        </p:nvSpPr>
        <p:spPr bwMode="auto">
          <a:xfrm>
            <a:off x="8027988" y="1268413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60" name="Text Box 4"/>
          <p:cNvSpPr txBox="1">
            <a:spLocks noChangeArrowheads="1"/>
          </p:cNvSpPr>
          <p:nvPr/>
        </p:nvSpPr>
        <p:spPr bwMode="auto">
          <a:xfrm>
            <a:off x="1476375" y="620713"/>
            <a:ext cx="6548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Многопродуктовая модель управления производством</a:t>
            </a:r>
          </a:p>
        </p:txBody>
      </p:sp>
      <p:pic>
        <p:nvPicPr>
          <p:cNvPr id="56361" name="Рисунок 2"/>
          <p:cNvPicPr>
            <a:picLocks noChangeAspect="1" noChangeArrowheads="1"/>
          </p:cNvPicPr>
          <p:nvPr/>
        </p:nvPicPr>
        <p:blipFill>
          <a:blip r:embed="rId3"/>
          <a:srcRect r="1765" b="12431"/>
          <a:stretch>
            <a:fillRect/>
          </a:stretch>
        </p:blipFill>
        <p:spPr bwMode="auto">
          <a:xfrm>
            <a:off x="4859338" y="1412875"/>
            <a:ext cx="3708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62" name="Rectangle 6"/>
          <p:cNvSpPr>
            <a:spLocks noChangeArrowheads="1"/>
          </p:cNvSpPr>
          <p:nvPr/>
        </p:nvSpPr>
        <p:spPr bwMode="auto">
          <a:xfrm>
            <a:off x="4787900" y="3429000"/>
            <a:ext cx="4149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400"/>
              <a:t>График изменения величины производства</a:t>
            </a:r>
          </a:p>
          <a:p>
            <a:pPr algn="ctr"/>
            <a:r>
              <a:rPr lang="ru-RU" sz="1400"/>
              <a:t>при одновременной поставке разных продуктов</a:t>
            </a:r>
          </a:p>
        </p:txBody>
      </p:sp>
      <p:sp>
        <p:nvSpPr>
          <p:cNvPr id="56363" name="Rectangle 8"/>
          <p:cNvSpPr>
            <a:spLocks noChangeArrowheads="1"/>
          </p:cNvSpPr>
          <p:nvPr/>
        </p:nvSpPr>
        <p:spPr bwMode="auto">
          <a:xfrm>
            <a:off x="0" y="4868863"/>
            <a:ext cx="3105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ea typeface="NewtonC-Modified"/>
                <a:cs typeface="Times New Roman" pitchFamily="18" charset="0"/>
              </a:rPr>
              <a:t>Средние затраты на производство:</a:t>
            </a:r>
            <a:endParaRPr lang="ru-RU" sz="1100">
              <a:ea typeface="NewtonC-Modified"/>
              <a:cs typeface="Times New Roman" pitchFamily="18" charset="0"/>
            </a:endParaRPr>
          </a:p>
          <a:p>
            <a:pPr eaLnBrk="0" hangingPunct="0"/>
            <a:endParaRPr lang="ru-RU" sz="1800">
              <a:ea typeface="NewtonC-Modified"/>
              <a:cs typeface="Times New Roman" pitchFamily="18" charset="0"/>
            </a:endParaRPr>
          </a:p>
        </p:txBody>
      </p:sp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250825" y="5300663"/>
          <a:ext cx="1535113" cy="298450"/>
        </p:xfrm>
        <a:graphic>
          <a:graphicData uri="http://schemas.openxmlformats.org/presentationml/2006/ole">
            <p:oleObj spid="_x0000_s56327" name="Формула" r:id="rId4" imgW="1231560" imgH="241200" progId="Equation.3">
              <p:embed/>
            </p:oleObj>
          </a:graphicData>
        </a:graphic>
      </p:graphicFrame>
      <p:sp>
        <p:nvSpPr>
          <p:cNvPr id="56364" name="Rectangle 9"/>
          <p:cNvSpPr>
            <a:spLocks noChangeArrowheads="1"/>
          </p:cNvSpPr>
          <p:nvPr/>
        </p:nvSpPr>
        <p:spPr bwMode="auto">
          <a:xfrm>
            <a:off x="179388" y="2565400"/>
            <a:ext cx="44815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ea typeface="NewtonC-Modified"/>
                <a:cs typeface="Times New Roman" pitchFamily="18" charset="0"/>
              </a:rPr>
              <a:t>где </a:t>
            </a:r>
            <a:r>
              <a:rPr lang="en-US" sz="1400">
                <a:ea typeface="NewtonC-Modified"/>
                <a:cs typeface="Times New Roman" pitchFamily="18" charset="0"/>
              </a:rPr>
              <a:t>c</a:t>
            </a:r>
            <a:r>
              <a:rPr lang="en-US" sz="1400" baseline="-30000">
                <a:ea typeface="NewtonC-Modified"/>
                <a:cs typeface="Times New Roman" pitchFamily="18" charset="0"/>
              </a:rPr>
              <a:t>i</a:t>
            </a:r>
            <a:r>
              <a:rPr lang="ru-RU" sz="1400">
                <a:ea typeface="NewtonC-Modified"/>
                <a:cs typeface="Times New Roman" pitchFamily="18" charset="0"/>
              </a:rPr>
              <a:t> – затраты на 1 рубль производства меди, </a:t>
            </a:r>
            <a:r>
              <a:rPr lang="en-US" sz="1400">
                <a:ea typeface="NewtonC-Modified"/>
                <a:cs typeface="Times New Roman" pitchFamily="18" charset="0"/>
              </a:rPr>
              <a:t>q</a:t>
            </a:r>
            <a:r>
              <a:rPr lang="en-US" sz="1400" baseline="-30000">
                <a:ea typeface="NewtonC-Modified"/>
                <a:cs typeface="Times New Roman" pitchFamily="18" charset="0"/>
              </a:rPr>
              <a:t>i</a:t>
            </a:r>
            <a:r>
              <a:rPr lang="ru-RU" sz="1400">
                <a:ea typeface="NewtonC-Modified"/>
                <a:cs typeface="Times New Roman" pitchFamily="18" charset="0"/>
              </a:rPr>
              <a:t> – </a:t>
            </a:r>
          </a:p>
          <a:p>
            <a:r>
              <a:rPr lang="ru-RU" sz="1400">
                <a:ea typeface="NewtonC-Modified"/>
                <a:cs typeface="Times New Roman" pitchFamily="18" charset="0"/>
              </a:rPr>
              <a:t>объем производства меди,</a:t>
            </a:r>
            <a:r>
              <a:rPr lang="en-US" sz="1400">
                <a:ea typeface="NewtonC-Modified"/>
                <a:cs typeface="Times New Roman" pitchFamily="18" charset="0"/>
              </a:rPr>
              <a:t>t</a:t>
            </a:r>
            <a:r>
              <a:rPr lang="en-US" sz="1400" baseline="-30000">
                <a:ea typeface="NewtonC-Modified"/>
                <a:cs typeface="Times New Roman" pitchFamily="18" charset="0"/>
              </a:rPr>
              <a:t>s</a:t>
            </a:r>
            <a:r>
              <a:rPr lang="ru-RU" sz="1400">
                <a:ea typeface="NewtonC-Modified"/>
                <a:cs typeface="Times New Roman" pitchFamily="18" charset="0"/>
              </a:rPr>
              <a:t> – промежуток времени</a:t>
            </a:r>
            <a:endParaRPr lang="ru-RU" sz="1800">
              <a:ea typeface="NewtonC-Modified"/>
              <a:cs typeface="Times New Roman" pitchFamily="18" charset="0"/>
            </a:endParaRPr>
          </a:p>
        </p:txBody>
      </p:sp>
      <p:sp>
        <p:nvSpPr>
          <p:cNvPr id="56365" name="Text Box 10"/>
          <p:cNvSpPr txBox="1">
            <a:spLocks noChangeArrowheads="1"/>
          </p:cNvSpPr>
          <p:nvPr/>
        </p:nvSpPr>
        <p:spPr bwMode="auto">
          <a:xfrm>
            <a:off x="179388" y="4508500"/>
            <a:ext cx="349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План по производству меди:</a:t>
            </a:r>
          </a:p>
        </p:txBody>
      </p:sp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179388" y="5805488"/>
          <a:ext cx="3686175" cy="495300"/>
        </p:xfrm>
        <a:graphic>
          <a:graphicData uri="http://schemas.openxmlformats.org/presentationml/2006/ole">
            <p:oleObj spid="_x0000_s56332" name="Формула" r:id="rId5" imgW="3683000" imgH="495300" progId="Equation.3">
              <p:embed/>
            </p:oleObj>
          </a:graphicData>
        </a:graphic>
      </p:graphicFrame>
      <p:graphicFrame>
        <p:nvGraphicFramePr>
          <p:cNvPr id="56331" name="Object 11"/>
          <p:cNvGraphicFramePr>
            <a:graphicFrameLocks noChangeAspect="1"/>
          </p:cNvGraphicFramePr>
          <p:nvPr/>
        </p:nvGraphicFramePr>
        <p:xfrm>
          <a:off x="395288" y="6381750"/>
          <a:ext cx="2790825" cy="257175"/>
        </p:xfrm>
        <a:graphic>
          <a:graphicData uri="http://schemas.openxmlformats.org/presentationml/2006/ole">
            <p:oleObj spid="_x0000_s56331" name="Формула" r:id="rId6" imgW="2794000" imgH="254000" progId="Equation.3">
              <p:embed/>
            </p:oleObj>
          </a:graphicData>
        </a:graphic>
      </p:graphicFrame>
      <p:sp>
        <p:nvSpPr>
          <p:cNvPr id="56366" name="Rectangle 13"/>
          <p:cNvSpPr>
            <a:spLocks noChangeArrowheads="1"/>
          </p:cNvSpPr>
          <p:nvPr/>
        </p:nvSpPr>
        <p:spPr bwMode="auto">
          <a:xfrm>
            <a:off x="0" y="3052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67" name="Rectangle 14"/>
          <p:cNvSpPr>
            <a:spLocks noChangeArrowheads="1"/>
          </p:cNvSpPr>
          <p:nvPr/>
        </p:nvSpPr>
        <p:spPr bwMode="auto">
          <a:xfrm>
            <a:off x="0" y="3317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56368" name="Rectangle 15"/>
          <p:cNvSpPr>
            <a:spLocks noChangeArrowheads="1"/>
          </p:cNvSpPr>
          <p:nvPr/>
        </p:nvSpPr>
        <p:spPr bwMode="auto">
          <a:xfrm>
            <a:off x="0" y="3805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56369" name="Text Box 16"/>
          <p:cNvSpPr txBox="1">
            <a:spLocks noChangeArrowheads="1"/>
          </p:cNvSpPr>
          <p:nvPr/>
        </p:nvSpPr>
        <p:spPr bwMode="auto">
          <a:xfrm>
            <a:off x="4859338" y="4581525"/>
            <a:ext cx="3559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План по производству цинка</a:t>
            </a:r>
            <a:r>
              <a:rPr lang="ru-RU" sz="1800"/>
              <a:t>:</a:t>
            </a:r>
          </a:p>
        </p:txBody>
      </p:sp>
      <p:sp>
        <p:nvSpPr>
          <p:cNvPr id="56370" name="Rectangle 18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6337" name="Object 17"/>
          <p:cNvGraphicFramePr>
            <a:graphicFrameLocks noChangeAspect="1"/>
          </p:cNvGraphicFramePr>
          <p:nvPr/>
        </p:nvGraphicFramePr>
        <p:xfrm>
          <a:off x="5003800" y="5229225"/>
          <a:ext cx="1595438" cy="292100"/>
        </p:xfrm>
        <a:graphic>
          <a:graphicData uri="http://schemas.openxmlformats.org/presentationml/2006/ole">
            <p:oleObj spid="_x0000_s56337" name="Формула" r:id="rId7" imgW="1320480" imgH="241200" progId="Equation.3">
              <p:embed/>
            </p:oleObj>
          </a:graphicData>
        </a:graphic>
      </p:graphicFrame>
      <p:graphicFrame>
        <p:nvGraphicFramePr>
          <p:cNvPr id="56340" name="Object 20"/>
          <p:cNvGraphicFramePr>
            <a:graphicFrameLocks noChangeAspect="1"/>
          </p:cNvGraphicFramePr>
          <p:nvPr/>
        </p:nvGraphicFramePr>
        <p:xfrm>
          <a:off x="5003800" y="5661025"/>
          <a:ext cx="3024188" cy="600075"/>
        </p:xfrm>
        <a:graphic>
          <a:graphicData uri="http://schemas.openxmlformats.org/presentationml/2006/ole">
            <p:oleObj spid="_x0000_s56340" name="Формула" r:id="rId8" imgW="2641600" imgH="520700" progId="Equation.3">
              <p:embed/>
            </p:oleObj>
          </a:graphicData>
        </a:graphic>
      </p:graphicFrame>
      <p:graphicFrame>
        <p:nvGraphicFramePr>
          <p:cNvPr id="56339" name="Object 19"/>
          <p:cNvGraphicFramePr>
            <a:graphicFrameLocks noChangeAspect="1"/>
          </p:cNvGraphicFramePr>
          <p:nvPr/>
        </p:nvGraphicFramePr>
        <p:xfrm>
          <a:off x="5076825" y="6308725"/>
          <a:ext cx="2847975" cy="257175"/>
        </p:xfrm>
        <a:graphic>
          <a:graphicData uri="http://schemas.openxmlformats.org/presentationml/2006/ole">
            <p:oleObj spid="_x0000_s56339" name="Формула" r:id="rId9" imgW="2844800" imgH="254000" progId="Equation.3">
              <p:embed/>
            </p:oleObj>
          </a:graphicData>
        </a:graphic>
      </p:graphicFrame>
      <p:sp>
        <p:nvSpPr>
          <p:cNvPr id="56371" name="Rectangle 21"/>
          <p:cNvSpPr>
            <a:spLocks noChangeArrowheads="1"/>
          </p:cNvSpPr>
          <p:nvPr/>
        </p:nvSpPr>
        <p:spPr bwMode="auto">
          <a:xfrm>
            <a:off x="0" y="3038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72" name="Rectangle 22"/>
          <p:cNvSpPr>
            <a:spLocks noChangeArrowheads="1"/>
          </p:cNvSpPr>
          <p:nvPr/>
        </p:nvSpPr>
        <p:spPr bwMode="auto">
          <a:xfrm>
            <a:off x="0" y="3562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/>
            <a:endParaRPr lang="ru-RU" sz="1800"/>
          </a:p>
        </p:txBody>
      </p:sp>
      <p:sp>
        <p:nvSpPr>
          <p:cNvPr id="56373" name="Rectangle 23"/>
          <p:cNvSpPr>
            <a:spLocks noChangeArrowheads="1"/>
          </p:cNvSpPr>
          <p:nvPr/>
        </p:nvSpPr>
        <p:spPr bwMode="auto">
          <a:xfrm>
            <a:off x="0" y="36782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56374" name="Номер слайда 2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356BCD-FA14-41FD-80A6-C319E118AA16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56375" name="Rectangle 3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6357" name="Object 37"/>
          <p:cNvGraphicFramePr>
            <a:graphicFrameLocks noChangeAspect="1"/>
          </p:cNvGraphicFramePr>
          <p:nvPr/>
        </p:nvGraphicFramePr>
        <p:xfrm>
          <a:off x="395288" y="1557338"/>
          <a:ext cx="1812925" cy="944562"/>
        </p:xfrm>
        <a:graphic>
          <a:graphicData uri="http://schemas.openxmlformats.org/presentationml/2006/ole">
            <p:oleObj spid="_x0000_s56357" name="Формула" r:id="rId10" imgW="876240" imgH="457200" progId="Equation.3">
              <p:embed/>
            </p:oleObj>
          </a:graphicData>
        </a:graphic>
      </p:graphicFrame>
      <p:sp>
        <p:nvSpPr>
          <p:cNvPr id="56376" name="Rectangle 40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6359" name="Object 39"/>
          <p:cNvGraphicFramePr>
            <a:graphicFrameLocks noChangeAspect="1"/>
          </p:cNvGraphicFramePr>
          <p:nvPr/>
        </p:nvGraphicFramePr>
        <p:xfrm>
          <a:off x="395288" y="3789363"/>
          <a:ext cx="1223962" cy="541337"/>
        </p:xfrm>
        <a:graphic>
          <a:graphicData uri="http://schemas.openxmlformats.org/presentationml/2006/ole">
            <p:oleObj spid="_x0000_s56359" name="Формула" r:id="rId11" imgW="520700" imgH="228600" progId="Equation.3">
              <p:embed/>
            </p:oleObj>
          </a:graphicData>
        </a:graphic>
      </p:graphicFrame>
      <p:sp>
        <p:nvSpPr>
          <p:cNvPr id="56377" name="Text Box 41"/>
          <p:cNvSpPr txBox="1">
            <a:spLocks noChangeArrowheads="1"/>
          </p:cNvSpPr>
          <p:nvPr/>
        </p:nvSpPr>
        <p:spPr bwMode="auto">
          <a:xfrm>
            <a:off x="0" y="1196975"/>
            <a:ext cx="267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Затраты на производство:</a:t>
            </a:r>
          </a:p>
        </p:txBody>
      </p:sp>
      <p:sp>
        <p:nvSpPr>
          <p:cNvPr id="56378" name="Text Box 42"/>
          <p:cNvSpPr txBox="1">
            <a:spLocks noChangeArrowheads="1"/>
          </p:cNvSpPr>
          <p:nvPr/>
        </p:nvSpPr>
        <p:spPr bwMode="auto">
          <a:xfrm>
            <a:off x="0" y="3357563"/>
            <a:ext cx="343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Оптимальный план производства:</a:t>
            </a:r>
          </a:p>
        </p:txBody>
      </p:sp>
      <p:sp>
        <p:nvSpPr>
          <p:cNvPr id="56379" name="Text Box 44"/>
          <p:cNvSpPr txBox="1">
            <a:spLocks noChangeArrowheads="1"/>
          </p:cNvSpPr>
          <p:nvPr/>
        </p:nvSpPr>
        <p:spPr bwMode="auto">
          <a:xfrm>
            <a:off x="3327400" y="18653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(5)</a:t>
            </a:r>
          </a:p>
        </p:txBody>
      </p:sp>
      <p:sp>
        <p:nvSpPr>
          <p:cNvPr id="56380" name="Text Box 45"/>
          <p:cNvSpPr txBox="1">
            <a:spLocks noChangeArrowheads="1"/>
          </p:cNvSpPr>
          <p:nvPr/>
        </p:nvSpPr>
        <p:spPr bwMode="auto">
          <a:xfrm>
            <a:off x="3348038" y="38608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(6)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3" name="Text Box 4"/>
          <p:cNvSpPr txBox="1">
            <a:spLocks noChangeArrowheads="1"/>
          </p:cNvSpPr>
          <p:nvPr/>
        </p:nvSpPr>
        <p:spPr bwMode="auto">
          <a:xfrm>
            <a:off x="1258888" y="692150"/>
            <a:ext cx="6831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Принятие решений в условиях неопределенности и риска</a:t>
            </a:r>
          </a:p>
        </p:txBody>
      </p:sp>
      <p:sp>
        <p:nvSpPr>
          <p:cNvPr id="57444" name="Rectangle 5"/>
          <p:cNvSpPr>
            <a:spLocks noChangeArrowheads="1"/>
          </p:cNvSpPr>
          <p:nvPr/>
        </p:nvSpPr>
        <p:spPr bwMode="auto">
          <a:xfrm>
            <a:off x="295275" y="1196975"/>
            <a:ext cx="2686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4</a:t>
            </a:r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 для расчета</a:t>
            </a:r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7425" name="Group 81"/>
          <p:cNvGraphicFramePr>
            <a:graphicFrameLocks noGrp="1"/>
          </p:cNvGraphicFramePr>
          <p:nvPr/>
        </p:nvGraphicFramePr>
        <p:xfrm>
          <a:off x="250825" y="1628775"/>
          <a:ext cx="5257800" cy="1295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</a:tblGrid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Прогноз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Количество медных концентратов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Цены на медь,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$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Пессимистический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63500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Обычная ситуация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62362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7550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Оптимистический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64811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8875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467" name="Text Box 82"/>
          <p:cNvSpPr txBox="1">
            <a:spLocks noChangeArrowheads="1"/>
          </p:cNvSpPr>
          <p:nvPr/>
        </p:nvSpPr>
        <p:spPr bwMode="auto">
          <a:xfrm>
            <a:off x="6443663" y="1125538"/>
            <a:ext cx="187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Матрица игры:</a:t>
            </a:r>
          </a:p>
        </p:txBody>
      </p:sp>
      <p:sp>
        <p:nvSpPr>
          <p:cNvPr id="57468" name="Rectangle 84"/>
          <p:cNvSpPr>
            <a:spLocks noChangeArrowheads="1"/>
          </p:cNvSpPr>
          <p:nvPr/>
        </p:nvSpPr>
        <p:spPr bwMode="auto">
          <a:xfrm>
            <a:off x="0" y="2995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427" name="Object 83"/>
          <p:cNvGraphicFramePr>
            <a:graphicFrameLocks noChangeAspect="1"/>
          </p:cNvGraphicFramePr>
          <p:nvPr/>
        </p:nvGraphicFramePr>
        <p:xfrm>
          <a:off x="5940425" y="1700213"/>
          <a:ext cx="2663825" cy="1096962"/>
        </p:xfrm>
        <a:graphic>
          <a:graphicData uri="http://schemas.openxmlformats.org/presentationml/2006/ole">
            <p:oleObj spid="_x0000_s57427" name="Формула" r:id="rId3" imgW="1726920" imgH="711000" progId="Equation.3">
              <p:embed/>
            </p:oleObj>
          </a:graphicData>
        </a:graphic>
      </p:graphicFrame>
      <p:sp>
        <p:nvSpPr>
          <p:cNvPr id="57469" name="Text Box 85"/>
          <p:cNvSpPr txBox="1">
            <a:spLocks noChangeArrowheads="1"/>
          </p:cNvSpPr>
          <p:nvPr/>
        </p:nvSpPr>
        <p:spPr bwMode="auto">
          <a:xfrm>
            <a:off x="1042988" y="3213100"/>
            <a:ext cx="2855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Используемые критерии:</a:t>
            </a:r>
          </a:p>
        </p:txBody>
      </p:sp>
      <p:graphicFrame>
        <p:nvGraphicFramePr>
          <p:cNvPr id="57430" name="Object 86"/>
          <p:cNvGraphicFramePr>
            <a:graphicFrameLocks noChangeAspect="1"/>
          </p:cNvGraphicFramePr>
          <p:nvPr/>
        </p:nvGraphicFramePr>
        <p:xfrm>
          <a:off x="5580063" y="3716338"/>
          <a:ext cx="2016125" cy="538162"/>
        </p:xfrm>
        <a:graphic>
          <a:graphicData uri="http://schemas.openxmlformats.org/presentationml/2006/ole">
            <p:oleObj spid="_x0000_s57430" name="Формула" r:id="rId4" imgW="1091880" imgH="291960" progId="Equation.3">
              <p:embed/>
            </p:oleObj>
          </a:graphicData>
        </a:graphic>
      </p:graphicFrame>
      <p:sp>
        <p:nvSpPr>
          <p:cNvPr id="57470" name="Rectangle 88"/>
          <p:cNvSpPr>
            <a:spLocks noChangeArrowheads="1"/>
          </p:cNvSpPr>
          <p:nvPr/>
        </p:nvSpPr>
        <p:spPr bwMode="auto">
          <a:xfrm>
            <a:off x="-4514850" y="3976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57471" name="Rectangle 89"/>
          <p:cNvSpPr>
            <a:spLocks noChangeArrowheads="1"/>
          </p:cNvSpPr>
          <p:nvPr/>
        </p:nvSpPr>
        <p:spPr bwMode="auto">
          <a:xfrm>
            <a:off x="250825" y="414972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800"/>
              <a:t> </a:t>
            </a:r>
          </a:p>
        </p:txBody>
      </p:sp>
      <p:sp>
        <p:nvSpPr>
          <p:cNvPr id="57472" name="Text Box 90"/>
          <p:cNvSpPr txBox="1">
            <a:spLocks noChangeArrowheads="1"/>
          </p:cNvSpPr>
          <p:nvPr/>
        </p:nvSpPr>
        <p:spPr bwMode="auto">
          <a:xfrm>
            <a:off x="0" y="4292600"/>
            <a:ext cx="3489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Максиминный критерий Вальда:</a:t>
            </a:r>
          </a:p>
        </p:txBody>
      </p:sp>
      <p:sp>
        <p:nvSpPr>
          <p:cNvPr id="57473" name="Text Box 91"/>
          <p:cNvSpPr txBox="1">
            <a:spLocks noChangeArrowheads="1"/>
          </p:cNvSpPr>
          <p:nvPr/>
        </p:nvSpPr>
        <p:spPr bwMode="auto">
          <a:xfrm>
            <a:off x="0" y="3716338"/>
            <a:ext cx="5586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 Критерий максимакса (критерий крайнего оптимизма):</a:t>
            </a:r>
          </a:p>
        </p:txBody>
      </p:sp>
      <p:sp>
        <p:nvSpPr>
          <p:cNvPr id="57474" name="Rectangle 93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436" name="Object 92"/>
          <p:cNvGraphicFramePr>
            <a:graphicFrameLocks noChangeAspect="1"/>
          </p:cNvGraphicFramePr>
          <p:nvPr/>
        </p:nvGraphicFramePr>
        <p:xfrm>
          <a:off x="3563938" y="4221163"/>
          <a:ext cx="1728787" cy="434975"/>
        </p:xfrm>
        <a:graphic>
          <a:graphicData uri="http://schemas.openxmlformats.org/presentationml/2006/ole">
            <p:oleObj spid="_x0000_s57436" name="Формула" r:id="rId5" imgW="1205977" imgH="304668" progId="Equation.3">
              <p:embed/>
            </p:oleObj>
          </a:graphicData>
        </a:graphic>
      </p:graphicFrame>
      <p:sp>
        <p:nvSpPr>
          <p:cNvPr id="57475" name="Text Box 94"/>
          <p:cNvSpPr txBox="1">
            <a:spLocks noChangeArrowheads="1"/>
          </p:cNvSpPr>
          <p:nvPr/>
        </p:nvSpPr>
        <p:spPr bwMode="auto">
          <a:xfrm>
            <a:off x="0" y="4797425"/>
            <a:ext cx="4251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 Критерий минимаксного риска Сэвиджа:</a:t>
            </a:r>
          </a:p>
        </p:txBody>
      </p:sp>
      <p:sp>
        <p:nvSpPr>
          <p:cNvPr id="57476" name="Rectangle 96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439" name="Object 95"/>
          <p:cNvGraphicFramePr>
            <a:graphicFrameLocks noChangeAspect="1"/>
          </p:cNvGraphicFramePr>
          <p:nvPr/>
        </p:nvGraphicFramePr>
        <p:xfrm>
          <a:off x="4427538" y="4724400"/>
          <a:ext cx="1728787" cy="473075"/>
        </p:xfrm>
        <a:graphic>
          <a:graphicData uri="http://schemas.openxmlformats.org/presentationml/2006/ole">
            <p:oleObj spid="_x0000_s57439" name="Формула" r:id="rId6" imgW="1117115" imgH="304668" progId="Equation.3">
              <p:embed/>
            </p:oleObj>
          </a:graphicData>
        </a:graphic>
      </p:graphicFrame>
      <p:sp>
        <p:nvSpPr>
          <p:cNvPr id="57477" name="Text Box 97"/>
          <p:cNvSpPr txBox="1">
            <a:spLocks noChangeArrowheads="1"/>
          </p:cNvSpPr>
          <p:nvPr/>
        </p:nvSpPr>
        <p:spPr bwMode="auto">
          <a:xfrm>
            <a:off x="0" y="5445125"/>
            <a:ext cx="4500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 Критерий пессимизма-оптимизма Гурвица:</a:t>
            </a:r>
          </a:p>
        </p:txBody>
      </p:sp>
      <p:sp>
        <p:nvSpPr>
          <p:cNvPr id="57478" name="Rectangle 99"/>
          <p:cNvSpPr>
            <a:spLocks noChangeArrowheads="1"/>
          </p:cNvSpPr>
          <p:nvPr/>
        </p:nvSpPr>
        <p:spPr bwMode="auto">
          <a:xfrm>
            <a:off x="0" y="324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442" name="Object 98"/>
          <p:cNvGraphicFramePr>
            <a:graphicFrameLocks noChangeAspect="1"/>
          </p:cNvGraphicFramePr>
          <p:nvPr/>
        </p:nvGraphicFramePr>
        <p:xfrm>
          <a:off x="4500563" y="5373688"/>
          <a:ext cx="4103687" cy="508000"/>
        </p:xfrm>
        <a:graphic>
          <a:graphicData uri="http://schemas.openxmlformats.org/presentationml/2006/ole">
            <p:oleObj spid="_x0000_s57442" name="Формула" r:id="rId7" imgW="2373870" imgH="291973" progId="Equation.3">
              <p:embed/>
            </p:oleObj>
          </a:graphicData>
        </a:graphic>
      </p:graphicFrame>
      <p:sp>
        <p:nvSpPr>
          <p:cNvPr id="57479" name="Номер слайда 2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6EEF9D-9E75-4912-A17B-98EE467B60D4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4"/>
          <p:cNvSpPr txBox="1">
            <a:spLocks noChangeArrowheads="1"/>
          </p:cNvSpPr>
          <p:nvPr/>
        </p:nvSpPr>
        <p:spPr bwMode="auto">
          <a:xfrm>
            <a:off x="2895600" y="808038"/>
            <a:ext cx="376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/>
              <a:t>Прогнозирование цен на медь</a:t>
            </a:r>
          </a:p>
        </p:txBody>
      </p:sp>
      <p:sp>
        <p:nvSpPr>
          <p:cNvPr id="58370" name="Rectangle 5"/>
          <p:cNvSpPr>
            <a:spLocks noChangeArrowheads="1"/>
          </p:cNvSpPr>
          <p:nvPr/>
        </p:nvSpPr>
        <p:spPr bwMode="auto">
          <a:xfrm>
            <a:off x="3463925" y="1268413"/>
            <a:ext cx="240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5 </a:t>
            </a:r>
            <a:r>
              <a:rPr lang="ru-RU" sz="1400"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Котировки меди</a:t>
            </a:r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8694" name="Group 326"/>
          <p:cNvGraphicFramePr>
            <a:graphicFrameLocks noGrp="1"/>
          </p:cNvGraphicFramePr>
          <p:nvPr/>
        </p:nvGraphicFramePr>
        <p:xfrm>
          <a:off x="1533525" y="1704975"/>
          <a:ext cx="6076950" cy="3752850"/>
        </p:xfrm>
        <a:graphic>
          <a:graphicData uri="http://schemas.openxmlformats.org/drawingml/2006/table">
            <a:tbl>
              <a:tblPr/>
              <a:tblGrid>
                <a:gridCol w="1519238"/>
                <a:gridCol w="1519237"/>
                <a:gridCol w="1519238"/>
                <a:gridCol w="151923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Квартал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Период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Котировки,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$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7200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3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87DC8B8-36D2-4A68-B7E4-BD5D7775E820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0" name="Rectangle 9"/>
          <p:cNvSpPr>
            <a:spLocks noChangeArrowheads="1"/>
          </p:cNvSpPr>
          <p:nvPr/>
        </p:nvSpPr>
        <p:spPr bwMode="auto">
          <a:xfrm>
            <a:off x="250825" y="692150"/>
            <a:ext cx="5834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cs typeface="Times New Roman" pitchFamily="18" charset="0"/>
              </a:rPr>
              <a:t>А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вторегрессионный процесс порядка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p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, т.е.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AR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p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):</a:t>
            </a:r>
            <a:endParaRPr lang="ru-RU" sz="2000"/>
          </a:p>
          <a:p>
            <a:pPr eaLnBrk="0" hangingPunct="0"/>
            <a:endParaRPr lang="ru-RU" sz="2000"/>
          </a:p>
        </p:txBody>
      </p:sp>
      <p:graphicFrame>
        <p:nvGraphicFramePr>
          <p:cNvPr id="60424" name="Object 8"/>
          <p:cNvGraphicFramePr>
            <a:graphicFrameLocks noChangeAspect="1"/>
          </p:cNvGraphicFramePr>
          <p:nvPr/>
        </p:nvGraphicFramePr>
        <p:xfrm>
          <a:off x="2771775" y="1196975"/>
          <a:ext cx="4105275" cy="415925"/>
        </p:xfrm>
        <a:graphic>
          <a:graphicData uri="http://schemas.openxmlformats.org/presentationml/2006/ole">
            <p:oleObj spid="_x0000_s60424" name="Формула" r:id="rId3" imgW="2628900" imgH="266700" progId="Equation.3">
              <p:embed/>
            </p:oleObj>
          </a:graphicData>
        </a:graphic>
      </p:graphicFrame>
      <p:sp>
        <p:nvSpPr>
          <p:cNvPr id="60431" name="Rectangle 11"/>
          <p:cNvSpPr>
            <a:spLocks noChangeArrowheads="1"/>
          </p:cNvSpPr>
          <p:nvPr/>
        </p:nvSpPr>
        <p:spPr bwMode="auto">
          <a:xfrm>
            <a:off x="0" y="1700213"/>
            <a:ext cx="7062788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ea typeface="Calibri" pitchFamily="34" charset="0"/>
                <a:cs typeface="Times New Roman" pitchFamily="18" charset="0"/>
              </a:rPr>
              <a:t>Модели скользящего среднего порядка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q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  (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MA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q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)) имеют вид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0426" name="Object 10"/>
          <p:cNvGraphicFramePr>
            <a:graphicFrameLocks noChangeAspect="1"/>
          </p:cNvGraphicFramePr>
          <p:nvPr/>
        </p:nvGraphicFramePr>
        <p:xfrm>
          <a:off x="2843213" y="2276475"/>
          <a:ext cx="3217862" cy="366713"/>
        </p:xfrm>
        <a:graphic>
          <a:graphicData uri="http://schemas.openxmlformats.org/presentationml/2006/ole">
            <p:oleObj spid="_x0000_s60426" name="Формула" r:id="rId4" imgW="2120760" imgH="241200" progId="Equation.3">
              <p:embed/>
            </p:oleObj>
          </a:graphicData>
        </a:graphic>
      </p:graphicFrame>
      <p:sp>
        <p:nvSpPr>
          <p:cNvPr id="60432" name="Rectangle 12"/>
          <p:cNvSpPr>
            <a:spLocks noChangeArrowheads="1"/>
          </p:cNvSpPr>
          <p:nvPr/>
        </p:nvSpPr>
        <p:spPr bwMode="auto">
          <a:xfrm>
            <a:off x="250825" y="2708275"/>
            <a:ext cx="2160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ea typeface="Calibri" pitchFamily="34" charset="0"/>
                <a:cs typeface="Times New Roman" pitchFamily="18" charset="0"/>
              </a:rPr>
              <a:t>где ε</a:t>
            </a:r>
            <a:r>
              <a:rPr lang="en-US" baseline="-30000">
                <a:ea typeface="Calibri" pitchFamily="34" charset="0"/>
                <a:cs typeface="Times New Roman" pitchFamily="18" charset="0"/>
              </a:rPr>
              <a:t>t</a:t>
            </a:r>
            <a:r>
              <a:rPr lang="ru-RU">
                <a:ea typeface="Calibri" pitchFamily="34" charset="0"/>
                <a:cs typeface="Times New Roman" pitchFamily="18" charset="0"/>
              </a:rPr>
              <a:t> – белый шум</a:t>
            </a:r>
            <a:r>
              <a:rPr lang="en-US">
                <a:ea typeface="Calibri" pitchFamily="34" charset="0"/>
                <a:cs typeface="Times New Roman" pitchFamily="18" charset="0"/>
              </a:rPr>
              <a:t>.</a:t>
            </a:r>
            <a:r>
              <a:rPr lang="ru-RU"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60433" name="Rectangle 14"/>
          <p:cNvSpPr>
            <a:spLocks noChangeArrowheads="1"/>
          </p:cNvSpPr>
          <p:nvPr/>
        </p:nvSpPr>
        <p:spPr bwMode="auto">
          <a:xfrm>
            <a:off x="323850" y="3213100"/>
            <a:ext cx="378777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ea typeface="Calibri" pitchFamily="34" charset="0"/>
                <a:cs typeface="Times New Roman" pitchFamily="18" charset="0"/>
              </a:rPr>
              <a:t>Модель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ARMA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p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,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q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)  имеет вид:</a:t>
            </a:r>
          </a:p>
          <a:p>
            <a:pPr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0429" name="Object 13"/>
          <p:cNvGraphicFramePr>
            <a:graphicFrameLocks noChangeAspect="1"/>
          </p:cNvGraphicFramePr>
          <p:nvPr/>
        </p:nvGraphicFramePr>
        <p:xfrm>
          <a:off x="1403350" y="3716338"/>
          <a:ext cx="6337300" cy="392112"/>
        </p:xfrm>
        <a:graphic>
          <a:graphicData uri="http://schemas.openxmlformats.org/presentationml/2006/ole">
            <p:oleObj spid="_x0000_s60429" name="Формула" r:id="rId5" imgW="4305300" imgH="266700" progId="Equation.3">
              <p:embed/>
            </p:oleObj>
          </a:graphicData>
        </a:graphic>
      </p:graphicFrame>
      <p:sp>
        <p:nvSpPr>
          <p:cNvPr id="60434" name="Rectangle 15"/>
          <p:cNvSpPr>
            <a:spLocks noChangeArrowheads="1"/>
          </p:cNvSpPr>
          <p:nvPr/>
        </p:nvSpPr>
        <p:spPr bwMode="auto">
          <a:xfrm>
            <a:off x="0" y="3851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60435" name="Rectangle 16"/>
          <p:cNvSpPr>
            <a:spLocks noChangeArrowheads="1"/>
          </p:cNvSpPr>
          <p:nvPr/>
        </p:nvSpPr>
        <p:spPr bwMode="auto">
          <a:xfrm>
            <a:off x="2916238" y="4149725"/>
            <a:ext cx="277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</a:t>
            </a:r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ru-RU" sz="1400"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Прогнозные значения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endParaRPr lang="ru-RU" sz="18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0456" name="Group 40"/>
          <p:cNvGraphicFramePr>
            <a:graphicFrameLocks noGrp="1"/>
          </p:cNvGraphicFramePr>
          <p:nvPr>
            <p:ph/>
          </p:nvPr>
        </p:nvGraphicFramePr>
        <p:xfrm>
          <a:off x="2916238" y="4508500"/>
          <a:ext cx="2305050" cy="2193925"/>
        </p:xfrm>
        <a:graphic>
          <a:graphicData uri="http://schemas.openxmlformats.org/drawingml/2006/table">
            <a:tbl>
              <a:tblPr/>
              <a:tblGrid>
                <a:gridCol w="2305050"/>
              </a:tblGrid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Прогнозные значения,$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8022,233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8011,429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8007,274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8046,96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8029,943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8904,759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8313,088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725253E-B7A1-43D6-82A3-705D27A0FB1A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60457" name="TextBox 12"/>
          <p:cNvSpPr txBox="1">
            <a:spLocks noChangeArrowheads="1"/>
          </p:cNvSpPr>
          <p:nvPr/>
        </p:nvSpPr>
        <p:spPr bwMode="auto">
          <a:xfrm>
            <a:off x="8459788" y="1125538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(7)</a:t>
            </a:r>
          </a:p>
        </p:txBody>
      </p:sp>
      <p:sp>
        <p:nvSpPr>
          <p:cNvPr id="60458" name="TextBox 13"/>
          <p:cNvSpPr txBox="1">
            <a:spLocks noChangeArrowheads="1"/>
          </p:cNvSpPr>
          <p:nvPr/>
        </p:nvSpPr>
        <p:spPr bwMode="auto">
          <a:xfrm>
            <a:off x="8459788" y="2205038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(8)</a:t>
            </a:r>
          </a:p>
        </p:txBody>
      </p:sp>
      <p:sp>
        <p:nvSpPr>
          <p:cNvPr id="60459" name="TextBox 14"/>
          <p:cNvSpPr txBox="1">
            <a:spLocks noChangeArrowheads="1"/>
          </p:cNvSpPr>
          <p:nvPr/>
        </p:nvSpPr>
        <p:spPr bwMode="auto">
          <a:xfrm>
            <a:off x="8459788" y="3644900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(9)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1_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969</TotalTime>
  <Words>1014</Words>
  <Application>Microsoft Office PowerPoint</Application>
  <PresentationFormat>On-screen Show (4:3)</PresentationFormat>
  <Paragraphs>409</Paragraphs>
  <Slides>18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4" baseType="lpstr">
      <vt:lpstr>Arial</vt:lpstr>
      <vt:lpstr>Wingdings</vt:lpstr>
      <vt:lpstr>Calibri</vt:lpstr>
      <vt:lpstr>Arial Black</vt:lpstr>
      <vt:lpstr>Times New Roman</vt:lpstr>
      <vt:lpstr>Arial Unicode MS</vt:lpstr>
      <vt:lpstr>굴림</vt:lpstr>
      <vt:lpstr>TimesNewRomanPSMT</vt:lpstr>
      <vt:lpstr>ＭＳ Ｐゴシック</vt:lpstr>
      <vt:lpstr>NewtonC-Modified</vt:lpstr>
      <vt:lpstr>TimesNewRoman</vt:lpstr>
      <vt:lpstr>Пиксел</vt:lpstr>
      <vt:lpstr>1_Пиксел</vt:lpstr>
      <vt:lpstr>Пиксел</vt:lpstr>
      <vt:lpstr>1_Пиксел</vt:lpstr>
      <vt:lpstr>Формула</vt:lpstr>
      <vt:lpstr>     Математическое моделирование оптимального управления деятельностью горнодобывающего предприятия на примере ОАО «УГОК»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Результаты опубликованы: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Builder</dc:creator>
  <cp:lastModifiedBy>User</cp:lastModifiedBy>
  <cp:revision>90</cp:revision>
  <dcterms:created xsi:type="dcterms:W3CDTF">2008-08-02T16:05:09Z</dcterms:created>
  <dcterms:modified xsi:type="dcterms:W3CDTF">2013-10-03T19:03:39Z</dcterms:modified>
</cp:coreProperties>
</file>