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27"/>
  </p:notesMasterIdLst>
  <p:handoutMasterIdLst>
    <p:handoutMasterId r:id="rId28"/>
  </p:handoutMasterIdLst>
  <p:sldIdLst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CBA54D2-2EC3-4A11-AD57-BA16B5F6DFA8}">
          <p14:sldIdLst>
            <p14:sldId id="258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3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25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6F081-8781-4431-8FD4-2CF608CD7C47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E42EF-B2A2-4428-A098-E6934E28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1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A47C-B7FD-4BE9-B0E6-81BA758D95F2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716F0-385D-4F6E-BE54-A09D410D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2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716F0-385D-4F6E-BE54-A09D410D24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4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24136-D290-48F3-A182-4C46BEB5146B}" type="datetime1">
              <a:rPr lang="en-US" smtClean="0"/>
              <a:t>10/6/2013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chemeClr val="tx2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747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7D44C-38B1-4D0F-9006-D5774F331095}" type="datetime1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D518A-FD4F-4358-B95B-9DB5A17160FB}" type="datetime1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6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A9F4F-03AD-4497-A65D-076601BD41D2}" type="datetime1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8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BF3AC-A781-43AA-8BD5-B12F49168B94}" type="datetime1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60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256A41-C91B-43FF-9881-F5DA9878418F}" type="datetime1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D7AA76-41EE-4C13-950E-E611B8B8FC52}" type="datetime1">
              <a:rPr lang="en-US" smtClean="0"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6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407A26-E7BC-4498-97E4-87AF12377CA9}" type="datetime1">
              <a:rPr lang="en-US" smtClean="0"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A4171-1117-4486-993C-35A7470D8847}" type="datetime1">
              <a:rPr lang="en-US" smtClean="0"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9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A4CB8-1563-4663-81DB-74EB416C19BE}" type="datetime1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8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0C6724CE-2468-448B-87C1-A92EDD78369B}" type="datetime1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D11720-76E7-46E6-B0AA-057287C42052}" type="datetime1">
              <a:rPr lang="en-US" smtClean="0"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65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847088"/>
            <a:ext cx="10363200" cy="1975104"/>
          </a:xfrm>
        </p:spPr>
        <p:txBody>
          <a:bodyPr/>
          <a:lstStyle/>
          <a:p>
            <a:r>
              <a:rPr lang="ru-RU" dirty="0" smtClean="0"/>
              <a:t>Методы анализа программного обеспечения без использования исходного кода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4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SusinternalsSuite</a:t>
            </a:r>
            <a:endParaRPr lang="en-US" dirty="0" smtClean="0"/>
          </a:p>
          <a:p>
            <a:pPr lvl="1"/>
            <a:r>
              <a:rPr lang="en-US" dirty="0" err="1" smtClean="0"/>
              <a:t>Procexp</a:t>
            </a:r>
            <a:endParaRPr lang="en-US" dirty="0" smtClean="0"/>
          </a:p>
          <a:p>
            <a:pPr lvl="1"/>
            <a:r>
              <a:rPr lang="en-US" dirty="0" err="1" smtClean="0"/>
              <a:t>Procmon</a:t>
            </a:r>
            <a:endParaRPr lang="en-US" dirty="0" smtClean="0"/>
          </a:p>
          <a:p>
            <a:pPr lvl="1"/>
            <a:r>
              <a:rPr lang="en-US" dirty="0" err="1" smtClean="0"/>
              <a:t>Portmon</a:t>
            </a:r>
            <a:endParaRPr lang="en-US" dirty="0" smtClean="0"/>
          </a:p>
          <a:p>
            <a:pPr lvl="1"/>
            <a:r>
              <a:rPr lang="ru-RU" dirty="0" smtClean="0"/>
              <a:t>Другие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Классический подход к анализу ПО методом серого ящика. Средства мониторинга.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224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дизассемблированного </a:t>
            </a:r>
            <a:r>
              <a:rPr lang="en-US" dirty="0" smtClean="0"/>
              <a:t>Native</a:t>
            </a:r>
            <a:r>
              <a:rPr lang="ru-RU" dirty="0" smtClean="0"/>
              <a:t> 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Users\Anatoliy\Documents\UnmanagedMainExamp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763" y="1492247"/>
            <a:ext cx="5106074" cy="4863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575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136" y="512064"/>
            <a:ext cx="10603264" cy="914400"/>
          </a:xfrm>
        </p:spPr>
        <p:txBody>
          <a:bodyPr/>
          <a:lstStyle/>
          <a:p>
            <a:pPr algn="ctr"/>
            <a:r>
              <a:rPr lang="ru-RU" dirty="0" smtClean="0"/>
              <a:t>Пример дизассемблированного </a:t>
            </a:r>
            <a:r>
              <a:rPr lang="en-US" dirty="0" err="1" smtClean="0"/>
              <a:t>Manged</a:t>
            </a:r>
            <a:r>
              <a:rPr lang="ru-RU" dirty="0" smtClean="0"/>
              <a:t> кода</a:t>
            </a:r>
            <a:endParaRPr lang="en-US" dirty="0"/>
          </a:p>
        </p:txBody>
      </p:sp>
      <p:pic>
        <p:nvPicPr>
          <p:cNvPr id="5" name="Content Placeholder 4" descr="C:\Users\Anatoliy\Documents\ManagedMainExampl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132" y="1426464"/>
            <a:ext cx="9049593" cy="4464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1057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ru-RU" dirty="0" err="1" smtClean="0"/>
              <a:t>декомпилированного</a:t>
            </a:r>
            <a:r>
              <a:rPr lang="ru-RU" dirty="0" smtClean="0"/>
              <a:t> </a:t>
            </a:r>
            <a:r>
              <a:rPr lang="en-US" dirty="0" smtClean="0"/>
              <a:t>Managed </a:t>
            </a:r>
            <a:r>
              <a:rPr lang="ru-RU" dirty="0" smtClean="0"/>
              <a:t>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Anatoliy\Documents\ManagedMainExample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173" y="1469620"/>
            <a:ext cx="5826350" cy="5199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937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Дизассемблированные листинги в общем случае менее удобны для анализа</a:t>
            </a:r>
          </a:p>
          <a:p>
            <a:r>
              <a:rPr lang="ru-RU" dirty="0" smtClean="0"/>
              <a:t>Дизассемблированные листинги дают большую полноту понимания процесса выполнения ПО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331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</a:t>
            </a:r>
            <a:r>
              <a:rPr lang="ru-RU" dirty="0" smtClean="0"/>
              <a:t>код! Дизассемблирование.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Users\Anatoliy\Documents\MixedModeMainExamp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04" y="1204028"/>
            <a:ext cx="10324128" cy="4824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167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Современное ПО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</a:t>
            </a:r>
            <a:r>
              <a:rPr lang="ru-RU" dirty="0" smtClean="0"/>
              <a:t>модули</a:t>
            </a:r>
          </a:p>
          <a:p>
            <a:r>
              <a:rPr lang="en-US" dirty="0" smtClean="0"/>
              <a:t>Managed </a:t>
            </a:r>
            <a:r>
              <a:rPr lang="ru-RU" dirty="0" smtClean="0"/>
              <a:t>модули</a:t>
            </a:r>
          </a:p>
          <a:p>
            <a:r>
              <a:rPr lang="en-US" dirty="0" smtClean="0"/>
              <a:t>Mixed </a:t>
            </a:r>
            <a:r>
              <a:rPr lang="ru-RU" dirty="0" smtClean="0"/>
              <a:t>код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8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Некоторые особенности </a:t>
            </a:r>
            <a:r>
              <a:rPr lang="en-US" dirty="0" smtClean="0"/>
              <a:t>Managed</a:t>
            </a:r>
            <a:r>
              <a:rPr lang="ru-RU" dirty="0" smtClean="0"/>
              <a:t> 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Генерируемый </a:t>
            </a:r>
            <a:r>
              <a:rPr lang="en-US" dirty="0"/>
              <a:t>JIT</a:t>
            </a:r>
            <a:r>
              <a:rPr lang="ru-RU" dirty="0"/>
              <a:t>-компилятором код так же является динамически создаваемым объектом и располагается в куче.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73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Страницы памяти </a:t>
            </a:r>
            <a:r>
              <a:rPr lang="en-US" dirty="0" smtClean="0"/>
              <a:t>Managed</a:t>
            </a:r>
            <a:r>
              <a:rPr lang="ru-RU" dirty="0" smtClean="0"/>
              <a:t> кучи имеют </a:t>
            </a:r>
            <a:r>
              <a:rPr lang="en-US" dirty="0" smtClean="0"/>
              <a:t>RWX</a:t>
            </a:r>
            <a:r>
              <a:rPr lang="ru-RU" dirty="0" smtClean="0"/>
              <a:t> атрибуты</a:t>
            </a:r>
            <a:endParaRPr lang="en-US" dirty="0"/>
          </a:p>
        </p:txBody>
      </p:sp>
      <p:pic>
        <p:nvPicPr>
          <p:cNvPr id="4" name="Picture 3" descr="C:\Users\Anatoliy\Documents\MemoryForManag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93" y="1783560"/>
            <a:ext cx="10923574" cy="47062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1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режиме </a:t>
            </a:r>
            <a:r>
              <a:rPr lang="en-US" dirty="0" smtClean="0"/>
              <a:t>Run-Time</a:t>
            </a:r>
            <a:r>
              <a:rPr lang="ru-RU" dirty="0" smtClean="0"/>
              <a:t> код и данные могут размещаться по адресам, выбранным </a:t>
            </a:r>
            <a:r>
              <a:rPr lang="en-US" dirty="0" smtClean="0"/>
              <a:t>JIT </a:t>
            </a:r>
            <a:r>
              <a:rPr lang="ru-RU" dirty="0" smtClean="0"/>
              <a:t>компилятором</a:t>
            </a:r>
          </a:p>
          <a:p>
            <a:r>
              <a:rPr lang="ru-RU" dirty="0" smtClean="0"/>
              <a:t>Код </a:t>
            </a:r>
            <a:r>
              <a:rPr lang="en-US" dirty="0" smtClean="0"/>
              <a:t>CIL</a:t>
            </a:r>
            <a:r>
              <a:rPr lang="ru-RU" dirty="0" smtClean="0"/>
              <a:t> функции можно обнаружить по базовому адресу загрузки модуля + смещение функции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5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Сложная модульная структура</a:t>
            </a:r>
          </a:p>
          <a:p>
            <a:pPr lvl="0"/>
            <a:r>
              <a:rPr lang="ru-RU" dirty="0" smtClean="0"/>
              <a:t>Технологическое разнообразие</a:t>
            </a:r>
            <a:endParaRPr lang="en-US" dirty="0" smtClean="0"/>
          </a:p>
          <a:p>
            <a:pPr lvl="1"/>
            <a:r>
              <a:rPr lang="en-US" dirty="0" smtClean="0"/>
              <a:t>Native </a:t>
            </a:r>
            <a:r>
              <a:rPr lang="ru-RU" dirty="0" smtClean="0"/>
              <a:t>и </a:t>
            </a:r>
            <a:r>
              <a:rPr lang="en-US" dirty="0" smtClean="0"/>
              <a:t>Managed </a:t>
            </a:r>
            <a:r>
              <a:rPr lang="ru-RU" dirty="0" smtClean="0"/>
              <a:t>модули</a:t>
            </a:r>
          </a:p>
          <a:p>
            <a:pPr lvl="1"/>
            <a:r>
              <a:rPr lang="en-US" dirty="0" smtClean="0"/>
              <a:t>Mixed code</a:t>
            </a:r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современного ПО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1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IL</a:t>
            </a:r>
            <a:r>
              <a:rPr lang="ru-RU" dirty="0"/>
              <a:t> код функции </a:t>
            </a:r>
            <a:r>
              <a:rPr lang="en-US" dirty="0"/>
              <a:t>main</a:t>
            </a:r>
            <a:r>
              <a:rPr lang="ru-RU" dirty="0"/>
              <a:t> в </a:t>
            </a:r>
            <a:r>
              <a:rPr lang="en-US" dirty="0"/>
              <a:t>Ida Pro</a:t>
            </a:r>
            <a:r>
              <a:rPr lang="ru-RU" dirty="0"/>
              <a:t> (сверху) и снятый с дампа в </a:t>
            </a:r>
            <a:r>
              <a:rPr lang="en-US" dirty="0" err="1"/>
              <a:t>WinDBG</a:t>
            </a:r>
            <a:r>
              <a:rPr lang="ru-RU" dirty="0"/>
              <a:t> (внизу)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Anatoliy\Documents\ILCod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49" y="1783560"/>
            <a:ext cx="10814542" cy="41479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5138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Современное ПО:</a:t>
            </a:r>
          </a:p>
          <a:p>
            <a:pPr lvl="1"/>
            <a:r>
              <a:rPr lang="en-US" dirty="0" smtClean="0"/>
              <a:t>Native</a:t>
            </a:r>
            <a:r>
              <a:rPr lang="ru-RU" dirty="0" smtClean="0"/>
              <a:t> код</a:t>
            </a:r>
          </a:p>
          <a:p>
            <a:pPr lvl="1"/>
            <a:r>
              <a:rPr lang="en-US" dirty="0" smtClean="0"/>
              <a:t>Managed</a:t>
            </a:r>
            <a:r>
              <a:rPr lang="ru-RU" dirty="0" smtClean="0"/>
              <a:t> код</a:t>
            </a:r>
            <a:endParaRPr lang="en-US" dirty="0" smtClean="0"/>
          </a:p>
          <a:p>
            <a:pPr lvl="1"/>
            <a:r>
              <a:rPr lang="en-US" dirty="0" smtClean="0"/>
              <a:t>Mixed </a:t>
            </a:r>
            <a:r>
              <a:rPr lang="ru-RU" dirty="0" smtClean="0"/>
              <a:t>код (компилятор </a:t>
            </a:r>
            <a:r>
              <a:rPr lang="en-US" dirty="0" smtClean="0"/>
              <a:t>Microsoft Visual C++</a:t>
            </a:r>
            <a:r>
              <a:rPr lang="ru-RU" dirty="0" smtClean="0"/>
              <a:t>)</a:t>
            </a:r>
            <a:endParaRPr lang="en-US" dirty="0" smtClean="0"/>
          </a:p>
          <a:p>
            <a:pPr lvl="2"/>
            <a:r>
              <a:rPr lang="en-US" dirty="0"/>
              <a:t>#include </a:t>
            </a:r>
            <a:r>
              <a:rPr lang="en-US" dirty="0" smtClean="0"/>
              <a:t>&lt;mscorlib.dll&gt;</a:t>
            </a:r>
          </a:p>
          <a:p>
            <a:pPr lvl="2"/>
            <a:r>
              <a:rPr lang="en-US" dirty="0" smtClean="0"/>
              <a:t>#pragma managed</a:t>
            </a:r>
          </a:p>
          <a:p>
            <a:pPr lvl="2"/>
            <a:r>
              <a:rPr lang="en-US" dirty="0" smtClean="0"/>
              <a:t>#pragma unmanaged</a:t>
            </a:r>
          </a:p>
        </p:txBody>
      </p:sp>
    </p:spTree>
    <p:extLst>
      <p:ext uri="{BB962C8B-B14F-4D97-AF65-F5344CB8AC3E}">
        <p14:creationId xmlns:p14="http://schemas.microsoft.com/office/powerpoint/2010/main" val="129275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JIT </a:t>
            </a:r>
            <a:r>
              <a:rPr lang="ru-RU" dirty="0" smtClean="0"/>
              <a:t>компилятор выбирает адреса размещения компилированных функций самостоятельно</a:t>
            </a:r>
          </a:p>
          <a:p>
            <a:r>
              <a:rPr lang="ru-RU" dirty="0" smtClean="0"/>
              <a:t>Управляемая куча имеет атрибуты </a:t>
            </a:r>
            <a:r>
              <a:rPr lang="en-US" dirty="0" smtClean="0"/>
              <a:t>RWX</a:t>
            </a:r>
            <a:endParaRPr lang="ru-RU" dirty="0" smtClean="0"/>
          </a:p>
          <a:p>
            <a:r>
              <a:rPr lang="en-US" dirty="0" smtClean="0"/>
              <a:t>IL</a:t>
            </a:r>
            <a:r>
              <a:rPr lang="ru-RU" dirty="0" smtClean="0"/>
              <a:t> код модуля можно найти по базовому адресу загрузки + смещение функции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0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Различия в интерпретации результатов работы дизассемблеров и </a:t>
            </a:r>
            <a:r>
              <a:rPr lang="ru-RU" dirty="0" err="1" smtClean="0"/>
              <a:t>декомпиляторов</a:t>
            </a:r>
            <a:endParaRPr lang="ru-RU" dirty="0" smtClean="0"/>
          </a:p>
          <a:p>
            <a:r>
              <a:rPr lang="ru-RU" dirty="0" smtClean="0"/>
              <a:t>Смешивание </a:t>
            </a:r>
            <a:r>
              <a:rPr lang="en-US" dirty="0" smtClean="0"/>
              <a:t>Native </a:t>
            </a:r>
            <a:r>
              <a:rPr lang="ru-RU" dirty="0" smtClean="0"/>
              <a:t>и </a:t>
            </a:r>
            <a:r>
              <a:rPr lang="en-US" dirty="0" smtClean="0"/>
              <a:t>Managed</a:t>
            </a:r>
            <a:r>
              <a:rPr lang="ru-RU" dirty="0" smtClean="0"/>
              <a:t> модулей в рамках даже одного проекта</a:t>
            </a:r>
          </a:p>
          <a:p>
            <a:r>
              <a:rPr lang="en-US" dirty="0" smtClean="0"/>
              <a:t>Mixed </a:t>
            </a:r>
            <a:r>
              <a:rPr lang="ru-RU" dirty="0" smtClean="0"/>
              <a:t>код в некоторых модулях</a:t>
            </a:r>
          </a:p>
          <a:p>
            <a:r>
              <a:rPr lang="ru-RU" dirty="0" smtClean="0"/>
              <a:t>Важно </a:t>
            </a:r>
            <a:r>
              <a:rPr lang="ru-RU" dirty="0"/>
              <a:t>развитие средств анализа программного обеспечения, способных обрабатывать не только </a:t>
            </a:r>
            <a:r>
              <a:rPr lang="en-US" dirty="0"/>
              <a:t>Native </a:t>
            </a:r>
            <a:r>
              <a:rPr lang="ru-RU" dirty="0"/>
              <a:t>или </a:t>
            </a:r>
            <a:r>
              <a:rPr lang="en-US" dirty="0"/>
              <a:t>Managed</a:t>
            </a:r>
            <a:r>
              <a:rPr lang="ru-RU" dirty="0"/>
              <a:t>, но и </a:t>
            </a:r>
            <a:r>
              <a:rPr lang="en-US" dirty="0"/>
              <a:t>Mixed</a:t>
            </a:r>
            <a:r>
              <a:rPr lang="ru-RU" dirty="0"/>
              <a:t> </a:t>
            </a:r>
            <a:r>
              <a:rPr lang="ru-RU" dirty="0" smtClean="0"/>
              <a:t>сборки. Результаты интерпретации должны иметь гомогенную структуру.</a:t>
            </a:r>
            <a:endParaRPr lang="en-US" dirty="0"/>
          </a:p>
        </p:txBody>
      </p:sp>
      <p:sp>
        <p:nvSpPr>
          <p:cNvPr id="4" name="Cross 3"/>
          <p:cNvSpPr/>
          <p:nvPr/>
        </p:nvSpPr>
        <p:spPr>
          <a:xfrm>
            <a:off x="807856" y="2342642"/>
            <a:ext cx="574534" cy="525983"/>
          </a:xfrm>
          <a:prstGeom prst="plus">
            <a:avLst>
              <a:gd name="adj" fmla="val 407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04008" y="5089889"/>
            <a:ext cx="898216" cy="558351"/>
          </a:xfrm>
          <a:prstGeom prst="rightArrow">
            <a:avLst>
              <a:gd name="adj1" fmla="val 1811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ross 6"/>
          <p:cNvSpPr/>
          <p:nvPr/>
        </p:nvSpPr>
        <p:spPr>
          <a:xfrm>
            <a:off x="807856" y="3320430"/>
            <a:ext cx="574534" cy="525983"/>
          </a:xfrm>
          <a:prstGeom prst="plus">
            <a:avLst>
              <a:gd name="adj" fmla="val 407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8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43280" y="2967335"/>
            <a:ext cx="8905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Благодарю за внимание!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1749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333" y="512064"/>
            <a:ext cx="10498067" cy="914400"/>
          </a:xfrm>
        </p:spPr>
        <p:txBody>
          <a:bodyPr/>
          <a:lstStyle/>
          <a:p>
            <a:r>
              <a:rPr lang="ru-RU" dirty="0" smtClean="0"/>
              <a:t>Внедрение </a:t>
            </a:r>
            <a:r>
              <a:rPr lang="en-US" dirty="0" smtClean="0"/>
              <a:t>Managed </a:t>
            </a:r>
            <a:r>
              <a:rPr lang="ru-RU" dirty="0" smtClean="0"/>
              <a:t>кода в современные ОС</a:t>
            </a:r>
            <a:endParaRPr lang="en-US" dirty="0"/>
          </a:p>
        </p:txBody>
      </p:sp>
      <p:sp>
        <p:nvSpPr>
          <p:cNvPr id="4" name="Content Placeholder 13"/>
          <p:cNvSpPr>
            <a:spLocks noGrp="1"/>
          </p:cNvSpPr>
          <p:nvPr>
            <p:ph idx="1"/>
          </p:nvPr>
        </p:nvSpPr>
        <p:spPr>
          <a:xfrm>
            <a:off x="1219200" y="1426464"/>
            <a:ext cx="10363200" cy="492909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Microsoft Windows:</a:t>
            </a:r>
          </a:p>
          <a:p>
            <a:pPr lvl="1"/>
            <a:r>
              <a:rPr lang="en-US" dirty="0" smtClean="0"/>
              <a:t>.NET Framework</a:t>
            </a:r>
          </a:p>
          <a:p>
            <a:pPr lvl="1"/>
            <a:r>
              <a:rPr lang="en-US" dirty="0" smtClean="0"/>
              <a:t>Java</a:t>
            </a:r>
            <a:endParaRPr lang="ru-RU" dirty="0" smtClean="0"/>
          </a:p>
          <a:p>
            <a:pPr lvl="0"/>
            <a:r>
              <a:rPr lang="en-US" dirty="0" smtClean="0"/>
              <a:t>Linux</a:t>
            </a:r>
            <a:endParaRPr lang="en-US" dirty="0" smtClean="0"/>
          </a:p>
          <a:p>
            <a:pPr lvl="1"/>
            <a:r>
              <a:rPr lang="en-US" dirty="0" smtClean="0"/>
              <a:t>Java</a:t>
            </a:r>
            <a:endParaRPr lang="ru-RU" dirty="0" smtClean="0"/>
          </a:p>
          <a:p>
            <a:pPr lvl="1"/>
            <a:r>
              <a:rPr lang="en-US" dirty="0" smtClean="0"/>
              <a:t>Mono</a:t>
            </a:r>
          </a:p>
          <a:p>
            <a:r>
              <a:rPr lang="ru-RU" dirty="0" smtClean="0"/>
              <a:t>Мобильные платформы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.NET Framework</a:t>
            </a:r>
          </a:p>
          <a:p>
            <a:pPr lvl="1"/>
            <a:r>
              <a:rPr lang="en-US" dirty="0" smtClean="0"/>
              <a:t>Mono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3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Важность анализа ПО без исходного 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Доступ к исходным кодам часто ограничен</a:t>
            </a:r>
          </a:p>
          <a:p>
            <a:r>
              <a:rPr lang="ru-RU" dirty="0" smtClean="0"/>
              <a:t>Влияние настроек и особенностей компилятора на фактически исполняемый на процессоре код</a:t>
            </a:r>
          </a:p>
        </p:txBody>
      </p:sp>
    </p:spTree>
    <p:extLst>
      <p:ext uri="{BB962C8B-B14F-4D97-AF65-F5344CB8AC3E}">
        <p14:creationId xmlns:p14="http://schemas.microsoft.com/office/powerpoint/2010/main" val="172519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 реверс-инжиниринга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Hex Rays IDA </a:t>
            </a:r>
            <a:r>
              <a:rPr lang="en-US" dirty="0" smtClean="0"/>
              <a:t>Pro</a:t>
            </a:r>
            <a:r>
              <a:rPr lang="ru-RU" dirty="0" smtClean="0"/>
              <a:t> (</a:t>
            </a:r>
            <a:r>
              <a:rPr lang="en-US" dirty="0" smtClean="0"/>
              <a:t>Managed </a:t>
            </a:r>
            <a:r>
              <a:rPr lang="ru-RU" dirty="0" smtClean="0"/>
              <a:t>и</a:t>
            </a:r>
            <a:r>
              <a:rPr lang="en-US" dirty="0" smtClean="0"/>
              <a:t> Native</a:t>
            </a:r>
            <a:r>
              <a:rPr lang="ru-RU" dirty="0" smtClean="0"/>
              <a:t>)</a:t>
            </a:r>
          </a:p>
          <a:p>
            <a:r>
              <a:rPr lang="en-US" dirty="0" smtClean="0"/>
              <a:t>Red </a:t>
            </a:r>
            <a:r>
              <a:rPr lang="en-US" dirty="0"/>
              <a:t>Gate .NET </a:t>
            </a:r>
            <a:r>
              <a:rPr lang="en-US" dirty="0" smtClean="0"/>
              <a:t>Reflector (Managed)</a:t>
            </a:r>
            <a:endParaRPr lang="ru-RU" dirty="0" smtClean="0"/>
          </a:p>
          <a:p>
            <a:r>
              <a:rPr lang="en-US" dirty="0" err="1" smtClean="0"/>
              <a:t>JetBrains</a:t>
            </a:r>
            <a:r>
              <a:rPr lang="en-US" dirty="0" smtClean="0"/>
              <a:t> </a:t>
            </a:r>
            <a:r>
              <a:rPr lang="en-US" dirty="0" err="1"/>
              <a:t>dotPeek</a:t>
            </a:r>
            <a:r>
              <a:rPr lang="en-US" dirty="0"/>
              <a:t> </a:t>
            </a:r>
            <a:r>
              <a:rPr lang="en-US" dirty="0" smtClean="0"/>
              <a:t>(Managed)</a:t>
            </a:r>
          </a:p>
          <a:p>
            <a:r>
              <a:rPr lang="en-US" dirty="0" err="1" smtClean="0"/>
              <a:t>WinDBG</a:t>
            </a:r>
            <a:endParaRPr lang="ru-RU" dirty="0"/>
          </a:p>
          <a:p>
            <a:r>
              <a:rPr lang="ru-RU" dirty="0" smtClean="0"/>
              <a:t>Многое другое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40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Современные подходы к анализу ПО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 белого ящика</a:t>
            </a:r>
          </a:p>
          <a:p>
            <a:r>
              <a:rPr lang="ru-RU" dirty="0" smtClean="0"/>
              <a:t>Метод черного ящика</a:t>
            </a:r>
          </a:p>
          <a:p>
            <a:r>
              <a:rPr lang="ru-RU" dirty="0" smtClean="0"/>
              <a:t>Метод серого ящика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93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Классический подход к анализу ПО методом серого ящика. Дизассемблеры.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Дизассемблеры</a:t>
            </a:r>
          </a:p>
          <a:p>
            <a:pPr lvl="1"/>
            <a:r>
              <a:rPr lang="en-US" dirty="0" smtClean="0"/>
              <a:t>Hex Rays IDA Pro</a:t>
            </a:r>
            <a:r>
              <a:rPr lang="ru-RU" dirty="0" smtClean="0"/>
              <a:t> – </a:t>
            </a:r>
            <a:r>
              <a:rPr lang="en-US" dirty="0" smtClean="0"/>
              <a:t>Managed </a:t>
            </a:r>
            <a:r>
              <a:rPr lang="ru-RU" dirty="0" smtClean="0"/>
              <a:t>и </a:t>
            </a:r>
            <a:r>
              <a:rPr lang="en-US" dirty="0" smtClean="0"/>
              <a:t>Native </a:t>
            </a:r>
            <a:r>
              <a:rPr lang="ru-RU" dirty="0" smtClean="0"/>
              <a:t>код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umpbin</a:t>
            </a:r>
            <a:r>
              <a:rPr lang="ru-RU" dirty="0" smtClean="0"/>
              <a:t> (</a:t>
            </a:r>
            <a:r>
              <a:rPr lang="en-US" dirty="0" smtClean="0"/>
              <a:t>Microsoft Windows SDK</a:t>
            </a:r>
            <a:r>
              <a:rPr lang="ru-RU" dirty="0" smtClean="0"/>
              <a:t>)</a:t>
            </a:r>
            <a:r>
              <a:rPr lang="en-US" dirty="0" smtClean="0"/>
              <a:t> – Native </a:t>
            </a:r>
            <a:r>
              <a:rPr lang="ru-RU" dirty="0" smtClean="0"/>
              <a:t>код</a:t>
            </a:r>
          </a:p>
          <a:p>
            <a:pPr lvl="1"/>
            <a:r>
              <a:rPr lang="en-US" dirty="0" err="1" smtClean="0"/>
              <a:t>Ildasm</a:t>
            </a:r>
            <a:r>
              <a:rPr lang="en-US" dirty="0" smtClean="0"/>
              <a:t> – Native</a:t>
            </a:r>
            <a:r>
              <a:rPr lang="ru-RU" dirty="0" smtClean="0"/>
              <a:t> код</a:t>
            </a:r>
            <a:endParaRPr lang="en-US" dirty="0" smtClean="0"/>
          </a:p>
          <a:p>
            <a:pPr lvl="1"/>
            <a:r>
              <a:rPr lang="ru-RU" dirty="0" smtClean="0"/>
              <a:t>Другие</a:t>
            </a:r>
          </a:p>
        </p:txBody>
      </p:sp>
    </p:spTree>
    <p:extLst>
      <p:ext uri="{BB962C8B-B14F-4D97-AF65-F5344CB8AC3E}">
        <p14:creationId xmlns:p14="http://schemas.microsoft.com/office/powerpoint/2010/main" val="287894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Декомпиляторы</a:t>
            </a:r>
            <a:endParaRPr lang="ru-RU" dirty="0" smtClean="0"/>
          </a:p>
          <a:p>
            <a:pPr lvl="1"/>
            <a:r>
              <a:rPr lang="en-US" dirty="0"/>
              <a:t>Red Gate</a:t>
            </a:r>
            <a:r>
              <a:rPr lang="ru-RU" dirty="0"/>
              <a:t> .</a:t>
            </a:r>
            <a:r>
              <a:rPr lang="en-US" dirty="0"/>
              <a:t>NET Reflector</a:t>
            </a:r>
            <a:r>
              <a:rPr lang="ru-RU" dirty="0" smtClean="0"/>
              <a:t> – </a:t>
            </a:r>
            <a:r>
              <a:rPr lang="en-US" dirty="0" smtClean="0"/>
              <a:t>Managed</a:t>
            </a:r>
            <a:r>
              <a:rPr lang="ru-RU" dirty="0" smtClean="0"/>
              <a:t> код</a:t>
            </a:r>
          </a:p>
          <a:p>
            <a:pPr lvl="1"/>
            <a:r>
              <a:rPr lang="en-US" dirty="0" err="1"/>
              <a:t>JetBrains</a:t>
            </a:r>
            <a:r>
              <a:rPr lang="en-US" dirty="0"/>
              <a:t> </a:t>
            </a:r>
            <a:r>
              <a:rPr lang="en-US" dirty="0" err="1"/>
              <a:t>dotPeek</a:t>
            </a:r>
            <a:r>
              <a:rPr lang="en-US" dirty="0"/>
              <a:t> </a:t>
            </a:r>
            <a:r>
              <a:rPr lang="ru-RU" dirty="0" smtClean="0"/>
              <a:t>– </a:t>
            </a:r>
            <a:r>
              <a:rPr lang="en-US" dirty="0" smtClean="0"/>
              <a:t>Managed </a:t>
            </a:r>
            <a:r>
              <a:rPr lang="ru-RU" dirty="0" smtClean="0"/>
              <a:t>код</a:t>
            </a:r>
          </a:p>
          <a:p>
            <a:pPr lvl="1"/>
            <a:r>
              <a:rPr lang="ru-RU" dirty="0" smtClean="0"/>
              <a:t>Другие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Полная декомпиляция </a:t>
            </a:r>
            <a:r>
              <a:rPr lang="en-US" dirty="0" smtClean="0"/>
              <a:t>Native </a:t>
            </a:r>
            <a:r>
              <a:rPr lang="ru-RU" dirty="0" smtClean="0"/>
              <a:t>кода в высокоуровневый программный код на данный момент не реализована. Имеются лишь механизмы частичного восстановления структуры алгоритмов.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Классический подход к анализу ПО методом серого ящика. </a:t>
            </a:r>
            <a:r>
              <a:rPr lang="ru-RU" dirty="0" err="1" smtClean="0"/>
              <a:t>Декомпиляторы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60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WinDBG</a:t>
            </a:r>
            <a:r>
              <a:rPr lang="ru-RU" dirty="0" smtClean="0"/>
              <a:t> – </a:t>
            </a:r>
            <a:r>
              <a:rPr lang="en-US" dirty="0" smtClean="0"/>
              <a:t>Managed </a:t>
            </a:r>
            <a:r>
              <a:rPr lang="ru-RU" dirty="0" smtClean="0"/>
              <a:t>и </a:t>
            </a:r>
            <a:r>
              <a:rPr lang="en-US" dirty="0" smtClean="0"/>
              <a:t>Native</a:t>
            </a:r>
          </a:p>
          <a:p>
            <a:r>
              <a:rPr lang="en-US" dirty="0" err="1" smtClean="0"/>
              <a:t>OllyDBG</a:t>
            </a:r>
            <a:r>
              <a:rPr lang="en-US" dirty="0" smtClean="0"/>
              <a:t> - Native</a:t>
            </a:r>
          </a:p>
          <a:p>
            <a:r>
              <a:rPr lang="ru-RU" dirty="0" smtClean="0"/>
              <a:t>Другие</a:t>
            </a:r>
          </a:p>
          <a:p>
            <a:endParaRPr lang="ru-RU" dirty="0"/>
          </a:p>
          <a:p>
            <a:pPr marL="68580" indent="0">
              <a:buNone/>
            </a:pPr>
            <a:r>
              <a:rPr lang="en-US" dirty="0" err="1" smtClean="0"/>
              <a:t>WinDBG</a:t>
            </a:r>
            <a:r>
              <a:rPr lang="ru-RU" dirty="0" smtClean="0"/>
              <a:t> с применением расширения </a:t>
            </a:r>
            <a:r>
              <a:rPr lang="en-US" dirty="0" smtClean="0"/>
              <a:t>SOS. </a:t>
            </a:r>
            <a:r>
              <a:rPr lang="ru-RU" dirty="0" smtClean="0"/>
              <a:t>Отладка производится в режиме ассемблера.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.NET Reflector </a:t>
            </a:r>
            <a:r>
              <a:rPr lang="ru-RU" dirty="0" smtClean="0"/>
              <a:t>предоставляет возможность отладки в </a:t>
            </a:r>
            <a:r>
              <a:rPr lang="en-US" dirty="0" smtClean="0"/>
              <a:t>Visual Studio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Классический подход к анализу ПО методом серого ящика. Отладчики.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5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ightfall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ghtfall design template" id="{8E782A46-4514-4890-A557-B2C16D284495}" vid="{905231CD-0261-44B0-B7D7-6EDADDAACF34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32C19C-A75B-4E3F-8B30-1035B9FCA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Nightfall design slides</Template>
  <TotalTime>0</TotalTime>
  <Words>477</Words>
  <Application>Microsoft Office PowerPoint</Application>
  <PresentationFormat>Widescreen</PresentationFormat>
  <Paragraphs>92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Wingdings</vt:lpstr>
      <vt:lpstr>Wingdings 2</vt:lpstr>
      <vt:lpstr>Wingdings 3</vt:lpstr>
      <vt:lpstr>Nightfall design template</vt:lpstr>
      <vt:lpstr>Методы анализа программного обеспечения без использования исходного кода</vt:lpstr>
      <vt:lpstr>Особенности современного ПО</vt:lpstr>
      <vt:lpstr>Внедрение Managed кода в современные ОС</vt:lpstr>
      <vt:lpstr>Важность анализа ПО без исходного кода</vt:lpstr>
      <vt:lpstr>Средства реверс-инжиниринга</vt:lpstr>
      <vt:lpstr>Современные подходы к анализу ПО</vt:lpstr>
      <vt:lpstr>Классический подход к анализу ПО методом серого ящика. Дизассемблеры.</vt:lpstr>
      <vt:lpstr>Классический подход к анализу ПО методом серого ящика. Декомпиляторы.</vt:lpstr>
      <vt:lpstr>Классический подход к анализу ПО методом серого ящика. Отладчики.</vt:lpstr>
      <vt:lpstr>Классический подход к анализу ПО методом серого ящика. Средства мониторинга.</vt:lpstr>
      <vt:lpstr>Пример дизассемблированного Native кода</vt:lpstr>
      <vt:lpstr>Пример дизассемблированного Manged кода</vt:lpstr>
      <vt:lpstr>Пример декомпилированного Managed кода</vt:lpstr>
      <vt:lpstr>Сравнение</vt:lpstr>
      <vt:lpstr>Mixed код! Дизассемблирование.</vt:lpstr>
      <vt:lpstr>Современное ПО</vt:lpstr>
      <vt:lpstr>Некоторые особенности Managed кода</vt:lpstr>
      <vt:lpstr>Страницы памяти Managed кучи имеют RWX атрибуты</vt:lpstr>
      <vt:lpstr>PowerPoint Presentation</vt:lpstr>
      <vt:lpstr>IL код функции main в Ida Pro (сверху) и снятый с дампа в WinDBG (внизу)</vt:lpstr>
      <vt:lpstr>Заключение</vt:lpstr>
      <vt:lpstr>Заключение</vt:lpstr>
      <vt:lpstr>Заключение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2013-10-06T10:42:26Z</dcterms:created>
  <dcterms:modified xsi:type="dcterms:W3CDTF">2013-10-06T11:44:38Z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TC034605339991</vt:lpwstr>
  </property>
</Properties>
</file>