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6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7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0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1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2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3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4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6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7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8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9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30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1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2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33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4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35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theme/theme36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37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38.xml" ContentType="application/vnd.openxmlformats-officedocument.theme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39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40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heme/theme41.xml" ContentType="application/vnd.openxmlformats-officedocument.theme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2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theme/theme43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4.xml" ContentType="application/vnd.openxmlformats-officedocument.theme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4" r:id="rId11"/>
    <p:sldMasterId id="2147483796" r:id="rId12"/>
    <p:sldMasterId id="2147483808" r:id="rId13"/>
    <p:sldMasterId id="2147483820" r:id="rId14"/>
    <p:sldMasterId id="2147483832" r:id="rId15"/>
    <p:sldMasterId id="2147483845" r:id="rId16"/>
    <p:sldMasterId id="2147483858" r:id="rId17"/>
    <p:sldMasterId id="2147483871" r:id="rId18"/>
    <p:sldMasterId id="2147483884" r:id="rId19"/>
    <p:sldMasterId id="2147483897" r:id="rId20"/>
    <p:sldMasterId id="2147483910" r:id="rId21"/>
    <p:sldMasterId id="2147483923" r:id="rId22"/>
    <p:sldMasterId id="2147483936" r:id="rId23"/>
    <p:sldMasterId id="2147483949" r:id="rId24"/>
    <p:sldMasterId id="2147483962" r:id="rId25"/>
    <p:sldMasterId id="2147483975" r:id="rId26"/>
    <p:sldMasterId id="2147483988" r:id="rId27"/>
    <p:sldMasterId id="2147484001" r:id="rId28"/>
    <p:sldMasterId id="2147484014" r:id="rId29"/>
    <p:sldMasterId id="2147484027" r:id="rId30"/>
    <p:sldMasterId id="2147484040" r:id="rId31"/>
    <p:sldMasterId id="2147484053" r:id="rId32"/>
    <p:sldMasterId id="2147484066" r:id="rId33"/>
    <p:sldMasterId id="2147484079" r:id="rId34"/>
    <p:sldMasterId id="2147484092" r:id="rId35"/>
    <p:sldMasterId id="2147484105" r:id="rId36"/>
    <p:sldMasterId id="2147484118" r:id="rId37"/>
    <p:sldMasterId id="2147484131" r:id="rId38"/>
    <p:sldMasterId id="2147484144" r:id="rId39"/>
    <p:sldMasterId id="2147484170" r:id="rId40"/>
    <p:sldMasterId id="2147484183" r:id="rId41"/>
    <p:sldMasterId id="2147484196" r:id="rId42"/>
    <p:sldMasterId id="2147484209" r:id="rId43"/>
    <p:sldMasterId id="2147484222" r:id="rId44"/>
    <p:sldMasterId id="2147484234" r:id="rId45"/>
  </p:sldMasterIdLst>
  <p:notesMasterIdLst>
    <p:notesMasterId r:id="rId126"/>
  </p:notesMasterIdLst>
  <p:sldIdLst>
    <p:sldId id="256" r:id="rId46"/>
    <p:sldId id="343" r:id="rId47"/>
    <p:sldId id="257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2" r:id="rId61"/>
    <p:sldId id="273" r:id="rId62"/>
    <p:sldId id="275" r:id="rId63"/>
    <p:sldId id="276" r:id="rId64"/>
    <p:sldId id="277" r:id="rId65"/>
    <p:sldId id="278" r:id="rId66"/>
    <p:sldId id="279" r:id="rId67"/>
    <p:sldId id="280" r:id="rId68"/>
    <p:sldId id="283" r:id="rId69"/>
    <p:sldId id="284" r:id="rId70"/>
    <p:sldId id="285" r:id="rId71"/>
    <p:sldId id="286" r:id="rId72"/>
    <p:sldId id="287" r:id="rId73"/>
    <p:sldId id="289" r:id="rId74"/>
    <p:sldId id="288" r:id="rId75"/>
    <p:sldId id="290" r:id="rId76"/>
    <p:sldId id="291" r:id="rId77"/>
    <p:sldId id="292" r:id="rId78"/>
    <p:sldId id="293" r:id="rId79"/>
    <p:sldId id="294" r:id="rId80"/>
    <p:sldId id="295" r:id="rId81"/>
    <p:sldId id="296" r:id="rId82"/>
    <p:sldId id="297" r:id="rId83"/>
    <p:sldId id="298" r:id="rId84"/>
    <p:sldId id="299" r:id="rId85"/>
    <p:sldId id="300" r:id="rId86"/>
    <p:sldId id="301" r:id="rId87"/>
    <p:sldId id="302" r:id="rId88"/>
    <p:sldId id="303" r:id="rId89"/>
    <p:sldId id="304" r:id="rId90"/>
    <p:sldId id="305" r:id="rId91"/>
    <p:sldId id="306" r:id="rId92"/>
    <p:sldId id="307" r:id="rId93"/>
    <p:sldId id="308" r:id="rId94"/>
    <p:sldId id="309" r:id="rId95"/>
    <p:sldId id="310" r:id="rId96"/>
    <p:sldId id="311" r:id="rId97"/>
    <p:sldId id="312" r:id="rId98"/>
    <p:sldId id="313" r:id="rId99"/>
    <p:sldId id="314" r:id="rId100"/>
    <p:sldId id="315" r:id="rId101"/>
    <p:sldId id="316" r:id="rId102"/>
    <p:sldId id="317" r:id="rId103"/>
    <p:sldId id="318" r:id="rId104"/>
    <p:sldId id="319" r:id="rId105"/>
    <p:sldId id="320" r:id="rId106"/>
    <p:sldId id="321" r:id="rId107"/>
    <p:sldId id="322" r:id="rId108"/>
    <p:sldId id="323" r:id="rId109"/>
    <p:sldId id="324" r:id="rId110"/>
    <p:sldId id="325" r:id="rId111"/>
    <p:sldId id="326" r:id="rId112"/>
    <p:sldId id="330" r:id="rId113"/>
    <p:sldId id="336" r:id="rId114"/>
    <p:sldId id="331" r:id="rId115"/>
    <p:sldId id="332" r:id="rId116"/>
    <p:sldId id="333" r:id="rId117"/>
    <p:sldId id="334" r:id="rId118"/>
    <p:sldId id="335" r:id="rId119"/>
    <p:sldId id="337" r:id="rId120"/>
    <p:sldId id="338" r:id="rId121"/>
    <p:sldId id="339" r:id="rId122"/>
    <p:sldId id="340" r:id="rId123"/>
    <p:sldId id="341" r:id="rId124"/>
    <p:sldId id="342" r:id="rId1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CC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2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63" Type="http://schemas.openxmlformats.org/officeDocument/2006/relationships/slide" Target="slides/slide18.xml"/><Relationship Id="rId68" Type="http://schemas.openxmlformats.org/officeDocument/2006/relationships/slide" Target="slides/slide23.xml"/><Relationship Id="rId84" Type="http://schemas.openxmlformats.org/officeDocument/2006/relationships/slide" Target="slides/slide39.xml"/><Relationship Id="rId89" Type="http://schemas.openxmlformats.org/officeDocument/2006/relationships/slide" Target="slides/slide44.xml"/><Relationship Id="rId112" Type="http://schemas.openxmlformats.org/officeDocument/2006/relationships/slide" Target="slides/slide67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2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74" Type="http://schemas.openxmlformats.org/officeDocument/2006/relationships/slide" Target="slides/slide29.xml"/><Relationship Id="rId79" Type="http://schemas.openxmlformats.org/officeDocument/2006/relationships/slide" Target="slides/slide34.xml"/><Relationship Id="rId102" Type="http://schemas.openxmlformats.org/officeDocument/2006/relationships/slide" Target="slides/slide57.xml"/><Relationship Id="rId123" Type="http://schemas.openxmlformats.org/officeDocument/2006/relationships/slide" Target="slides/slide78.xml"/><Relationship Id="rId12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5.xml"/><Relationship Id="rId95" Type="http://schemas.openxmlformats.org/officeDocument/2006/relationships/slide" Target="slides/slide5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slide" Target="slides/slide19.xml"/><Relationship Id="rId69" Type="http://schemas.openxmlformats.org/officeDocument/2006/relationships/slide" Target="slides/slide24.xml"/><Relationship Id="rId77" Type="http://schemas.openxmlformats.org/officeDocument/2006/relationships/slide" Target="slides/slide32.xml"/><Relationship Id="rId100" Type="http://schemas.openxmlformats.org/officeDocument/2006/relationships/slide" Target="slides/slide55.xml"/><Relationship Id="rId105" Type="http://schemas.openxmlformats.org/officeDocument/2006/relationships/slide" Target="slides/slide60.xml"/><Relationship Id="rId113" Type="http://schemas.openxmlformats.org/officeDocument/2006/relationships/slide" Target="slides/slide68.xml"/><Relationship Id="rId118" Type="http://schemas.openxmlformats.org/officeDocument/2006/relationships/slide" Target="slides/slide73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72" Type="http://schemas.openxmlformats.org/officeDocument/2006/relationships/slide" Target="slides/slide27.xml"/><Relationship Id="rId80" Type="http://schemas.openxmlformats.org/officeDocument/2006/relationships/slide" Target="slides/slide35.xml"/><Relationship Id="rId85" Type="http://schemas.openxmlformats.org/officeDocument/2006/relationships/slide" Target="slides/slide40.xml"/><Relationship Id="rId93" Type="http://schemas.openxmlformats.org/officeDocument/2006/relationships/slide" Target="slides/slide48.xml"/><Relationship Id="rId98" Type="http://schemas.openxmlformats.org/officeDocument/2006/relationships/slide" Target="slides/slide53.xml"/><Relationship Id="rId121" Type="http://schemas.openxmlformats.org/officeDocument/2006/relationships/slide" Target="slides/slide7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67" Type="http://schemas.openxmlformats.org/officeDocument/2006/relationships/slide" Target="slides/slide22.xml"/><Relationship Id="rId103" Type="http://schemas.openxmlformats.org/officeDocument/2006/relationships/slide" Target="slides/slide58.xml"/><Relationship Id="rId108" Type="http://schemas.openxmlformats.org/officeDocument/2006/relationships/slide" Target="slides/slide63.xml"/><Relationship Id="rId116" Type="http://schemas.openxmlformats.org/officeDocument/2006/relationships/slide" Target="slides/slide71.xml"/><Relationship Id="rId124" Type="http://schemas.openxmlformats.org/officeDocument/2006/relationships/slide" Target="slides/slide79.xml"/><Relationship Id="rId12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slide" Target="slides/slide17.xml"/><Relationship Id="rId70" Type="http://schemas.openxmlformats.org/officeDocument/2006/relationships/slide" Target="slides/slide25.xml"/><Relationship Id="rId75" Type="http://schemas.openxmlformats.org/officeDocument/2006/relationships/slide" Target="slides/slide30.xml"/><Relationship Id="rId83" Type="http://schemas.openxmlformats.org/officeDocument/2006/relationships/slide" Target="slides/slide38.xml"/><Relationship Id="rId88" Type="http://schemas.openxmlformats.org/officeDocument/2006/relationships/slide" Target="slides/slide43.xml"/><Relationship Id="rId91" Type="http://schemas.openxmlformats.org/officeDocument/2006/relationships/slide" Target="slides/slide46.xml"/><Relationship Id="rId96" Type="http://schemas.openxmlformats.org/officeDocument/2006/relationships/slide" Target="slides/slide51.xml"/><Relationship Id="rId111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6" Type="http://schemas.openxmlformats.org/officeDocument/2006/relationships/slide" Target="slides/slide61.xml"/><Relationship Id="rId114" Type="http://schemas.openxmlformats.org/officeDocument/2006/relationships/slide" Target="slides/slide69.xml"/><Relationship Id="rId119" Type="http://schemas.openxmlformats.org/officeDocument/2006/relationships/slide" Target="slides/slide74.xml"/><Relationship Id="rId12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slide" Target="slides/slide15.xml"/><Relationship Id="rId65" Type="http://schemas.openxmlformats.org/officeDocument/2006/relationships/slide" Target="slides/slide20.xml"/><Relationship Id="rId73" Type="http://schemas.openxmlformats.org/officeDocument/2006/relationships/slide" Target="slides/slide28.xml"/><Relationship Id="rId78" Type="http://schemas.openxmlformats.org/officeDocument/2006/relationships/slide" Target="slides/slide33.xml"/><Relationship Id="rId81" Type="http://schemas.openxmlformats.org/officeDocument/2006/relationships/slide" Target="slides/slide36.xml"/><Relationship Id="rId86" Type="http://schemas.openxmlformats.org/officeDocument/2006/relationships/slide" Target="slides/slide41.xml"/><Relationship Id="rId94" Type="http://schemas.openxmlformats.org/officeDocument/2006/relationships/slide" Target="slides/slide49.xml"/><Relationship Id="rId99" Type="http://schemas.openxmlformats.org/officeDocument/2006/relationships/slide" Target="slides/slide54.xml"/><Relationship Id="rId101" Type="http://schemas.openxmlformats.org/officeDocument/2006/relationships/slide" Target="slides/slide56.xml"/><Relationship Id="rId122" Type="http://schemas.openxmlformats.org/officeDocument/2006/relationships/slide" Target="slides/slide77.xml"/><Relationship Id="rId13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4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76" Type="http://schemas.openxmlformats.org/officeDocument/2006/relationships/slide" Target="slides/slide31.xml"/><Relationship Id="rId97" Type="http://schemas.openxmlformats.org/officeDocument/2006/relationships/slide" Target="slides/slide52.xml"/><Relationship Id="rId104" Type="http://schemas.openxmlformats.org/officeDocument/2006/relationships/slide" Target="slides/slide59.xml"/><Relationship Id="rId120" Type="http://schemas.openxmlformats.org/officeDocument/2006/relationships/slide" Target="slides/slide75.xml"/><Relationship Id="rId125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6.xml"/><Relationship Id="rId92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21.xml"/><Relationship Id="rId87" Type="http://schemas.openxmlformats.org/officeDocument/2006/relationships/slide" Target="slides/slide42.xml"/><Relationship Id="rId110" Type="http://schemas.openxmlformats.org/officeDocument/2006/relationships/slide" Target="slides/slide65.xml"/><Relationship Id="rId115" Type="http://schemas.openxmlformats.org/officeDocument/2006/relationships/slide" Target="slides/slide70.xml"/><Relationship Id="rId61" Type="http://schemas.openxmlformats.org/officeDocument/2006/relationships/slide" Target="slides/slide16.xml"/><Relationship Id="rId82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2.wmf"/><Relationship Id="rId7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5.wmf"/><Relationship Id="rId7" Type="http://schemas.openxmlformats.org/officeDocument/2006/relationships/image" Target="../media/image76.wmf"/><Relationship Id="rId2" Type="http://schemas.openxmlformats.org/officeDocument/2006/relationships/image" Target="../media/image74.wmf"/><Relationship Id="rId1" Type="http://schemas.openxmlformats.org/officeDocument/2006/relationships/image" Target="../media/image72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9.wmf"/><Relationship Id="rId4" Type="http://schemas.openxmlformats.org/officeDocument/2006/relationships/image" Target="../media/image69.wmf"/><Relationship Id="rId9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72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7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64.wmf"/><Relationship Id="rId1" Type="http://schemas.openxmlformats.org/officeDocument/2006/relationships/image" Target="../media/image167.wmf"/><Relationship Id="rId4" Type="http://schemas.openxmlformats.org/officeDocument/2006/relationships/image" Target="../media/image16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2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12" Type="http://schemas.openxmlformats.org/officeDocument/2006/relationships/image" Target="../media/image191.wmf"/><Relationship Id="rId2" Type="http://schemas.openxmlformats.org/officeDocument/2006/relationships/image" Target="../media/image181.wmf"/><Relationship Id="rId16" Type="http://schemas.openxmlformats.org/officeDocument/2006/relationships/image" Target="../media/image195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90.wmf"/><Relationship Id="rId5" Type="http://schemas.openxmlformats.org/officeDocument/2006/relationships/image" Target="../media/image184.wmf"/><Relationship Id="rId15" Type="http://schemas.openxmlformats.org/officeDocument/2006/relationships/image" Target="../media/image194.wmf"/><Relationship Id="rId10" Type="http://schemas.openxmlformats.org/officeDocument/2006/relationships/image" Target="../media/image189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Relationship Id="rId14" Type="http://schemas.openxmlformats.org/officeDocument/2006/relationships/image" Target="../media/image19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6" Type="http://schemas.openxmlformats.org/officeDocument/2006/relationships/image" Target="../media/image210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23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12" Type="http://schemas.openxmlformats.org/officeDocument/2006/relationships/image" Target="../media/image222.wmf"/><Relationship Id="rId2" Type="http://schemas.openxmlformats.org/officeDocument/2006/relationships/image" Target="../media/image212.wmf"/><Relationship Id="rId16" Type="http://schemas.openxmlformats.org/officeDocument/2006/relationships/image" Target="../media/image226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11" Type="http://schemas.openxmlformats.org/officeDocument/2006/relationships/image" Target="../media/image221.wmf"/><Relationship Id="rId5" Type="http://schemas.openxmlformats.org/officeDocument/2006/relationships/image" Target="../media/image215.wmf"/><Relationship Id="rId15" Type="http://schemas.openxmlformats.org/officeDocument/2006/relationships/image" Target="../media/image225.wmf"/><Relationship Id="rId10" Type="http://schemas.openxmlformats.org/officeDocument/2006/relationships/image" Target="../media/image220.wmf"/><Relationship Id="rId4" Type="http://schemas.openxmlformats.org/officeDocument/2006/relationships/image" Target="../media/image214.wmf"/><Relationship Id="rId9" Type="http://schemas.openxmlformats.org/officeDocument/2006/relationships/image" Target="../media/image219.wmf"/><Relationship Id="rId14" Type="http://schemas.openxmlformats.org/officeDocument/2006/relationships/image" Target="../media/image22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0.wmf"/><Relationship Id="rId5" Type="http://schemas.openxmlformats.org/officeDocument/2006/relationships/image" Target="../media/image239.wmf"/><Relationship Id="rId4" Type="http://schemas.openxmlformats.org/officeDocument/2006/relationships/image" Target="../media/image23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7" Type="http://schemas.openxmlformats.org/officeDocument/2006/relationships/image" Target="../media/image247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Relationship Id="rId6" Type="http://schemas.openxmlformats.org/officeDocument/2006/relationships/image" Target="../media/image246.wmf"/><Relationship Id="rId5" Type="http://schemas.openxmlformats.org/officeDocument/2006/relationships/image" Target="../media/image245.wmf"/><Relationship Id="rId4" Type="http://schemas.openxmlformats.org/officeDocument/2006/relationships/image" Target="../media/image24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53.wmf"/><Relationship Id="rId1" Type="http://schemas.openxmlformats.org/officeDocument/2006/relationships/image" Target="../media/image248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3" Type="http://schemas.openxmlformats.org/officeDocument/2006/relationships/image" Target="../media/image257.wmf"/><Relationship Id="rId7" Type="http://schemas.openxmlformats.org/officeDocument/2006/relationships/image" Target="../media/image261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0.wmf"/><Relationship Id="rId5" Type="http://schemas.openxmlformats.org/officeDocument/2006/relationships/image" Target="../media/image259.wmf"/><Relationship Id="rId10" Type="http://schemas.openxmlformats.org/officeDocument/2006/relationships/image" Target="../media/image264.wmf"/><Relationship Id="rId4" Type="http://schemas.openxmlformats.org/officeDocument/2006/relationships/image" Target="../media/image258.wmf"/><Relationship Id="rId9" Type="http://schemas.openxmlformats.org/officeDocument/2006/relationships/image" Target="../media/image26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13" Type="http://schemas.openxmlformats.org/officeDocument/2006/relationships/image" Target="../media/image294.wmf"/><Relationship Id="rId3" Type="http://schemas.openxmlformats.org/officeDocument/2006/relationships/image" Target="../media/image284.wmf"/><Relationship Id="rId7" Type="http://schemas.openxmlformats.org/officeDocument/2006/relationships/image" Target="../media/image288.wmf"/><Relationship Id="rId12" Type="http://schemas.openxmlformats.org/officeDocument/2006/relationships/image" Target="../media/image293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Relationship Id="rId6" Type="http://schemas.openxmlformats.org/officeDocument/2006/relationships/image" Target="../media/image287.wmf"/><Relationship Id="rId11" Type="http://schemas.openxmlformats.org/officeDocument/2006/relationships/image" Target="../media/image292.wmf"/><Relationship Id="rId5" Type="http://schemas.openxmlformats.org/officeDocument/2006/relationships/image" Target="../media/image286.wmf"/><Relationship Id="rId10" Type="http://schemas.openxmlformats.org/officeDocument/2006/relationships/image" Target="../media/image291.wmf"/><Relationship Id="rId4" Type="http://schemas.openxmlformats.org/officeDocument/2006/relationships/image" Target="../media/image285.wmf"/><Relationship Id="rId9" Type="http://schemas.openxmlformats.org/officeDocument/2006/relationships/image" Target="../media/image29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wmf"/><Relationship Id="rId2" Type="http://schemas.openxmlformats.org/officeDocument/2006/relationships/image" Target="../media/image296.wmf"/><Relationship Id="rId1" Type="http://schemas.openxmlformats.org/officeDocument/2006/relationships/image" Target="../media/image29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6" Type="http://schemas.openxmlformats.org/officeDocument/2006/relationships/image" Target="../media/image303.wmf"/><Relationship Id="rId5" Type="http://schemas.openxmlformats.org/officeDocument/2006/relationships/image" Target="../media/image302.wmf"/><Relationship Id="rId4" Type="http://schemas.openxmlformats.org/officeDocument/2006/relationships/image" Target="../media/image30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wmf"/><Relationship Id="rId7" Type="http://schemas.openxmlformats.org/officeDocument/2006/relationships/image" Target="../media/image310.wmf"/><Relationship Id="rId2" Type="http://schemas.openxmlformats.org/officeDocument/2006/relationships/image" Target="../media/image305.wmf"/><Relationship Id="rId1" Type="http://schemas.openxmlformats.org/officeDocument/2006/relationships/image" Target="../media/image304.wmf"/><Relationship Id="rId6" Type="http://schemas.openxmlformats.org/officeDocument/2006/relationships/image" Target="../media/image309.wmf"/><Relationship Id="rId5" Type="http://schemas.openxmlformats.org/officeDocument/2006/relationships/image" Target="../media/image308.wmf"/><Relationship Id="rId4" Type="http://schemas.openxmlformats.org/officeDocument/2006/relationships/image" Target="../media/image30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Relationship Id="rId6" Type="http://schemas.openxmlformats.org/officeDocument/2006/relationships/image" Target="../media/image316.wmf"/><Relationship Id="rId5" Type="http://schemas.openxmlformats.org/officeDocument/2006/relationships/image" Target="../media/image315.wmf"/><Relationship Id="rId4" Type="http://schemas.openxmlformats.org/officeDocument/2006/relationships/image" Target="../media/image3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7.wmf"/><Relationship Id="rId1" Type="http://schemas.openxmlformats.org/officeDocument/2006/relationships/image" Target="../media/image311.wmf"/><Relationship Id="rId6" Type="http://schemas.openxmlformats.org/officeDocument/2006/relationships/image" Target="../media/image316.wmf"/><Relationship Id="rId5" Type="http://schemas.openxmlformats.org/officeDocument/2006/relationships/image" Target="../media/image319.wmf"/><Relationship Id="rId4" Type="http://schemas.openxmlformats.org/officeDocument/2006/relationships/image" Target="../media/image31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2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wmf"/><Relationship Id="rId2" Type="http://schemas.openxmlformats.org/officeDocument/2006/relationships/image" Target="../media/image327.wmf"/><Relationship Id="rId1" Type="http://schemas.openxmlformats.org/officeDocument/2006/relationships/image" Target="../media/image326.wmf"/><Relationship Id="rId5" Type="http://schemas.openxmlformats.org/officeDocument/2006/relationships/image" Target="../media/image330.wmf"/><Relationship Id="rId4" Type="http://schemas.openxmlformats.org/officeDocument/2006/relationships/image" Target="../media/image32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21.wmf"/><Relationship Id="rId4" Type="http://schemas.openxmlformats.org/officeDocument/2006/relationships/image" Target="../media/image3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wmf"/><Relationship Id="rId2" Type="http://schemas.openxmlformats.org/officeDocument/2006/relationships/image" Target="../media/image335.wmf"/><Relationship Id="rId1" Type="http://schemas.openxmlformats.org/officeDocument/2006/relationships/image" Target="../media/image33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wmf"/><Relationship Id="rId1" Type="http://schemas.openxmlformats.org/officeDocument/2006/relationships/image" Target="../media/image33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0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3" Type="http://schemas.openxmlformats.org/officeDocument/2006/relationships/image" Target="../media/image353.wmf"/><Relationship Id="rId7" Type="http://schemas.openxmlformats.org/officeDocument/2006/relationships/image" Target="../media/image357.wmf"/><Relationship Id="rId2" Type="http://schemas.openxmlformats.org/officeDocument/2006/relationships/image" Target="../media/image352.wmf"/><Relationship Id="rId1" Type="http://schemas.openxmlformats.org/officeDocument/2006/relationships/image" Target="../media/image351.wmf"/><Relationship Id="rId6" Type="http://schemas.openxmlformats.org/officeDocument/2006/relationships/image" Target="../media/image356.wmf"/><Relationship Id="rId11" Type="http://schemas.openxmlformats.org/officeDocument/2006/relationships/image" Target="../media/image361.wmf"/><Relationship Id="rId5" Type="http://schemas.openxmlformats.org/officeDocument/2006/relationships/image" Target="../media/image355.wmf"/><Relationship Id="rId10" Type="http://schemas.openxmlformats.org/officeDocument/2006/relationships/image" Target="../media/image360.wmf"/><Relationship Id="rId4" Type="http://schemas.openxmlformats.org/officeDocument/2006/relationships/image" Target="../media/image354.wmf"/><Relationship Id="rId9" Type="http://schemas.openxmlformats.org/officeDocument/2006/relationships/image" Target="../media/image35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7D05-58A3-4BCA-B519-D525EE4A225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2FC5-8F20-49B1-979A-FCF8904C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9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Для демонстрации соответствия результатов расчёта характеристическим свойствам системы приводятся расчёты задач о соударении и разлёте для условных жидкостей.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Система для четырёхфазного течения имеет 4 положительных и 4 отрицательных характеристики. В случае столкновения, в обе стороны от точки контакта должны расходиться 4 ударных волны, в случае разлёта, -- 4 волы разрежения.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уравнения состояния для условных жидкостей берётся двучленное уравнение состояния.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7E0F4-7B9B-40C3-931C-DF2BE4733D69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6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представлен профиль плотности смеси в некоторый момент времени после соударения со скоростью 1000 м/с и параметры </a:t>
            </a:r>
            <a:r>
              <a:rPr lang="ru-RU" b="1" smtClean="0"/>
              <a:t>у</a:t>
            </a:r>
            <a:r>
              <a:rPr lang="ru-RU" smtClean="0"/>
              <a:t>словных жидкостей. На графике отчётливо видны 4 ударные волны, расходящиеся в разные стороны от точки контакта.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43AB13-7CAF-456D-B301-5137C8162B59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8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 на аналогичном графике для случая разлёта – 4 волны разрежения.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A5A62-43D5-4AD5-AC88-23A166974CFD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слайде приведены параметры расчёта задачи для четырёхфазной «нефтяной смеси», состоящей из песка, воды, нефти и метана. В начальный момент времени в покоящейся смеси задаётся разрыв в давлениях.</a:t>
            </a:r>
            <a:endParaRPr lang="ru-RU" b="1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6FA87-3289-494D-8CC9-FBEEDD272A4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0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рисунке представлены профили давлений в изэнтропическом случае без учёта эффекта релаксации давлений и с пересчётом энтропии и мгновенной релаксацией давлений. В первом случае можно видеть 4 волны разрежения, распространяющиеся влево и 4 ударных волны, распространяющихся вправо. В случае же мгновенной релаксации давлений, волновая структура выглядит как состоящая из одной ударной волны и одной волны разрежения.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169BD-A6F9-41A5-9C43-3CE63FD155A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F6EDB-CBD1-43C4-AE45-23EC889933C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5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Здесь следует пояснить определение двухфазности, на базе которого строятся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исследуемые в работе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математические модели. Рассматриваются среды, представимые в виде двухскоростного континуума, состоящего из частиц двух фаз. Каждая фаза имеет свою скорость, парциальную плотность и вязкость. В рамках рассматриваемых моделей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среде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реализуются касательные напряжения. Двухфазная среда считается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локально равновесной по температуре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относительное движение фаз вносит дополнительный вклад во внутреннюю энергию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применения метода законов сохранения, с учетом указанных свойств рассматриваемых двухфазных сред, приходим к следующим системам определяющих уравнений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4743D-8B03-47AD-B5D7-9E3C629F652E}" type="slidenum">
              <a:rPr lang="ru-RU" smtClean="0">
                <a:solidFill>
                  <a:srgbClr val="000000"/>
                </a:solidFill>
              </a:rPr>
              <a:pPr/>
              <a:t>59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15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FB06-A4C0-404A-8307-E1FEFB835D58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91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0610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57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95855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17165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7305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0183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89990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4053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13791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54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091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47209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12622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62502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54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7364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B60D-F45B-4258-AB31-19442EB618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96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0CAD8-E6F5-4E14-98EF-72D390611E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186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4FD73-C926-4705-9205-CA0D8F0F4E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47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F69E6-2DB8-40D5-89EF-601359F243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9628"/>
      </p:ext>
    </p:extLst>
  </p:cSld>
  <p:clrMapOvr>
    <a:masterClrMapping/>
  </p:clrMapOvr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DC8DC-D6F6-4882-8389-BBF5A9360B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823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96FEC-80F7-4814-A226-D9AEDD4F0E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81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05E6A-04CA-490C-88D6-B3BF1F505D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605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74539-7EED-4EFD-ACC4-CF78378FC3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52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82A0-80B0-4C7D-BF10-8BCD6D137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010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C620F-82F9-4BB9-B5B2-9973235AA6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232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8CC0-14FC-4C41-B7DB-042913C841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847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B60D-F45B-4258-AB31-19442EB618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249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0CAD8-E6F5-4E14-98EF-72D390611E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21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4FD73-C926-4705-9205-CA0D8F0F4E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77156"/>
      </p:ext>
    </p:extLst>
  </p:cSld>
  <p:clrMapOvr>
    <a:masterClrMapping/>
  </p:clrMapOvr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F69E6-2DB8-40D5-89EF-601359F243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13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DC8DC-D6F6-4882-8389-BBF5A9360B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87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96FEC-80F7-4814-A226-D9AEDD4F0E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45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05E6A-04CA-490C-88D6-B3BF1F505D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321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74539-7EED-4EFD-ACC4-CF78378FC3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698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82A0-80B0-4C7D-BF10-8BCD6D137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41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C620F-82F9-4BB9-B5B2-9973235AA6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83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8CC0-14FC-4C41-B7DB-042913C841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127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3B60D-F45B-4258-AB31-19442EB618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90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0CAD8-E6F5-4E14-98EF-72D390611E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5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19167"/>
      </p:ext>
    </p:extLst>
  </p:cSld>
  <p:clrMapOvr>
    <a:masterClrMapping/>
  </p:clrMapOvr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4FD73-C926-4705-9205-CA0D8F0F4E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19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F69E6-2DB8-40D5-89EF-601359F243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4254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DC8DC-D6F6-4882-8389-BBF5A9360B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776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96FEC-80F7-4814-A226-D9AEDD4F0E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789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05E6A-04CA-490C-88D6-B3BF1F505D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40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74539-7EED-4EFD-ACC4-CF78378FC3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13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C82A0-80B0-4C7D-BF10-8BCD6D1374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019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C620F-82F9-4BB9-B5B2-9973235AA6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467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8CC0-14FC-4C41-B7DB-042913C841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694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D3D7B-D447-4ADF-913E-7B51108B21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2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3666"/>
      </p:ext>
    </p:extLst>
  </p:cSld>
  <p:clrMapOvr>
    <a:masterClrMapping/>
  </p:clrMapOvr>
  <p:hf sldNum="0"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17F7-CA98-42F3-AAB4-1110E7AC34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590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28767-EF69-4A87-8270-547E6F229E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985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E47E8-4810-4B35-A58C-95B140685E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359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8FA4-294C-492A-AB53-35116502FE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927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14E36-5D4C-4C0D-9B02-197CAF07B9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262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47C2E-1482-464C-8AC9-4721F343D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72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5330-2067-4F40-B3EB-130684CA1D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8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F7138-F5E3-4188-99EC-B3ECF8DBF1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79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FA7FC-E0AB-4689-8A60-3C5941653E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199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2021A-766C-4529-84A7-B16EF12CCA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6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62649"/>
      </p:ext>
    </p:extLst>
  </p:cSld>
  <p:clrMapOvr>
    <a:masterClrMapping/>
  </p:clrMapOvr>
  <p:hf sldNum="0"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D3D7B-D447-4ADF-913E-7B51108B21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434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17F7-CA98-42F3-AAB4-1110E7AC34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373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28767-EF69-4A87-8270-547E6F229E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77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E47E8-4810-4B35-A58C-95B140685EE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17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A8FA4-294C-492A-AB53-35116502FE0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084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14E36-5D4C-4C0D-9B02-197CAF07B9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812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47C2E-1482-464C-8AC9-4721F343D40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2714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5330-2067-4F40-B3EB-130684CA1D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307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F7138-F5E3-4188-99EC-B3ECF8DBF1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26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FA7FC-E0AB-4689-8A60-3C5941653E5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5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8186"/>
      </p:ext>
    </p:extLst>
  </p:cSld>
  <p:clrMapOvr>
    <a:masterClrMapping/>
  </p:clrMapOvr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2021A-766C-4529-84A7-B16EF12CCA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04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610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490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751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603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861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243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57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045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7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30619"/>
      </p:ext>
    </p:extLst>
  </p:cSld>
  <p:clrMapOvr>
    <a:masterClrMapping/>
  </p:clrMapOvr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721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090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9587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798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92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005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787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217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344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8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19002"/>
      </p:ext>
    </p:extLst>
  </p:cSld>
  <p:clrMapOvr>
    <a:masterClrMapping/>
  </p:clrMapOvr>
  <p:hf sldNum="0"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249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603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77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4386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310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554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127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110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62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4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3666"/>
      </p:ext>
    </p:extLst>
  </p:cSld>
  <p:clrMapOvr>
    <a:masterClrMapping/>
  </p:clrMapOvr>
  <p:hf sldNum="0"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1490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974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5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499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627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476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656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46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10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90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2309"/>
      </p:ext>
    </p:extLst>
  </p:cSld>
  <p:clrMapOvr>
    <a:masterClrMapping/>
  </p:clrMapOvr>
  <p:hf sldNum="0"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09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694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052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323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7352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73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48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341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556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52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84507"/>
      </p:ext>
    </p:extLst>
  </p:cSld>
  <p:clrMapOvr>
    <a:masterClrMapping/>
  </p:clrMapOvr>
  <p:hf sldNum="0"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63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37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57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17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08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7408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75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3674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161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33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284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841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1878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0444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65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74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97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627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832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7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271384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581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34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931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3613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0681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447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6299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632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936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3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7121"/>
      </p:ext>
    </p:extLst>
  </p:cSld>
  <p:clrMapOvr>
    <a:masterClrMapping/>
  </p:clrMapOvr>
  <p:hf sldNum="0"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03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6065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1411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995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626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958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843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3036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701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6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2290"/>
      </p:ext>
    </p:extLst>
  </p:cSld>
  <p:clrMapOvr>
    <a:masterClrMapping/>
  </p:clrMapOvr>
  <p:hf sldNum="0"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07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27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309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2399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31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91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313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2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0081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03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00093"/>
      </p:ext>
    </p:extLst>
  </p:cSld>
  <p:clrMapOvr>
    <a:masterClrMapping/>
  </p:clrMapOvr>
  <p:hf sldNum="0"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9457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86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2424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024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982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921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49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304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886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4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95778"/>
      </p:ext>
    </p:extLst>
  </p:cSld>
  <p:clrMapOvr>
    <a:masterClrMapping/>
  </p:clrMapOvr>
  <p:hf sldNum="0" hdr="0" ftr="0" dt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5045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8494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8181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572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9002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8472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406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630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1160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30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90529"/>
      </p:ext>
    </p:extLst>
  </p:cSld>
  <p:clrMapOvr>
    <a:masterClrMapping/>
  </p:clrMapOvr>
  <p:hf sldNum="0" hdr="0" ftr="0" dt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1023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5162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7601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3983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2686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280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8735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3712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30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66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03971"/>
      </p:ext>
    </p:extLst>
  </p:cSld>
  <p:clrMapOvr>
    <a:masterClrMapping/>
  </p:clrMapOvr>
  <p:hf sldNum="0" hdr="0" ftr="0" dt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294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203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956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9370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2212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6643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5783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081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819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0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45813"/>
      </p:ext>
    </p:extLst>
  </p:cSld>
  <p:clrMapOvr>
    <a:masterClrMapping/>
  </p:clrMapOvr>
  <p:hf sldNum="0"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735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3347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228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8116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5506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6648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5001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4124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6284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46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686"/>
      </p:ext>
    </p:extLst>
  </p:cSld>
  <p:clrMapOvr>
    <a:masterClrMapping/>
  </p:clrMapOvr>
  <p:hf sldNum="0"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663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1039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301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8370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8799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428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5034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743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852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2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9411"/>
      </p:ext>
    </p:extLst>
  </p:cSld>
  <p:clrMapOvr>
    <a:masterClrMapping/>
  </p:clrMapOvr>
  <p:hf sldNum="0"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6717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1408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9219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2356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86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058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121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9421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152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12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1351"/>
      </p:ext>
    </p:extLst>
  </p:cSld>
  <p:clrMapOvr>
    <a:masterClrMapping/>
  </p:clrMapOvr>
  <p:hf sldNum="0"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24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1385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0399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3537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3488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7202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3773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7667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5344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0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8598"/>
      </p:ext>
    </p:extLst>
  </p:cSld>
  <p:clrMapOvr>
    <a:masterClrMapping/>
  </p:clrMapOvr>
  <p:hf sldNum="0"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2373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5018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660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171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584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098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202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7326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1728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5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81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5308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5737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CA836-FC91-48A2-BE92-10903300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697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142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1797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53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3050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7332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9498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2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29131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8378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67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093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9321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580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597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813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332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883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87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77722"/>
      </p:ext>
    </p:extLst>
  </p:cSld>
  <p:clrMapOvr>
    <a:masterClrMapping/>
  </p:clrMapOvr>
  <p:hf sldNum="0"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7144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4885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2205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1817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917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9710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7448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1624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0084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41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35856"/>
      </p:ext>
    </p:extLst>
  </p:cSld>
  <p:clrMapOvr>
    <a:masterClrMapping/>
  </p:clrMapOvr>
  <p:hf sldNum="0"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29741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830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456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0976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0683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1650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6215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4158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056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73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98130"/>
      </p:ext>
    </p:extLst>
  </p:cSld>
  <p:clrMapOvr>
    <a:masterClrMapping/>
  </p:clrMapOvr>
  <p:hf sldNum="0"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83386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0668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3283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1243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2645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63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49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7459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612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16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1088"/>
      </p:ext>
    </p:extLst>
  </p:cSld>
  <p:clrMapOvr>
    <a:masterClrMapping/>
  </p:clrMapOvr>
  <p:hf sldNum="0"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4397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1596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4668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399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9835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68138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4890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1133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392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31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7177"/>
      </p:ext>
    </p:extLst>
  </p:cSld>
  <p:clrMapOvr>
    <a:masterClrMapping/>
  </p:clrMapOvr>
  <p:hf sldNum="0"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084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5452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9920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937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8306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03091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688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6658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8571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22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84846"/>
      </p:ext>
    </p:extLst>
  </p:cSld>
  <p:clrMapOvr>
    <a:masterClrMapping/>
  </p:clrMapOvr>
  <p:hf sldNum="0"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0562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5068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1320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26833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5530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9040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667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4910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1195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12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57622"/>
      </p:ext>
    </p:extLst>
  </p:cSld>
  <p:clrMapOvr>
    <a:masterClrMapping/>
  </p:clrMapOvr>
  <p:hf sldNum="0"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84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67068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3423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138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0122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506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629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845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9743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66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93691"/>
      </p:ext>
    </p:extLst>
  </p:cSld>
  <p:clrMapOvr>
    <a:masterClrMapping/>
  </p:clrMapOvr>
  <p:hf sldNum="0" hdr="0" ftr="0" dt="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063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5979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6195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622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1679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080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1334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6384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54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9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3882"/>
      </p:ext>
    </p:extLst>
  </p:cSld>
  <p:clrMapOvr>
    <a:masterClrMapping/>
  </p:clrMapOvr>
  <p:hf sldNum="0" hdr="0" ftr="0" dt="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4745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969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563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0967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4842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27007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280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2811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1869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73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2734"/>
      </p:ext>
    </p:extLst>
  </p:cSld>
  <p:clrMapOvr>
    <a:masterClrMapping/>
  </p:clrMapOvr>
  <p:hf sldNum="0" hdr="0" ftr="0" dt="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1967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930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3655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769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426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7800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6799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8182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577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48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99998"/>
      </p:ext>
    </p:extLst>
  </p:cSld>
  <p:clrMapOvr>
    <a:masterClrMapping/>
  </p:clrMapOvr>
  <p:hf sldNum="0" hdr="0" ftr="0" dt="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6559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3940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1508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015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2199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2849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521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3353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898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0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6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6722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629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4881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1993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600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13A52-2309-44AE-8158-D7911CCAEED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101C-296A-4D50-8F60-1D00A2FC81F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5681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DC50-5D25-440E-B8A6-9FE2F202BC2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6B418-E980-4623-B044-CAEC1D3EF2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8864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8D7B-5A05-4F2A-8B83-2B101EA091B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E7F70-13F7-4317-B02C-F84D2619C6E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8121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9F58-5210-4D09-B30B-2FF7C9B03A0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BA699-5266-4F8C-A6B6-F12021B613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5612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F444E-FD04-4E28-8846-C199B1837F2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D2FC6-4A86-4EC3-B7C8-94B5A5AD09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13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83998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14AB-2E17-4CAE-9F79-B65BBE6F6F7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B1FE0-0DF2-45F3-8D4C-9D8392DB31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502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41F07-6B48-455C-8EDD-EF6A1BEED16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8A321A-C761-41DA-8377-AF13F30BDF4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15212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D5FE-1791-4E39-85D4-9F7BD3A64A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D9DF-478C-4029-9992-2159B87A4E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9060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3256E-FA73-4CD6-813B-46A4E22E9A3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4F4A6-D20F-4242-A9E2-3AE082CF8C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257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71A8-8C13-41A1-84A0-161CC80B65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EC4A6-864A-4BC7-B84C-C99651BDF22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535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C7FC-1722-4429-A323-60FC7308E544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F1255-4B6A-4113-B2FF-8E22BC2B176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2178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5102-55FA-43E1-B83C-7C564673B18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1824A-AD88-42A8-B48B-1F621D6B43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3446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50EA-F74D-4DAA-8FED-418AFC1D18D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62C24-3BB2-4FFC-9769-0B6507DE72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9535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6904-1812-4B60-BB33-633E1A4EFF9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F8CDD-EE76-4E9B-84FC-A4CEF9C37F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95671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B0DCD-6AF9-43BE-AF13-E2A072E0E5D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0C525-B1C4-4947-A581-FB3E3DDA86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7954"/>
      </p:ext>
    </p:extLst>
  </p:cSld>
  <p:clrMapOvr>
    <a:masterClrMapping/>
  </p:clrMapOvr>
  <p:hf sldNum="0" hdr="0" ftr="0" dt="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DC56-6EC3-4D35-91C5-200987AEF8D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7B03-6CF7-4AAE-BBA0-6F6F4511DA6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8973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7F15-AA7B-4316-A72C-AB510DFB3D0A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4FE1D-C6E5-42FE-9E9E-A8E9DAB72A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6028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48E5-8F36-4E39-ADDB-A2BE04FBA437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BE023-42D2-46A1-8ED3-84EA12E9DEB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9684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15FB-C609-4DD9-83A0-DC1DDFA1BF2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833F-49F9-4ECC-A7D2-3A79AB8655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24306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1050-BF09-4E1D-9CE9-2ADC0A678F7D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8CA64-09CA-43B0-A435-651D63AADF2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43805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F424-6E5B-4CE8-A444-A0FEAB4AA15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E987-BCC1-45D1-BB88-55F44674491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9944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90C5-FA00-4CCE-845B-766975E35E7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F9905-DCD3-4612-B11E-D2351177AE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49115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8FA1A-CDB1-4B9E-B3EA-C256E39DB07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891D3-AF27-48F5-A370-9F02D408C1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1429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163C-1944-4EE8-A16F-7D11EF3C65D8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3D605-B138-40C6-AD33-CBCB178301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8266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BB19-8506-45E5-9951-C112199448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9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2723"/>
      </p:ext>
    </p:extLst>
  </p:cSld>
  <p:clrMapOvr>
    <a:masterClrMapping/>
  </p:clrMapOvr>
  <p:hf sldNum="0" hdr="0" ftr="0" dt="0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4717-9772-47AA-9BF3-E83AFC2D4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33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9B75-6005-4483-83B3-726CD0707D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177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11CF-B256-4D4E-A0FF-A97B8E4010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87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00ECD-4ACF-48E6-9E38-06D84086A9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11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C5B5-89E2-4970-AEDF-723174FC56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2745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17F6-7B3C-45F1-972B-78586CFFC4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523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AAC-0A2E-4263-8718-61A423D630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7812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B177-2DD4-4221-B447-155F8D9BA1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3659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44B-5ECD-499F-AF14-9200AA6E21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73598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A317-C72D-4940-8B2E-D90F4D7EAA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525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1288"/>
      </p:ext>
    </p:extLst>
  </p:cSld>
  <p:clrMapOvr>
    <a:masterClrMapping/>
  </p:clrMapOvr>
  <p:hf sldNum="0" hdr="0" ftr="0" dt="0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04EC-44A7-4CCF-AB01-1BD16A30229D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74014-D30F-4EB6-83B7-DCF9076947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4789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B69E4-E5F3-490D-9EB1-526D28B36227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A3B-0942-4A47-B6D6-817F5F29D9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3961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54B7-565A-4C45-A569-5CE030652BE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84DB-DAA2-405D-AB21-CAAD9D2346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1150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36021-4903-42D4-88A0-748D0DB0EAF1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F63A-E12F-4EEE-AC12-8EE909599C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9836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07BB-F160-46F5-A55C-1B02AD0B3E8D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7D70-6BB9-4A64-A38E-E450F429C5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8124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4066-5B47-4ACD-8BA5-27FFFA94EBE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43167-F814-48CC-99CC-79C555B4CF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585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5890-DC1E-4E61-871A-2570FB428D9C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C328-2CDA-462D-A3DD-D6BB3DDCF9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0440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FC56-9245-43F6-9A0E-0E1A923A835A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74A8-26AA-4407-B5AA-9783247E84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6237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D664-9E24-4331-BD14-66700EC32CA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3195-856C-4F5E-AD42-73CCB3E3B9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9626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E83D-FC46-4797-8CFB-88FA8CA6BC2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8E07-4A1F-4C8C-B1D7-31780636EF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08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01480"/>
      </p:ext>
    </p:extLst>
  </p:cSld>
  <p:clrMapOvr>
    <a:masterClrMapping/>
  </p:clrMapOvr>
  <p:hf sldNum="0" hdr="0" ftr="0" dt="0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AA67-23D3-462F-A28B-97E5CFF3D57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EF12-BBC7-4593-AAD0-2DB51F5D36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361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3152-7AEB-40C4-97F5-784097DF3EF5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56C52-234D-47D3-A081-B283DF8CD2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96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5817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246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5792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92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019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19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7929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1960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9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693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25270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3850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43388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3576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64524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34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14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78681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89375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1158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5590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89653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28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21297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39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938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49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22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5304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4525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0596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2787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88425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51631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7386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41722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825500" y="6273800"/>
            <a:ext cx="8212667" cy="323850"/>
          </a:xfrm>
        </p:spPr>
        <p:txBody>
          <a:bodyPr anchor="ctr"/>
          <a:lstStyle>
            <a:lvl1pPr>
              <a:defRPr sz="1200"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>
              <a:cxn ang="0">
                <a:pos x="5756" y="0"/>
              </a:cxn>
              <a:cxn ang="0">
                <a:pos x="74" y="0"/>
              </a:cxn>
              <a:cxn ang="0">
                <a:pos x="0" y="0"/>
              </a:cxn>
              <a:cxn ang="0">
                <a:pos x="0" y="74"/>
              </a:cxn>
              <a:cxn ang="0">
                <a:pos x="0" y="4320"/>
              </a:cxn>
              <a:cxn ang="0">
                <a:pos x="74" y="4320"/>
              </a:cxn>
              <a:cxn ang="0">
                <a:pos x="74" y="74"/>
              </a:cxn>
              <a:cxn ang="0">
                <a:pos x="5756" y="74"/>
              </a:cxn>
              <a:cxn ang="0">
                <a:pos x="5756" y="0"/>
              </a:cxn>
            </a:cxnLst>
            <a:rect l="0" t="0" r="r" b="b"/>
            <a:pathLst>
              <a:path w="5756" h="4320">
                <a:moveTo>
                  <a:pt x="5756" y="0"/>
                </a:moveTo>
                <a:lnTo>
                  <a:pt x="74" y="0"/>
                </a:lnTo>
                <a:lnTo>
                  <a:pt x="0" y="0"/>
                </a:lnTo>
                <a:lnTo>
                  <a:pt x="0" y="74"/>
                </a:lnTo>
                <a:lnTo>
                  <a:pt x="0" y="4320"/>
                </a:lnTo>
                <a:lnTo>
                  <a:pt x="74" y="4320"/>
                </a:lnTo>
                <a:lnTo>
                  <a:pt x="74" y="74"/>
                </a:lnTo>
                <a:lnTo>
                  <a:pt x="5756" y="74"/>
                </a:lnTo>
                <a:lnTo>
                  <a:pt x="575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1062951" y="2799194"/>
            <a:ext cx="100661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756468" y="2214563"/>
            <a:ext cx="10679079" cy="630942"/>
          </a:xfrm>
        </p:spPr>
        <p:txBody>
          <a:bodyPr lIns="91440" tIns="45720" rIns="91440" bIns="45720" anchor="b"/>
          <a:lstStyle>
            <a:lvl1pPr algn="ctr">
              <a:lnSpc>
                <a:spcPct val="100000"/>
              </a:lnSpc>
              <a:defRPr sz="3500">
                <a:solidFill>
                  <a:schemeClr val="accent4"/>
                </a:solidFill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618692" y="3978485"/>
            <a:ext cx="4954621" cy="1001713"/>
          </a:xfrm>
        </p:spPr>
        <p:txBody>
          <a:bodyPr/>
          <a:lstStyle>
            <a:lvl1pPr marL="0" indent="0">
              <a:buFont typeface="Arial" pitchFamily="34" charset="0"/>
              <a:buNone/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026" name="Picture 2" descr="D:\Downloads\88838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358778"/>
            <a:ext cx="3654773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77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0874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305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4955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18189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2257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2065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57597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70843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23123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1840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15438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586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0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5.xml"/><Relationship Id="rId7" Type="http://schemas.openxmlformats.org/officeDocument/2006/relationships/slideLayout" Target="../slideLayouts/slideLayout429.xml"/><Relationship Id="rId12" Type="http://schemas.openxmlformats.org/officeDocument/2006/relationships/slideLayout" Target="../slideLayouts/slideLayout434.xml"/><Relationship Id="rId2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423.xml"/><Relationship Id="rId6" Type="http://schemas.openxmlformats.org/officeDocument/2006/relationships/slideLayout" Target="../slideLayouts/slideLayout428.xml"/><Relationship Id="rId11" Type="http://schemas.openxmlformats.org/officeDocument/2006/relationships/slideLayout" Target="../slideLayouts/slideLayout433.xml"/><Relationship Id="rId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32.xml"/><Relationship Id="rId4" Type="http://schemas.openxmlformats.org/officeDocument/2006/relationships/slideLayout" Target="../slideLayouts/slideLayout426.xml"/><Relationship Id="rId9" Type="http://schemas.openxmlformats.org/officeDocument/2006/relationships/slideLayout" Target="../slideLayouts/slideLayout431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2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41.xml"/><Relationship Id="rId12" Type="http://schemas.openxmlformats.org/officeDocument/2006/relationships/slideLayout" Target="../slideLayouts/slideLayout446.xml"/><Relationship Id="rId2" Type="http://schemas.openxmlformats.org/officeDocument/2006/relationships/slideLayout" Target="../slideLayouts/slideLayout436.xml"/><Relationship Id="rId1" Type="http://schemas.openxmlformats.org/officeDocument/2006/relationships/slideLayout" Target="../slideLayouts/slideLayout435.xml"/><Relationship Id="rId6" Type="http://schemas.openxmlformats.org/officeDocument/2006/relationships/slideLayout" Target="../slideLayouts/slideLayout440.xml"/><Relationship Id="rId11" Type="http://schemas.openxmlformats.org/officeDocument/2006/relationships/slideLayout" Target="../slideLayouts/slideLayout445.xml"/><Relationship Id="rId5" Type="http://schemas.openxmlformats.org/officeDocument/2006/relationships/slideLayout" Target="../slideLayouts/slideLayout439.xml"/><Relationship Id="rId10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38.xml"/><Relationship Id="rId9" Type="http://schemas.openxmlformats.org/officeDocument/2006/relationships/slideLayout" Target="../slideLayouts/slideLayout443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6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11" Type="http://schemas.openxmlformats.org/officeDocument/2006/relationships/slideLayout" Target="../slideLayouts/slideLayout469.xml"/><Relationship Id="rId5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8.xml"/><Relationship Id="rId4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501.xml"/><Relationship Id="rId12" Type="http://schemas.openxmlformats.org/officeDocument/2006/relationships/slideLayout" Target="../slideLayouts/slideLayout506.xml"/><Relationship Id="rId2" Type="http://schemas.openxmlformats.org/officeDocument/2006/relationships/slideLayout" Target="../slideLayouts/slideLayout496.xml"/><Relationship Id="rId1" Type="http://schemas.openxmlformats.org/officeDocument/2006/relationships/slideLayout" Target="../slideLayouts/slideLayout495.xml"/><Relationship Id="rId6" Type="http://schemas.openxmlformats.org/officeDocument/2006/relationships/slideLayout" Target="../slideLayouts/slideLayout500.xml"/><Relationship Id="rId11" Type="http://schemas.openxmlformats.org/officeDocument/2006/relationships/slideLayout" Target="../slideLayouts/slideLayout505.xml"/><Relationship Id="rId5" Type="http://schemas.openxmlformats.org/officeDocument/2006/relationships/slideLayout" Target="../slideLayouts/slideLayout499.xml"/><Relationship Id="rId10" Type="http://schemas.openxmlformats.org/officeDocument/2006/relationships/slideLayout" Target="../slideLayouts/slideLayout504.xml"/><Relationship Id="rId4" Type="http://schemas.openxmlformats.org/officeDocument/2006/relationships/slideLayout" Target="../slideLayouts/slideLayout498.xml"/><Relationship Id="rId9" Type="http://schemas.openxmlformats.org/officeDocument/2006/relationships/slideLayout" Target="../slideLayouts/slideLayout50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slideLayout" Target="../slideLayouts/slideLayout518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6.xml"/><Relationship Id="rId3" Type="http://schemas.openxmlformats.org/officeDocument/2006/relationships/slideLayout" Target="../slideLayouts/slideLayout521.xml"/><Relationship Id="rId7" Type="http://schemas.openxmlformats.org/officeDocument/2006/relationships/slideLayout" Target="../slideLayouts/slideLayout525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9.xml"/><Relationship Id="rId6" Type="http://schemas.openxmlformats.org/officeDocument/2006/relationships/slideLayout" Target="../slideLayouts/slideLayout524.xml"/><Relationship Id="rId11" Type="http://schemas.openxmlformats.org/officeDocument/2006/relationships/slideLayout" Target="../slideLayouts/slideLayout529.xml"/><Relationship Id="rId5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528.xml"/><Relationship Id="rId4" Type="http://schemas.openxmlformats.org/officeDocument/2006/relationships/slideLayout" Target="../slideLayouts/slideLayout522.xml"/><Relationship Id="rId9" Type="http://schemas.openxmlformats.org/officeDocument/2006/relationships/slideLayout" Target="../slideLayouts/slideLayout527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2.xml"/><Relationship Id="rId7" Type="http://schemas.openxmlformats.org/officeDocument/2006/relationships/slideLayout" Target="../slideLayouts/slideLayout536.xml"/><Relationship Id="rId12" Type="http://schemas.openxmlformats.org/officeDocument/2006/relationships/slideLayout" Target="../slideLayouts/slideLayout541.xml"/><Relationship Id="rId2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30.xml"/><Relationship Id="rId6" Type="http://schemas.openxmlformats.org/officeDocument/2006/relationships/slideLayout" Target="../slideLayouts/slideLayout535.xml"/><Relationship Id="rId11" Type="http://schemas.openxmlformats.org/officeDocument/2006/relationships/slideLayout" Target="../slideLayouts/slideLayout540.xml"/><Relationship Id="rId5" Type="http://schemas.openxmlformats.org/officeDocument/2006/relationships/slideLayout" Target="../slideLayouts/slideLayout534.xml"/><Relationship Id="rId10" Type="http://schemas.openxmlformats.org/officeDocument/2006/relationships/slideLayout" Target="../slideLayouts/slideLayout539.xml"/><Relationship Id="rId4" Type="http://schemas.openxmlformats.org/officeDocument/2006/relationships/slideLayout" Target="../slideLayouts/slideLayout533.xml"/><Relationship Id="rId9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1661-7911-49B9-8D1E-9E0B228C1F67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E440-1A11-476E-AF5C-6BECBF0E5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9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98633-370A-4646-82DE-4E180F89F71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98633-370A-4646-82DE-4E180F89F71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3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98633-370A-4646-82DE-4E180F89F71C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2174C-992F-44C1-9C7E-027F4067946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9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92174C-992F-44C1-9C7E-027F4067946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1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2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5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A6CA1-334B-4DEB-BDC8-FAFB13D82D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DB-CAE6-4130-9F5B-E293539C79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2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7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3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5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4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4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3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694A0-9973-4F4A-BD4D-6AC52625C5E0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315BEA-0D15-457B-9F2D-14F511DA84DC}" type="slidenum">
              <a:rPr lang="ru-RU" altLang="ru-RU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90080-8AF0-4F17-A5E7-29CAC99D5895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DC904-6BD7-421E-BAA8-4CFDD95465E0}" type="slidenum">
              <a:rPr lang="ru-RU" altLang="ru-RU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72C4C-EF57-4FFF-A54F-8CAF6AC05F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HONOM 2015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CCF2C-29F3-49B9-BBD7-0D0D551A9FCF}" type="datetime1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13.08.2017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1F673-AF7F-4956-AC9B-07C1E8D5453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886E09-8DD5-463D-B0E8-016DE538906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13.08.2017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C3A85-2B45-46E6-B1D9-3EF0FD961E5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/25</a:t>
            </a:r>
            <a:endParaRPr lang="fr-F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51.wmf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69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7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1.wmf"/><Relationship Id="rId22" Type="http://schemas.openxmlformats.org/officeDocument/2006/relationships/image" Target="../media/image7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85.bin"/><Relationship Id="rId21" Type="http://schemas.openxmlformats.org/officeDocument/2006/relationships/oleObject" Target="../embeddings/oleObject94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93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2.png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80.bin"/><Relationship Id="rId5" Type="http://schemas.openxmlformats.org/officeDocument/2006/relationships/oleObject" Target="../embeddings/oleObject96.bin"/><Relationship Id="rId15" Type="http://schemas.openxmlformats.org/officeDocument/2006/relationships/image" Target="../media/image93.wmf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8.bin"/><Relationship Id="rId14" Type="http://schemas.openxmlformats.org/officeDocument/2006/relationships/oleObject" Target="../embeddings/oleObject9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9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image" Target="../media/image115.emf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9.wmf"/><Relationship Id="rId3" Type="http://schemas.openxmlformats.org/officeDocument/2006/relationships/image" Target="../media/image39.png"/><Relationship Id="rId7" Type="http://schemas.openxmlformats.org/officeDocument/2006/relationships/image" Target="NULL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90.bin"/><Relationship Id="rId11" Type="http://schemas.openxmlformats.org/officeDocument/2006/relationships/image" Target="../media/image118.wmf"/><Relationship Id="rId5" Type="http://schemas.openxmlformats.org/officeDocument/2006/relationships/image" Target="../media/image116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21.wmf"/><Relationship Id="rId9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32.wmf"/><Relationship Id="rId26" Type="http://schemas.openxmlformats.org/officeDocument/2006/relationships/image" Target="../media/image136.wmf"/><Relationship Id="rId3" Type="http://schemas.openxmlformats.org/officeDocument/2006/relationships/oleObject" Target="../embeddings/oleObject117.bin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24.bin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31.wmf"/><Relationship Id="rId20" Type="http://schemas.openxmlformats.org/officeDocument/2006/relationships/image" Target="../media/image133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21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23" Type="http://schemas.openxmlformats.org/officeDocument/2006/relationships/oleObject" Target="../embeddings/oleObject127.bin"/><Relationship Id="rId28" Type="http://schemas.openxmlformats.org/officeDocument/2006/relationships/image" Target="../media/image137.wmf"/><Relationship Id="rId10" Type="http://schemas.openxmlformats.org/officeDocument/2006/relationships/image" Target="../media/image128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30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45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37.bin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4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0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51.wmf"/><Relationship Id="rId3" Type="http://schemas.openxmlformats.org/officeDocument/2006/relationships/image" Target="../media/image153.e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4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152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59.wmf"/><Relationship Id="rId22" Type="http://schemas.openxmlformats.org/officeDocument/2006/relationships/image" Target="../media/image16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1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6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2" Type="http://schemas.openxmlformats.org/officeDocument/2006/relationships/slideLayout" Target="../slideLayouts/slideLayout15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58.bin"/><Relationship Id="rId10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6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73.wmf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6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17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78.wmf"/><Relationship Id="rId2" Type="http://schemas.openxmlformats.org/officeDocument/2006/relationships/slideLayout" Target="../slideLayouts/slideLayout16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177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7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77.bin"/><Relationship Id="rId18" Type="http://schemas.openxmlformats.org/officeDocument/2006/relationships/image" Target="../media/image187.wmf"/><Relationship Id="rId26" Type="http://schemas.openxmlformats.org/officeDocument/2006/relationships/image" Target="../media/image191.wmf"/><Relationship Id="rId3" Type="http://schemas.openxmlformats.org/officeDocument/2006/relationships/oleObject" Target="../embeddings/oleObject172.bin"/><Relationship Id="rId21" Type="http://schemas.openxmlformats.org/officeDocument/2006/relationships/oleObject" Target="../embeddings/oleObject181.bin"/><Relationship Id="rId34" Type="http://schemas.openxmlformats.org/officeDocument/2006/relationships/image" Target="../media/image195.wmf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79.bin"/><Relationship Id="rId25" Type="http://schemas.openxmlformats.org/officeDocument/2006/relationships/oleObject" Target="../embeddings/oleObject183.bin"/><Relationship Id="rId33" Type="http://schemas.openxmlformats.org/officeDocument/2006/relationships/oleObject" Target="../embeddings/oleObject187.bin"/><Relationship Id="rId2" Type="http://schemas.openxmlformats.org/officeDocument/2006/relationships/slideLayout" Target="../slideLayouts/slideLayout177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29" Type="http://schemas.openxmlformats.org/officeDocument/2006/relationships/oleObject" Target="../embeddings/oleObject185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76.bin"/><Relationship Id="rId24" Type="http://schemas.openxmlformats.org/officeDocument/2006/relationships/image" Target="../media/image190.wmf"/><Relationship Id="rId32" Type="http://schemas.openxmlformats.org/officeDocument/2006/relationships/image" Target="../media/image194.wmf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23" Type="http://schemas.openxmlformats.org/officeDocument/2006/relationships/oleObject" Target="../embeddings/oleObject182.bin"/><Relationship Id="rId28" Type="http://schemas.openxmlformats.org/officeDocument/2006/relationships/image" Target="../media/image192.wmf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180.bin"/><Relationship Id="rId31" Type="http://schemas.openxmlformats.org/officeDocument/2006/relationships/oleObject" Target="../embeddings/oleObject186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185.wmf"/><Relationship Id="rId22" Type="http://schemas.openxmlformats.org/officeDocument/2006/relationships/image" Target="../media/image189.wmf"/><Relationship Id="rId27" Type="http://schemas.openxmlformats.org/officeDocument/2006/relationships/oleObject" Target="../embeddings/oleObject184.bin"/><Relationship Id="rId30" Type="http://schemas.openxmlformats.org/officeDocument/2006/relationships/image" Target="../media/image19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195.bin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202.wmf"/><Relationship Id="rId20" Type="http://schemas.openxmlformats.org/officeDocument/2006/relationships/image" Target="../media/image20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196.bin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20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oleObject" Target="../embeddings/oleObject202.bin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209.wmf"/><Relationship Id="rId2" Type="http://schemas.openxmlformats.org/officeDocument/2006/relationships/slideLayout" Target="../slideLayouts/slideLayout20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208.wmf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21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218.wmf"/><Relationship Id="rId26" Type="http://schemas.openxmlformats.org/officeDocument/2006/relationships/image" Target="../media/image222.w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34" Type="http://schemas.openxmlformats.org/officeDocument/2006/relationships/image" Target="../media/image226.wmf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15.wmf"/><Relationship Id="rId17" Type="http://schemas.openxmlformats.org/officeDocument/2006/relationships/oleObject" Target="../embeddings/oleObject210.bin"/><Relationship Id="rId25" Type="http://schemas.openxmlformats.org/officeDocument/2006/relationships/oleObject" Target="../embeddings/oleObject214.bin"/><Relationship Id="rId33" Type="http://schemas.openxmlformats.org/officeDocument/2006/relationships/oleObject" Target="../embeddings/oleObject218.bin"/><Relationship Id="rId2" Type="http://schemas.openxmlformats.org/officeDocument/2006/relationships/slideLayout" Target="../slideLayouts/slideLayout213.xml"/><Relationship Id="rId16" Type="http://schemas.openxmlformats.org/officeDocument/2006/relationships/image" Target="../media/image217.wmf"/><Relationship Id="rId20" Type="http://schemas.openxmlformats.org/officeDocument/2006/relationships/image" Target="../media/image219.wmf"/><Relationship Id="rId29" Type="http://schemas.openxmlformats.org/officeDocument/2006/relationships/oleObject" Target="../embeddings/oleObject216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221.wmf"/><Relationship Id="rId32" Type="http://schemas.openxmlformats.org/officeDocument/2006/relationships/image" Target="../media/image225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28" Type="http://schemas.openxmlformats.org/officeDocument/2006/relationships/image" Target="../media/image223.wmf"/><Relationship Id="rId10" Type="http://schemas.openxmlformats.org/officeDocument/2006/relationships/image" Target="../media/image214.wmf"/><Relationship Id="rId19" Type="http://schemas.openxmlformats.org/officeDocument/2006/relationships/oleObject" Target="../embeddings/oleObject211.bin"/><Relationship Id="rId31" Type="http://schemas.openxmlformats.org/officeDocument/2006/relationships/oleObject" Target="../embeddings/oleObject217.bin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16.wmf"/><Relationship Id="rId22" Type="http://schemas.openxmlformats.org/officeDocument/2006/relationships/image" Target="../media/image220.wmf"/><Relationship Id="rId27" Type="http://schemas.openxmlformats.org/officeDocument/2006/relationships/oleObject" Target="../embeddings/oleObject215.bin"/><Relationship Id="rId30" Type="http://schemas.openxmlformats.org/officeDocument/2006/relationships/image" Target="../media/image2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2" Type="http://schemas.openxmlformats.org/officeDocument/2006/relationships/slideLayout" Target="../slideLayouts/slideLayout22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20.bin"/><Relationship Id="rId4" Type="http://schemas.openxmlformats.org/officeDocument/2006/relationships/image" Target="../media/image22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7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8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13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4.bin"/><Relationship Id="rId12" Type="http://schemas.openxmlformats.org/officeDocument/2006/relationships/image" Target="../media/image239.wmf"/><Relationship Id="rId2" Type="http://schemas.openxmlformats.org/officeDocument/2006/relationships/slideLayout" Target="../slideLayouts/slideLayout29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36.wmf"/><Relationship Id="rId11" Type="http://schemas.openxmlformats.org/officeDocument/2006/relationships/oleObject" Target="../embeddings/oleObject226.bin"/><Relationship Id="rId5" Type="http://schemas.openxmlformats.org/officeDocument/2006/relationships/oleObject" Target="../embeddings/oleObject223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25.bin"/><Relationship Id="rId14" Type="http://schemas.openxmlformats.org/officeDocument/2006/relationships/image" Target="../media/image24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13" Type="http://schemas.openxmlformats.org/officeDocument/2006/relationships/oleObject" Target="../embeddings/oleObject233.bin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45.wmf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247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42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10" Type="http://schemas.openxmlformats.org/officeDocument/2006/relationships/image" Target="../media/image244.wmf"/><Relationship Id="rId4" Type="http://schemas.openxmlformats.org/officeDocument/2006/relationships/image" Target="../media/image241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4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252.wmf"/><Relationship Id="rId2" Type="http://schemas.openxmlformats.org/officeDocument/2006/relationships/slideLayout" Target="../slideLayouts/slideLayout31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49.wmf"/><Relationship Id="rId11" Type="http://schemas.openxmlformats.org/officeDocument/2006/relationships/oleObject" Target="../embeddings/oleObject239.bin"/><Relationship Id="rId5" Type="http://schemas.openxmlformats.org/officeDocument/2006/relationships/oleObject" Target="../embeddings/oleObject236.bin"/><Relationship Id="rId10" Type="http://schemas.openxmlformats.org/officeDocument/2006/relationships/image" Target="../media/image251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3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31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53.wmf"/><Relationship Id="rId5" Type="http://schemas.openxmlformats.org/officeDocument/2006/relationships/oleObject" Target="../embeddings/oleObject241.bin"/><Relationship Id="rId4" Type="http://schemas.openxmlformats.org/officeDocument/2006/relationships/image" Target="../media/image24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262.wmf"/><Relationship Id="rId3" Type="http://schemas.openxmlformats.org/officeDocument/2006/relationships/oleObject" Target="../embeddings/oleObject243.bin"/><Relationship Id="rId21" Type="http://schemas.openxmlformats.org/officeDocument/2006/relationships/oleObject" Target="../embeddings/oleObject252.bin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59.wmf"/><Relationship Id="rId17" Type="http://schemas.openxmlformats.org/officeDocument/2006/relationships/oleObject" Target="../embeddings/oleObject250.bin"/><Relationship Id="rId2" Type="http://schemas.openxmlformats.org/officeDocument/2006/relationships/slideLayout" Target="../slideLayouts/slideLayout316.xml"/><Relationship Id="rId16" Type="http://schemas.openxmlformats.org/officeDocument/2006/relationships/image" Target="../media/image261.wmf"/><Relationship Id="rId20" Type="http://schemas.openxmlformats.org/officeDocument/2006/relationships/image" Target="../media/image263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47.bin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10" Type="http://schemas.openxmlformats.org/officeDocument/2006/relationships/image" Target="../media/image258.wmf"/><Relationship Id="rId19" Type="http://schemas.openxmlformats.org/officeDocument/2006/relationships/oleObject" Target="../embeddings/oleObject251.bin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260.wmf"/><Relationship Id="rId22" Type="http://schemas.openxmlformats.org/officeDocument/2006/relationships/image" Target="../media/image26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8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8.wmf"/><Relationship Id="rId2" Type="http://schemas.openxmlformats.org/officeDocument/2006/relationships/slideLayout" Target="../slideLayouts/slideLayout328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53.bin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3.xml"/><Relationship Id="rId4" Type="http://schemas.openxmlformats.org/officeDocument/2006/relationships/image" Target="../media/image2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0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3.wmf"/><Relationship Id="rId5" Type="http://schemas.openxmlformats.org/officeDocument/2006/relationships/oleObject" Target="../embeddings/oleObject254.bin"/><Relationship Id="rId4" Type="http://schemas.openxmlformats.org/officeDocument/2006/relationships/image" Target="../media/image2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0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393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9.wmf"/><Relationship Id="rId5" Type="http://schemas.openxmlformats.org/officeDocument/2006/relationships/oleObject" Target="../embeddings/oleObject255.bin"/><Relationship Id="rId4" Type="http://schemas.openxmlformats.org/officeDocument/2006/relationships/image" Target="../media/image28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8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wmf"/><Relationship Id="rId13" Type="http://schemas.openxmlformats.org/officeDocument/2006/relationships/oleObject" Target="../embeddings/oleObject262.bin"/><Relationship Id="rId18" Type="http://schemas.openxmlformats.org/officeDocument/2006/relationships/image" Target="../media/image289.wmf"/><Relationship Id="rId26" Type="http://schemas.openxmlformats.org/officeDocument/2006/relationships/image" Target="../media/image293.wmf"/><Relationship Id="rId3" Type="http://schemas.openxmlformats.org/officeDocument/2006/relationships/oleObject" Target="../embeddings/oleObject257.bin"/><Relationship Id="rId21" Type="http://schemas.openxmlformats.org/officeDocument/2006/relationships/oleObject" Target="../embeddings/oleObject266.bin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286.wmf"/><Relationship Id="rId17" Type="http://schemas.openxmlformats.org/officeDocument/2006/relationships/oleObject" Target="../embeddings/oleObject264.bin"/><Relationship Id="rId25" Type="http://schemas.openxmlformats.org/officeDocument/2006/relationships/oleObject" Target="../embeddings/oleObject268.bin"/><Relationship Id="rId2" Type="http://schemas.openxmlformats.org/officeDocument/2006/relationships/slideLayout" Target="../slideLayouts/slideLayout400.xml"/><Relationship Id="rId16" Type="http://schemas.openxmlformats.org/officeDocument/2006/relationships/image" Target="../media/image288.wmf"/><Relationship Id="rId20" Type="http://schemas.openxmlformats.org/officeDocument/2006/relationships/image" Target="../media/image290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83.wmf"/><Relationship Id="rId11" Type="http://schemas.openxmlformats.org/officeDocument/2006/relationships/oleObject" Target="../embeddings/oleObject261.bin"/><Relationship Id="rId24" Type="http://schemas.openxmlformats.org/officeDocument/2006/relationships/image" Target="../media/image292.wmf"/><Relationship Id="rId5" Type="http://schemas.openxmlformats.org/officeDocument/2006/relationships/oleObject" Target="../embeddings/oleObject258.bin"/><Relationship Id="rId15" Type="http://schemas.openxmlformats.org/officeDocument/2006/relationships/oleObject" Target="../embeddings/oleObject263.bin"/><Relationship Id="rId23" Type="http://schemas.openxmlformats.org/officeDocument/2006/relationships/oleObject" Target="../embeddings/oleObject267.bin"/><Relationship Id="rId28" Type="http://schemas.openxmlformats.org/officeDocument/2006/relationships/image" Target="../media/image294.wmf"/><Relationship Id="rId10" Type="http://schemas.openxmlformats.org/officeDocument/2006/relationships/image" Target="../media/image285.wmf"/><Relationship Id="rId19" Type="http://schemas.openxmlformats.org/officeDocument/2006/relationships/oleObject" Target="../embeddings/oleObject265.bin"/><Relationship Id="rId4" Type="http://schemas.openxmlformats.org/officeDocument/2006/relationships/image" Target="../media/image282.wmf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287.wmf"/><Relationship Id="rId22" Type="http://schemas.openxmlformats.org/officeDocument/2006/relationships/image" Target="../media/image291.wmf"/><Relationship Id="rId27" Type="http://schemas.openxmlformats.org/officeDocument/2006/relationships/oleObject" Target="../embeddings/oleObject26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4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96.wmf"/><Relationship Id="rId5" Type="http://schemas.openxmlformats.org/officeDocument/2006/relationships/oleObject" Target="../embeddings/oleObject271.bin"/><Relationship Id="rId4" Type="http://schemas.openxmlformats.org/officeDocument/2006/relationships/image" Target="../media/image29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13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302.wmf"/><Relationship Id="rId2" Type="http://schemas.openxmlformats.org/officeDocument/2006/relationships/slideLayout" Target="../slideLayouts/slideLayout42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99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301.wmf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276.bin"/><Relationship Id="rId14" Type="http://schemas.openxmlformats.org/officeDocument/2006/relationships/image" Target="../media/image303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wmf"/><Relationship Id="rId13" Type="http://schemas.openxmlformats.org/officeDocument/2006/relationships/oleObject" Target="../embeddings/oleObject284.bin"/><Relationship Id="rId3" Type="http://schemas.openxmlformats.org/officeDocument/2006/relationships/oleObject" Target="../embeddings/oleObject279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308.wmf"/><Relationship Id="rId2" Type="http://schemas.openxmlformats.org/officeDocument/2006/relationships/slideLayout" Target="../slideLayouts/slideLayout424.xml"/><Relationship Id="rId16" Type="http://schemas.openxmlformats.org/officeDocument/2006/relationships/image" Target="../media/image310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05.wmf"/><Relationship Id="rId11" Type="http://schemas.openxmlformats.org/officeDocument/2006/relationships/oleObject" Target="../embeddings/oleObject283.bin"/><Relationship Id="rId5" Type="http://schemas.openxmlformats.org/officeDocument/2006/relationships/oleObject" Target="../embeddings/oleObject280.bin"/><Relationship Id="rId15" Type="http://schemas.openxmlformats.org/officeDocument/2006/relationships/oleObject" Target="../embeddings/oleObject285.bin"/><Relationship Id="rId10" Type="http://schemas.openxmlformats.org/officeDocument/2006/relationships/image" Target="../media/image307.wmf"/><Relationship Id="rId4" Type="http://schemas.openxmlformats.org/officeDocument/2006/relationships/image" Target="../media/image304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30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oleObject" Target="../embeddings/oleObject291.bin"/><Relationship Id="rId3" Type="http://schemas.openxmlformats.org/officeDocument/2006/relationships/oleObject" Target="../embeddings/oleObject286.bin"/><Relationship Id="rId7" Type="http://schemas.openxmlformats.org/officeDocument/2006/relationships/oleObject" Target="../embeddings/oleObject288.bin"/><Relationship Id="rId12" Type="http://schemas.openxmlformats.org/officeDocument/2006/relationships/image" Target="../media/image315.wmf"/><Relationship Id="rId2" Type="http://schemas.openxmlformats.org/officeDocument/2006/relationships/slideLayout" Target="../slideLayouts/slideLayout43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12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7.bin"/><Relationship Id="rId10" Type="http://schemas.openxmlformats.org/officeDocument/2006/relationships/image" Target="../media/image314.wmf"/><Relationship Id="rId4" Type="http://schemas.openxmlformats.org/officeDocument/2006/relationships/image" Target="../media/image311.wmf"/><Relationship Id="rId9" Type="http://schemas.openxmlformats.org/officeDocument/2006/relationships/oleObject" Target="../embeddings/oleObject289.bin"/><Relationship Id="rId14" Type="http://schemas.openxmlformats.org/officeDocument/2006/relationships/image" Target="../media/image31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oleObject" Target="../embeddings/oleObject297.bin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12" Type="http://schemas.openxmlformats.org/officeDocument/2006/relationships/image" Target="../media/image319.wmf"/><Relationship Id="rId2" Type="http://schemas.openxmlformats.org/officeDocument/2006/relationships/slideLayout" Target="../slideLayouts/slideLayout44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17.wmf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3.bin"/><Relationship Id="rId10" Type="http://schemas.openxmlformats.org/officeDocument/2006/relationships/image" Target="../media/image318.wmf"/><Relationship Id="rId4" Type="http://schemas.openxmlformats.org/officeDocument/2006/relationships/image" Target="../media/image311.wmf"/><Relationship Id="rId9" Type="http://schemas.openxmlformats.org/officeDocument/2006/relationships/oleObject" Target="../embeddings/oleObject295.bin"/><Relationship Id="rId14" Type="http://schemas.openxmlformats.org/officeDocument/2006/relationships/image" Target="../media/image31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3" Type="http://schemas.openxmlformats.org/officeDocument/2006/relationships/oleObject" Target="../embeddings/oleObject298.bin"/><Relationship Id="rId7" Type="http://schemas.openxmlformats.org/officeDocument/2006/relationships/oleObject" Target="../embeddings/oleObject300.bin"/><Relationship Id="rId2" Type="http://schemas.openxmlformats.org/officeDocument/2006/relationships/slideLayout" Target="../slideLayouts/slideLayout460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21.wmf"/><Relationship Id="rId5" Type="http://schemas.openxmlformats.org/officeDocument/2006/relationships/oleObject" Target="../embeddings/oleObject299.bin"/><Relationship Id="rId4" Type="http://schemas.openxmlformats.org/officeDocument/2006/relationships/image" Target="../media/image320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wmf"/><Relationship Id="rId3" Type="http://schemas.openxmlformats.org/officeDocument/2006/relationships/oleObject" Target="../embeddings/oleObject301.bin"/><Relationship Id="rId7" Type="http://schemas.openxmlformats.org/officeDocument/2006/relationships/oleObject" Target="../embeddings/oleObject303.bin"/><Relationship Id="rId2" Type="http://schemas.openxmlformats.org/officeDocument/2006/relationships/slideLayout" Target="../slideLayouts/slideLayout46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24.wmf"/><Relationship Id="rId5" Type="http://schemas.openxmlformats.org/officeDocument/2006/relationships/oleObject" Target="../embeddings/oleObject302.bin"/><Relationship Id="rId4" Type="http://schemas.openxmlformats.org/officeDocument/2006/relationships/image" Target="../media/image32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wmf"/><Relationship Id="rId3" Type="http://schemas.openxmlformats.org/officeDocument/2006/relationships/oleObject" Target="../embeddings/oleObject304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330.wmf"/><Relationship Id="rId2" Type="http://schemas.openxmlformats.org/officeDocument/2006/relationships/slideLayout" Target="../slideLayouts/slideLayout47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27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0" Type="http://schemas.openxmlformats.org/officeDocument/2006/relationships/image" Target="../media/image329.wmf"/><Relationship Id="rId4" Type="http://schemas.openxmlformats.org/officeDocument/2006/relationships/image" Target="../media/image326.wmf"/><Relationship Id="rId9" Type="http://schemas.openxmlformats.org/officeDocument/2006/relationships/oleObject" Target="../embeddings/oleObject307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1.bin"/><Relationship Id="rId2" Type="http://schemas.openxmlformats.org/officeDocument/2006/relationships/slideLayout" Target="../slideLayouts/slideLayout50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32.wmf"/><Relationship Id="rId5" Type="http://schemas.openxmlformats.org/officeDocument/2006/relationships/oleObject" Target="../embeddings/oleObject310.bin"/><Relationship Id="rId4" Type="http://schemas.openxmlformats.org/officeDocument/2006/relationships/image" Target="../media/image3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wmf"/><Relationship Id="rId3" Type="http://schemas.openxmlformats.org/officeDocument/2006/relationships/oleObject" Target="../embeddings/oleObject312.bin"/><Relationship Id="rId7" Type="http://schemas.openxmlformats.org/officeDocument/2006/relationships/oleObject" Target="../embeddings/oleObject314.bin"/><Relationship Id="rId2" Type="http://schemas.openxmlformats.org/officeDocument/2006/relationships/slideLayout" Target="../slideLayouts/slideLayout48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35.wmf"/><Relationship Id="rId5" Type="http://schemas.openxmlformats.org/officeDocument/2006/relationships/oleObject" Target="../embeddings/oleObject313.bin"/><Relationship Id="rId4" Type="http://schemas.openxmlformats.org/officeDocument/2006/relationships/image" Target="../media/image334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wmf"/><Relationship Id="rId3" Type="http://schemas.openxmlformats.org/officeDocument/2006/relationships/image" Target="../media/image339.png"/><Relationship Id="rId7" Type="http://schemas.openxmlformats.org/officeDocument/2006/relationships/oleObject" Target="../embeddings/oleObject316.bin"/><Relationship Id="rId2" Type="http://schemas.openxmlformats.org/officeDocument/2006/relationships/slideLayout" Target="../slideLayouts/slideLayout47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37.wmf"/><Relationship Id="rId5" Type="http://schemas.openxmlformats.org/officeDocument/2006/relationships/oleObject" Target="../embeddings/oleObject315.bin"/><Relationship Id="rId4" Type="http://schemas.openxmlformats.org/officeDocument/2006/relationships/image" Target="../media/image3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48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jpeg"/><Relationship Id="rId7" Type="http://schemas.openxmlformats.org/officeDocument/2006/relationships/image" Target="../media/image348.jpeg"/><Relationship Id="rId2" Type="http://schemas.openxmlformats.org/officeDocument/2006/relationships/image" Target="../media/image343.jpeg"/><Relationship Id="rId1" Type="http://schemas.openxmlformats.org/officeDocument/2006/relationships/slideLayout" Target="../slideLayouts/slideLayout484.xml"/><Relationship Id="rId6" Type="http://schemas.openxmlformats.org/officeDocument/2006/relationships/image" Target="../media/image347.jpeg"/><Relationship Id="rId5" Type="http://schemas.openxmlformats.org/officeDocument/2006/relationships/image" Target="../media/image346.jpeg"/><Relationship Id="rId4" Type="http://schemas.openxmlformats.org/officeDocument/2006/relationships/image" Target="../media/image34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317.bin"/><Relationship Id="rId7" Type="http://schemas.openxmlformats.org/officeDocument/2006/relationships/image" Target="../media/image320.png"/><Relationship Id="rId2" Type="http://schemas.openxmlformats.org/officeDocument/2006/relationships/slideLayout" Target="../slideLayouts/slideLayout52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00.wmf"/><Relationship Id="rId5" Type="http://schemas.openxmlformats.org/officeDocument/2006/relationships/oleObject" Target="../embeddings/oleObject1500.bin"/><Relationship Id="rId4" Type="http://schemas.openxmlformats.org/officeDocument/2006/relationships/image" Target="../media/image349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NULL"/><Relationship Id="rId2" Type="http://schemas.openxmlformats.org/officeDocument/2006/relationships/slideLayout" Target="../slideLayouts/slideLayout520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320.bin"/><Relationship Id="rId5" Type="http://schemas.openxmlformats.org/officeDocument/2006/relationships/image" Target="../media/image350.wmf"/><Relationship Id="rId4" Type="http://schemas.openxmlformats.org/officeDocument/2006/relationships/oleObject" Target="../embeddings/oleObject31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0.xml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wmf"/><Relationship Id="rId13" Type="http://schemas.openxmlformats.org/officeDocument/2006/relationships/oleObject" Target="../embeddings/oleObject325.bin"/><Relationship Id="rId18" Type="http://schemas.openxmlformats.org/officeDocument/2006/relationships/image" Target="../media/image358.wmf"/><Relationship Id="rId3" Type="http://schemas.openxmlformats.org/officeDocument/2006/relationships/oleObject" Target="../embeddings/oleObject319.bin"/><Relationship Id="rId21" Type="http://schemas.openxmlformats.org/officeDocument/2006/relationships/oleObject" Target="../embeddings/oleObject329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355.wmf"/><Relationship Id="rId17" Type="http://schemas.openxmlformats.org/officeDocument/2006/relationships/oleObject" Target="../embeddings/oleObject327.bin"/><Relationship Id="rId2" Type="http://schemas.openxmlformats.org/officeDocument/2006/relationships/slideLayout" Target="../slideLayouts/slideLayout520.xml"/><Relationship Id="rId16" Type="http://schemas.openxmlformats.org/officeDocument/2006/relationships/image" Target="../media/image357.wmf"/><Relationship Id="rId20" Type="http://schemas.openxmlformats.org/officeDocument/2006/relationships/image" Target="../media/image359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52.wmf"/><Relationship Id="rId11" Type="http://schemas.openxmlformats.org/officeDocument/2006/relationships/oleObject" Target="../embeddings/oleObject324.bin"/><Relationship Id="rId24" Type="http://schemas.openxmlformats.org/officeDocument/2006/relationships/image" Target="../media/image361.wmf"/><Relationship Id="rId5" Type="http://schemas.openxmlformats.org/officeDocument/2006/relationships/oleObject" Target="../embeddings/oleObject321.bin"/><Relationship Id="rId15" Type="http://schemas.openxmlformats.org/officeDocument/2006/relationships/oleObject" Target="../embeddings/oleObject326.bin"/><Relationship Id="rId23" Type="http://schemas.openxmlformats.org/officeDocument/2006/relationships/oleObject" Target="../embeddings/oleObject330.bin"/><Relationship Id="rId10" Type="http://schemas.openxmlformats.org/officeDocument/2006/relationships/image" Target="../media/image354.wmf"/><Relationship Id="rId19" Type="http://schemas.openxmlformats.org/officeDocument/2006/relationships/oleObject" Target="../embeddings/oleObject328.bin"/><Relationship Id="rId4" Type="http://schemas.openxmlformats.org/officeDocument/2006/relationships/image" Target="../media/image351.wmf"/><Relationship Id="rId9" Type="http://schemas.openxmlformats.org/officeDocument/2006/relationships/oleObject" Target="../embeddings/oleObject323.bin"/><Relationship Id="rId14" Type="http://schemas.openxmlformats.org/officeDocument/2006/relationships/image" Target="../media/image356.wmf"/><Relationship Id="rId22" Type="http://schemas.openxmlformats.org/officeDocument/2006/relationships/image" Target="../media/image360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520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859" y="809330"/>
            <a:ext cx="9144000" cy="108537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A50021"/>
                </a:solidFill>
              </a:rPr>
              <a:t>Thermodynamically compatible models</a:t>
            </a:r>
            <a:br>
              <a:rPr lang="en-US" sz="4000" b="1" dirty="0" smtClean="0">
                <a:solidFill>
                  <a:srgbClr val="A50021"/>
                </a:solidFill>
              </a:rPr>
            </a:br>
            <a:r>
              <a:rPr lang="en-US" sz="4000" b="1" dirty="0" smtClean="0">
                <a:solidFill>
                  <a:srgbClr val="A50021"/>
                </a:solidFill>
              </a:rPr>
              <a:t>of multiphase compressible flows</a:t>
            </a:r>
            <a:endParaRPr lang="ru-RU" sz="4000" b="1" dirty="0">
              <a:solidFill>
                <a:srgbClr val="A5002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7251" y="2732905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Romenski 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Sobolev Institute of Mathematics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90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Elasticity equations (</a:t>
            </a:r>
            <a:r>
              <a:rPr lang="en-US" sz="4000" u="sng" dirty="0" err="1" smtClean="0">
                <a:solidFill>
                  <a:srgbClr val="A50021"/>
                </a:solidFill>
              </a:rPr>
              <a:t>variational</a:t>
            </a:r>
            <a:r>
              <a:rPr lang="en-US" sz="4000" u="sng" dirty="0" smtClean="0">
                <a:solidFill>
                  <a:srgbClr val="A50021"/>
                </a:solidFill>
              </a:rPr>
              <a:t> principle)</a:t>
            </a:r>
            <a:r>
              <a:rPr lang="en-US" sz="4000" dirty="0" smtClean="0">
                <a:solidFill>
                  <a:srgbClr val="A50021"/>
                </a:solidFill>
              </a:rPr>
              <a:t> </a:t>
            </a:r>
            <a:endParaRPr lang="ru-RU" sz="4000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27904"/>
              </p:ext>
            </p:extLst>
          </p:nvPr>
        </p:nvGraphicFramePr>
        <p:xfrm>
          <a:off x="1871500" y="1833149"/>
          <a:ext cx="4806951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3" name="Equation" r:id="rId3" imgW="2819160" imgH="533160" progId="Equation.DSMT4">
                  <p:embed/>
                </p:oleObj>
              </mc:Choice>
              <mc:Fallback>
                <p:oleObj name="Equation" r:id="rId3" imgW="28191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500" y="1833149"/>
                        <a:ext cx="4806951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1318053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Lagrangian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16727"/>
              </p:ext>
            </p:extLst>
          </p:nvPr>
        </p:nvGraphicFramePr>
        <p:xfrm>
          <a:off x="2270763" y="1277239"/>
          <a:ext cx="310084" cy="45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4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0763" y="1277239"/>
                        <a:ext cx="310084" cy="45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09230"/>
              </p:ext>
            </p:extLst>
          </p:nvPr>
        </p:nvGraphicFramePr>
        <p:xfrm>
          <a:off x="2580845" y="1230296"/>
          <a:ext cx="1397515" cy="60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" name="Equation" r:id="rId7" imgW="647640" imgH="279360" progId="Equation.DSMT4">
                  <p:embed/>
                </p:oleObj>
              </mc:Choice>
              <mc:Fallback>
                <p:oleObj name="Equation" r:id="rId7" imgW="647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80845" y="1230296"/>
                        <a:ext cx="1397515" cy="60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58028" y="201341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initial density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424412" y="2013418"/>
                <a:ext cx="1033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:r>
                  <a:rPr lang="en-US" dirty="0" err="1" smtClean="0"/>
                  <a:t>const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412" y="2013418"/>
                <a:ext cx="1033616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r="-532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2847695"/>
            <a:ext cx="22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Minimization gives us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66361"/>
              </p:ext>
            </p:extLst>
          </p:nvPr>
        </p:nvGraphicFramePr>
        <p:xfrm>
          <a:off x="3352823" y="3081346"/>
          <a:ext cx="3678239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6" name="Equation" r:id="rId10" imgW="2095200" imgH="507960" progId="Equation.DSMT4">
                  <p:embed/>
                </p:oleObj>
              </mc:Choice>
              <mc:Fallback>
                <p:oleObj name="Equation" r:id="rId10" imgW="2095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52823" y="3081346"/>
                        <a:ext cx="3678239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4082298"/>
            <a:ext cx="757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terms of the velocity and deformation gradient the above equation reads as 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45774"/>
              </p:ext>
            </p:extLst>
          </p:nvPr>
        </p:nvGraphicFramePr>
        <p:xfrm>
          <a:off x="4276147" y="4562003"/>
          <a:ext cx="1902232" cy="695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" name="Equation" r:id="rId12" imgW="1320480" imgH="482400" progId="Equation.DSMT4">
                  <p:embed/>
                </p:oleObj>
              </mc:Choice>
              <mc:Fallback>
                <p:oleObj name="Equation" r:id="rId12" imgW="1320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76147" y="4562003"/>
                        <a:ext cx="1902232" cy="695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37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A50021"/>
                </a:solidFill>
              </a:rPr>
              <a:t>Elasticity equations in </a:t>
            </a:r>
            <a:r>
              <a:rPr lang="en-US" u="sng" dirty="0" err="1" smtClean="0">
                <a:solidFill>
                  <a:srgbClr val="A50021"/>
                </a:solidFill>
              </a:rPr>
              <a:t>Lagrangian</a:t>
            </a:r>
            <a:r>
              <a:rPr lang="en-US" u="sng" dirty="0" smtClean="0">
                <a:solidFill>
                  <a:srgbClr val="A50021"/>
                </a:solidFill>
              </a:rPr>
              <a:t> coordinates</a:t>
            </a:r>
            <a:endParaRPr lang="ru-RU" u="sng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051265"/>
              </p:ext>
            </p:extLst>
          </p:nvPr>
        </p:nvGraphicFramePr>
        <p:xfrm>
          <a:off x="1082676" y="1074738"/>
          <a:ext cx="23860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" name="Equation" r:id="rId3" imgW="1320480" imgH="1333440" progId="Equation.DSMT4">
                  <p:embed/>
                </p:oleObj>
              </mc:Choice>
              <mc:Fallback>
                <p:oleObj name="Equation" r:id="rId3" imgW="13204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676" y="1074738"/>
                        <a:ext cx="2386013" cy="240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53913"/>
              </p:ext>
            </p:extLst>
          </p:nvPr>
        </p:nvGraphicFramePr>
        <p:xfrm>
          <a:off x="5183659" y="1183975"/>
          <a:ext cx="1966784" cy="5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"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3659" y="1183975"/>
                        <a:ext cx="1966784" cy="5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6192"/>
              </p:ext>
            </p:extLst>
          </p:nvPr>
        </p:nvGraphicFramePr>
        <p:xfrm>
          <a:off x="5397866" y="2017712"/>
          <a:ext cx="546999" cy="774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" name="Equation" r:id="rId7" imgW="304560" imgH="431640" progId="Equation.DSMT4">
                  <p:embed/>
                </p:oleObj>
              </mc:Choice>
              <mc:Fallback>
                <p:oleObj name="Equation" r:id="rId7" imgW="304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7866" y="2017712"/>
                        <a:ext cx="546999" cy="774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25" y="2187331"/>
            <a:ext cx="293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>
                <a:solidFill>
                  <a:srgbClr val="000000"/>
                </a:solidFill>
              </a:rPr>
              <a:t>Piola</a:t>
            </a:r>
            <a:r>
              <a:rPr lang="en-US" dirty="0">
                <a:solidFill>
                  <a:srgbClr val="000000"/>
                </a:solidFill>
              </a:rPr>
              <a:t>-Kirchhoff stress </a:t>
            </a:r>
            <a:r>
              <a:rPr lang="en-US" dirty="0" smtClean="0"/>
              <a:t>tensor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5039" y="3880022"/>
            <a:ext cx="236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Conservation of energy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99453"/>
              </p:ext>
            </p:extLst>
          </p:nvPr>
        </p:nvGraphicFramePr>
        <p:xfrm>
          <a:off x="3825380" y="3544908"/>
          <a:ext cx="4541240" cy="103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" name="Equation" r:id="rId9" imgW="2108160" imgH="482400" progId="Equation.DSMT4">
                  <p:embed/>
                </p:oleObj>
              </mc:Choice>
              <mc:Fallback>
                <p:oleObj name="Equation" r:id="rId9" imgW="2108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5380" y="3544908"/>
                        <a:ext cx="4541240" cy="103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96888" y="4820221"/>
            <a:ext cx="911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isotropic media energy depends on the three independent invariants of deformation tensor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96861" y="5263854"/>
            <a:ext cx="3980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usually take the Finger tensor</a:t>
            </a:r>
          </a:p>
          <a:p>
            <a:endParaRPr lang="en-US" dirty="0"/>
          </a:p>
          <a:p>
            <a:r>
              <a:rPr lang="en-US" dirty="0" smtClean="0"/>
              <a:t>and as the three invariants one can take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42462"/>
              </p:ext>
            </p:extLst>
          </p:nvPr>
        </p:nvGraphicFramePr>
        <p:xfrm>
          <a:off x="4574231" y="5289841"/>
          <a:ext cx="3327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" name="Equation" r:id="rId11" imgW="2120760" imgH="253800" progId="Equation.DSMT4">
                  <p:embed/>
                </p:oleObj>
              </mc:Choice>
              <mc:Fallback>
                <p:oleObj name="Equation" r:id="rId11" imgW="2120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4231" y="5289841"/>
                        <a:ext cx="332740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248775"/>
              </p:ext>
            </p:extLst>
          </p:nvPr>
        </p:nvGraphicFramePr>
        <p:xfrm>
          <a:off x="5305536" y="5788520"/>
          <a:ext cx="2133257" cy="43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" name="Equation" r:id="rId13" imgW="1358640" imgH="279360" progId="Equation.DSMT4">
                  <p:embed/>
                </p:oleObj>
              </mc:Choice>
              <mc:Fallback>
                <p:oleObj name="Equation" r:id="rId13" imgW="1358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05536" y="5788520"/>
                        <a:ext cx="2133257" cy="438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93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59" y="159179"/>
            <a:ext cx="10515600" cy="755221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Symmetric form of elasticity equations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697" y="1311395"/>
            <a:ext cx="398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Introduce vector of generating variables 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 such a way that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49395"/>
              </p:ext>
            </p:extLst>
          </p:nvPr>
        </p:nvGraphicFramePr>
        <p:xfrm>
          <a:off x="893829" y="1171446"/>
          <a:ext cx="1808207" cy="182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" name="Equation" r:id="rId3" imgW="1320480" imgH="1333440" progId="Equation.DSMT4">
                  <p:embed/>
                </p:oleObj>
              </mc:Choice>
              <mc:Fallback>
                <p:oleObj name="Equation" r:id="rId3" imgW="13204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829" y="1171446"/>
                        <a:ext cx="1808207" cy="182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64057"/>
              </p:ext>
            </p:extLst>
          </p:nvPr>
        </p:nvGraphicFramePr>
        <p:xfrm>
          <a:off x="7573837" y="1222798"/>
          <a:ext cx="30114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" name="Equation" r:id="rId5" imgW="2057400" imgH="330120" progId="Equation.DSMT4">
                  <p:embed/>
                </p:oleObj>
              </mc:Choice>
              <mc:Fallback>
                <p:oleObj name="Equation" r:id="rId5" imgW="20574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3837" y="1222798"/>
                        <a:ext cx="3011487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86019"/>
              </p:ext>
            </p:extLst>
          </p:nvPr>
        </p:nvGraphicFramePr>
        <p:xfrm>
          <a:off x="5582754" y="1844316"/>
          <a:ext cx="3279867" cy="44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" name="Equation" r:id="rId7" imgW="1765080" imgH="241200" progId="Equation.DSMT4">
                  <p:embed/>
                </p:oleObj>
              </mc:Choice>
              <mc:Fallback>
                <p:oleObj name="Equation" r:id="rId7" imgW="1765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2754" y="1844316"/>
                        <a:ext cx="3279867" cy="448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216359"/>
              </p:ext>
            </p:extLst>
          </p:nvPr>
        </p:nvGraphicFramePr>
        <p:xfrm>
          <a:off x="4020304" y="2404814"/>
          <a:ext cx="17859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" name="Equation" r:id="rId9" imgW="914400" imgH="253800" progId="Equation.DSMT4">
                  <p:embed/>
                </p:oleObj>
              </mc:Choice>
              <mc:Fallback>
                <p:oleObj name="Equation" r:id="rId9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20304" y="2404814"/>
                        <a:ext cx="17859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3200" y="2467798"/>
            <a:ext cx="257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the generating potential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0987" y="2900970"/>
            <a:ext cx="101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33046"/>
              </p:ext>
            </p:extLst>
          </p:nvPr>
        </p:nvGraphicFramePr>
        <p:xfrm>
          <a:off x="1099412" y="3573134"/>
          <a:ext cx="1751511" cy="23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8" name="Equation" r:id="rId11" imgW="1041120" imgH="1371600" progId="Equation.DSMT4">
                  <p:embed/>
                </p:oleObj>
              </mc:Choice>
              <mc:Fallback>
                <p:oleObj name="Equation" r:id="rId11" imgW="104112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99412" y="3573134"/>
                        <a:ext cx="1751511" cy="23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26211" y="4425055"/>
            <a:ext cx="8344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system is clearly symmetric and hyperbolic if the generating potential </a:t>
            </a:r>
            <a:r>
              <a:rPr lang="en-US" sz="2400" i="1" dirty="0" smtClean="0"/>
              <a:t>M</a:t>
            </a:r>
            <a:r>
              <a:rPr lang="en-US" dirty="0" smtClean="0"/>
              <a:t> is convex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864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Elasticity equations in Eulerian coordinates I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26" y="1145060"/>
            <a:ext cx="8264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Transformation to Eulerian coordinates consists of the transformation of coordinates:  </a:t>
            </a:r>
          </a:p>
          <a:p>
            <a:endParaRPr lang="en-US" dirty="0" smtClean="0"/>
          </a:p>
          <a:p>
            <a:r>
              <a:rPr lang="en-US" dirty="0" smtClean="0"/>
              <a:t>spatial derivatives                                                        and time derivative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03743"/>
              </p:ext>
            </p:extLst>
          </p:nvPr>
        </p:nvGraphicFramePr>
        <p:xfrm>
          <a:off x="3039985" y="1544468"/>
          <a:ext cx="23891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" name="Equation" r:id="rId3" imgW="1701720" imgH="469800" progId="Equation.DSMT4">
                  <p:embed/>
                </p:oleObj>
              </mc:Choice>
              <mc:Fallback>
                <p:oleObj name="Equation" r:id="rId3" imgW="170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9985" y="1544468"/>
                        <a:ext cx="2389187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53780"/>
              </p:ext>
            </p:extLst>
          </p:nvPr>
        </p:nvGraphicFramePr>
        <p:xfrm>
          <a:off x="7572229" y="1593320"/>
          <a:ext cx="1840219" cy="7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3" name="Equation" r:id="rId5" imgW="1066680" imgH="431640" progId="Equation.DSMT4">
                  <p:embed/>
                </p:oleObj>
              </mc:Choice>
              <mc:Fallback>
                <p:oleObj name="Equation" r:id="rId5" imgW="1066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72229" y="1593320"/>
                        <a:ext cx="1840219" cy="7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06898"/>
              </p:ext>
            </p:extLst>
          </p:nvPr>
        </p:nvGraphicFramePr>
        <p:xfrm>
          <a:off x="942692" y="2627333"/>
          <a:ext cx="1808207" cy="182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4" name="Equation" r:id="rId7" imgW="1320480" imgH="1333440" progId="Equation.DSMT4">
                  <p:embed/>
                </p:oleObj>
              </mc:Choice>
              <mc:Fallback>
                <p:oleObj name="Equation" r:id="rId7" imgW="13204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2692" y="2627333"/>
                        <a:ext cx="1808207" cy="1825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2750899" y="3420096"/>
            <a:ext cx="1112109" cy="24005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838200" y="4827228"/>
            <a:ext cx="9799427" cy="1051253"/>
            <a:chOff x="838200" y="4827192"/>
            <a:chExt cx="9799425" cy="1051253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9516427"/>
                </p:ext>
              </p:extLst>
            </p:nvPr>
          </p:nvGraphicFramePr>
          <p:xfrm>
            <a:off x="1009930" y="5196524"/>
            <a:ext cx="2294779" cy="665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5" name="Equation" r:id="rId9" imgW="1663560" imgH="482400" progId="Equation.DSMT4">
                    <p:embed/>
                  </p:oleObj>
                </mc:Choice>
                <mc:Fallback>
                  <p:oleObj name="Equation" r:id="rId9" imgW="16635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9930" y="5196524"/>
                          <a:ext cx="2294779" cy="6656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838200" y="4827192"/>
              <a:ext cx="2466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Compatibility conditions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89405" y="5338532"/>
              <a:ext cx="684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a consequence of                                where                   is the distortion </a:t>
              </a:r>
              <a:endParaRPr lang="ru-RU" dirty="0"/>
            </a:p>
          </p:txBody>
        </p:sp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460590"/>
                </p:ext>
              </p:extLst>
            </p:nvPr>
          </p:nvGraphicFramePr>
          <p:xfrm>
            <a:off x="5855558" y="5167951"/>
            <a:ext cx="1382584" cy="710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6" name="Equation" r:id="rId11" imgW="914400" imgH="469800" progId="Equation.DSMT4">
                    <p:embed/>
                  </p:oleObj>
                </mc:Choice>
                <mc:Fallback>
                  <p:oleObj name="Equation" r:id="rId11" imgW="91440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55558" y="5167951"/>
                          <a:ext cx="1382584" cy="710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882469"/>
                </p:ext>
              </p:extLst>
            </p:nvPr>
          </p:nvGraphicFramePr>
          <p:xfrm>
            <a:off x="8028050" y="5237964"/>
            <a:ext cx="809141" cy="615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57" name="Equation" r:id="rId13" imgW="583920" imgH="444240" progId="Equation.DSMT4">
                    <p:embed/>
                  </p:oleObj>
                </mc:Choice>
                <mc:Fallback>
                  <p:oleObj name="Equation" r:id="rId13" imgW="58392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028050" y="5237964"/>
                          <a:ext cx="809141" cy="615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420980"/>
              </p:ext>
            </p:extLst>
          </p:nvPr>
        </p:nvGraphicFramePr>
        <p:xfrm>
          <a:off x="6901079" y="3212132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" name="Equation" r:id="rId15" imgW="114120" imgH="177480" progId="Equation.DSMT4">
                  <p:embed/>
                </p:oleObj>
              </mc:Choice>
              <mc:Fallback>
                <p:oleObj name="Equation" r:id="rId1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01079" y="3212132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48866"/>
              </p:ext>
            </p:extLst>
          </p:nvPr>
        </p:nvGraphicFramePr>
        <p:xfrm>
          <a:off x="4322977" y="2559671"/>
          <a:ext cx="2692400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" name="Equation" r:id="rId17" imgW="2031840" imgH="1396800" progId="Equation.DSMT4">
                  <p:embed/>
                </p:oleObj>
              </mc:Choice>
              <mc:Fallback>
                <p:oleObj name="Equation" r:id="rId17" imgW="203184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22977" y="2559671"/>
                        <a:ext cx="2692400" cy="184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98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A50021"/>
                </a:solidFill>
              </a:rPr>
              <a:t>Elasticity equations in Eulerian coordinates </a:t>
            </a:r>
            <a:r>
              <a:rPr lang="en-US" sz="4000" u="sng" dirty="0" smtClean="0">
                <a:solidFill>
                  <a:srgbClr val="A50021"/>
                </a:solidFill>
              </a:rPr>
              <a:t>II</a:t>
            </a:r>
            <a:endParaRPr lang="ru-RU" sz="4000" dirty="0">
              <a:solidFill>
                <a:srgbClr val="A5002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17844" y="3795043"/>
            <a:ext cx="6791047" cy="2603500"/>
            <a:chOff x="3968750" y="2384311"/>
            <a:chExt cx="6791046" cy="2603500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1210048"/>
                </p:ext>
              </p:extLst>
            </p:nvPr>
          </p:nvGraphicFramePr>
          <p:xfrm>
            <a:off x="6546850" y="3362325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0" name="Equation" r:id="rId3" imgW="114120" imgH="177480" progId="Equation.DSMT4">
                    <p:embed/>
                  </p:oleObj>
                </mc:Choice>
                <mc:Fallback>
                  <p:oleObj name="Equation" r:id="rId3" imgW="114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546850" y="3362325"/>
                          <a:ext cx="1143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250993"/>
                </p:ext>
              </p:extLst>
            </p:nvPr>
          </p:nvGraphicFramePr>
          <p:xfrm>
            <a:off x="3968750" y="2709863"/>
            <a:ext cx="2692400" cy="184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1" name="Equation" r:id="rId5" imgW="2031840" imgH="1396800" progId="Equation.DSMT4">
                    <p:embed/>
                  </p:oleObj>
                </mc:Choice>
                <mc:Fallback>
                  <p:oleObj name="Equation" r:id="rId5" imgW="2031840" imgH="1396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68750" y="2709863"/>
                          <a:ext cx="2692400" cy="184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Стрелка вправо 6"/>
            <p:cNvSpPr/>
            <p:nvPr/>
          </p:nvSpPr>
          <p:spPr>
            <a:xfrm>
              <a:off x="6767360" y="3429376"/>
              <a:ext cx="1112109" cy="240056"/>
            </a:xfrm>
            <a:prstGeom prst="rightArrow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957590"/>
                </p:ext>
              </p:extLst>
            </p:nvPr>
          </p:nvGraphicFramePr>
          <p:xfrm>
            <a:off x="7980083" y="2384311"/>
            <a:ext cx="2779713" cy="260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2" name="Equation" r:id="rId7" imgW="2006280" imgH="1879560" progId="Equation.DSMT4">
                    <p:embed/>
                  </p:oleObj>
                </mc:Choice>
                <mc:Fallback>
                  <p:oleObj name="Equation" r:id="rId7" imgW="2006280" imgH="1879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980083" y="2384311"/>
                          <a:ext cx="2779713" cy="2603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838200" y="1087432"/>
            <a:ext cx="9799427" cy="1051253"/>
            <a:chOff x="838200" y="4827192"/>
            <a:chExt cx="9799425" cy="1051253"/>
          </a:xfrm>
        </p:grpSpPr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0500914"/>
                </p:ext>
              </p:extLst>
            </p:nvPr>
          </p:nvGraphicFramePr>
          <p:xfrm>
            <a:off x="1009930" y="5196524"/>
            <a:ext cx="2294779" cy="665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3" name="Equation" r:id="rId9" imgW="1663560" imgH="482400" progId="Equation.DSMT4">
                    <p:embed/>
                  </p:oleObj>
                </mc:Choice>
                <mc:Fallback>
                  <p:oleObj name="Equation" r:id="rId9" imgW="166356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09930" y="5196524"/>
                          <a:ext cx="2294779" cy="6656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38200" y="4827192"/>
              <a:ext cx="2466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Compatibility conditions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9405" y="5338532"/>
              <a:ext cx="68482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s a consequence of                                where                   is the distortion </a:t>
              </a:r>
              <a:endParaRPr lang="ru-RU" dirty="0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5224652"/>
                </p:ext>
              </p:extLst>
            </p:nvPr>
          </p:nvGraphicFramePr>
          <p:xfrm>
            <a:off x="5855558" y="5167951"/>
            <a:ext cx="1382584" cy="710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4" name="Equation" r:id="rId11" imgW="914400" imgH="469800" progId="Equation.DSMT4">
                    <p:embed/>
                  </p:oleObj>
                </mc:Choice>
                <mc:Fallback>
                  <p:oleObj name="Equation" r:id="rId11" imgW="91440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55558" y="5167951"/>
                          <a:ext cx="1382584" cy="710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3866049"/>
                </p:ext>
              </p:extLst>
            </p:nvPr>
          </p:nvGraphicFramePr>
          <p:xfrm>
            <a:off x="8028050" y="5237964"/>
            <a:ext cx="809141" cy="615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5" name="Equation" r:id="rId13" imgW="583920" imgH="444240" progId="Equation.DSMT4">
                    <p:embed/>
                  </p:oleObj>
                </mc:Choice>
                <mc:Fallback>
                  <p:oleObj name="Equation" r:id="rId13" imgW="58392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028050" y="5237964"/>
                          <a:ext cx="809141" cy="615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838203" y="2508915"/>
            <a:ext cx="210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is defined as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88213"/>
              </p:ext>
            </p:extLst>
          </p:nvPr>
        </p:nvGraphicFramePr>
        <p:xfrm>
          <a:off x="3090527" y="2368247"/>
          <a:ext cx="1986668" cy="62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Equation" r:id="rId15" imgW="1257120" imgH="393480" progId="Equation.DSMT4">
                  <p:embed/>
                </p:oleObj>
              </mc:Choice>
              <mc:Fallback>
                <p:oleObj name="Equation" r:id="rId15" imgW="1257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90527" y="2368247"/>
                        <a:ext cx="1986668" cy="62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27372"/>
              </p:ext>
            </p:extLst>
          </p:nvPr>
        </p:nvGraphicFramePr>
        <p:xfrm>
          <a:off x="5658176" y="2479444"/>
          <a:ext cx="1138065" cy="38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58176" y="2479444"/>
                        <a:ext cx="1138065" cy="38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905277" y="2470978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the initial density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17843" y="3129382"/>
            <a:ext cx="436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Continuity equation (mass conservation law)</a:t>
            </a:r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6586"/>
              </p:ext>
            </p:extLst>
          </p:nvPr>
        </p:nvGraphicFramePr>
        <p:xfrm>
          <a:off x="5281850" y="3004521"/>
          <a:ext cx="1514391" cy="71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Equation" r:id="rId19" imgW="914400" imgH="431640" progId="Equation.DSMT4">
                  <p:embed/>
                </p:oleObj>
              </mc:Choice>
              <mc:Fallback>
                <p:oleObj name="Equation" r:id="rId19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81850" y="3004521"/>
                        <a:ext cx="1514391" cy="71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8240072" y="4120595"/>
            <a:ext cx="3289814" cy="1702658"/>
            <a:chOff x="8240068" y="4120595"/>
            <a:chExt cx="3289813" cy="1702658"/>
          </a:xfrm>
        </p:grpSpPr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2234"/>
                </p:ext>
              </p:extLst>
            </p:nvPr>
          </p:nvGraphicFramePr>
          <p:xfrm>
            <a:off x="8240068" y="4120595"/>
            <a:ext cx="1680829" cy="17026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9" name="Equation" r:id="rId21" imgW="977760" imgH="990360" progId="Equation.DSMT4">
                    <p:embed/>
                  </p:oleObj>
                </mc:Choice>
                <mc:Fallback>
                  <p:oleObj name="Equation" r:id="rId21" imgW="977760" imgH="990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8240068" y="4120595"/>
                          <a:ext cx="1680829" cy="17026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10114878" y="4120595"/>
              <a:ext cx="1116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pressure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14878" y="4727461"/>
              <a:ext cx="141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en-US" dirty="0"/>
                <a:t>s</a:t>
              </a:r>
              <a:r>
                <a:rPr lang="en-US" dirty="0" smtClean="0"/>
                <a:t>hear stress</a:t>
              </a:r>
              <a:endParaRPr lang="ru-RU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114899" y="5423467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internal energy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114899" y="5453921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internal energy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4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A50021"/>
                </a:solidFill>
              </a:rPr>
              <a:t>Elasticity equations </a:t>
            </a:r>
            <a:r>
              <a:rPr lang="en-US" sz="3600" u="sng" dirty="0" smtClean="0">
                <a:solidFill>
                  <a:srgbClr val="A50021"/>
                </a:solidFill>
              </a:rPr>
              <a:t>(alternative version) in terms of A</a:t>
            </a:r>
            <a:endParaRPr lang="ru-RU" sz="3600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052018"/>
              </p:ext>
            </p:extLst>
          </p:nvPr>
        </p:nvGraphicFramePr>
        <p:xfrm>
          <a:off x="974169" y="1071025"/>
          <a:ext cx="2696475" cy="2458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5" name="Equation" r:id="rId3" imgW="2006280" imgH="1828800" progId="Equation.DSMT4">
                  <p:embed/>
                </p:oleObj>
              </mc:Choice>
              <mc:Fallback>
                <p:oleObj name="Equation" r:id="rId3" imgW="200628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169" y="1071025"/>
                        <a:ext cx="2696475" cy="2458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21944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4289953" y="1298741"/>
            <a:ext cx="3588671" cy="1702312"/>
            <a:chOff x="4289950" y="1298741"/>
            <a:chExt cx="3588670" cy="170231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289950" y="1298741"/>
              <a:ext cx="3299250" cy="1702312"/>
              <a:chOff x="8230630" y="4120595"/>
              <a:chExt cx="3299250" cy="1702312"/>
            </a:xfrm>
          </p:grpSpPr>
          <p:graphicFrame>
            <p:nvGraphicFramePr>
              <p:cNvPr id="7" name="Объект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8752711"/>
                  </p:ext>
                </p:extLst>
              </p:nvPr>
            </p:nvGraphicFramePr>
            <p:xfrm>
              <a:off x="8230630" y="4121107"/>
              <a:ext cx="1701800" cy="1701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27" name="Equation" r:id="rId7" imgW="990360" imgH="990360" progId="Equation.DSMT4">
                      <p:embed/>
                    </p:oleObj>
                  </mc:Choice>
                  <mc:Fallback>
                    <p:oleObj name="Equation" r:id="rId7" imgW="990360" imgH="990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8230630" y="4121107"/>
                            <a:ext cx="1701800" cy="1701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10114878" y="4120595"/>
                <a:ext cx="1116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 pressure</a:t>
                </a:r>
                <a:endParaRPr lang="ru-RU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114877" y="4727461"/>
                <a:ext cx="141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 </a:t>
                </a:r>
                <a:r>
                  <a:rPr lang="en-US" dirty="0"/>
                  <a:t>s</a:t>
                </a:r>
                <a:r>
                  <a:rPr lang="en-US" dirty="0" smtClean="0"/>
                  <a:t>hear stress</a:t>
                </a:r>
                <a:endParaRPr lang="ru-RU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146799" y="2561268"/>
              <a:ext cx="1731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internal energy</a:t>
              </a:r>
              <a:endParaRPr lang="ru-RU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77848" y="3579814"/>
            <a:ext cx="177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Equation of state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40132"/>
              </p:ext>
            </p:extLst>
          </p:nvPr>
        </p:nvGraphicFramePr>
        <p:xfrm>
          <a:off x="1161535" y="3928177"/>
          <a:ext cx="4366053" cy="52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8" name="Equation" r:id="rId9" imgW="2336760" imgH="279360" progId="Equation.DSMT4">
                  <p:embed/>
                </p:oleObj>
              </mc:Choice>
              <mc:Fallback>
                <p:oleObj name="Equation" r:id="rId9" imgW="2336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35" y="3928177"/>
                        <a:ext cx="4366053" cy="521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02392"/>
              </p:ext>
            </p:extLst>
          </p:nvPr>
        </p:nvGraphicFramePr>
        <p:xfrm>
          <a:off x="1161535" y="4313226"/>
          <a:ext cx="2616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29" name="Equation" r:id="rId11" imgW="1447560" imgH="419040" progId="Equation.DSMT4">
                  <p:embed/>
                </p:oleObj>
              </mc:Choice>
              <mc:Fallback>
                <p:oleObj name="Equation" r:id="rId11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535" y="4313226"/>
                        <a:ext cx="2616200" cy="755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30699"/>
              </p:ext>
            </p:extLst>
          </p:nvPr>
        </p:nvGraphicFramePr>
        <p:xfrm>
          <a:off x="6143299" y="3992034"/>
          <a:ext cx="1047751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0" name="Equation" r:id="rId13" imgW="571320" imgH="253800" progId="Equation.DSMT4">
                  <p:embed/>
                </p:oleObj>
              </mc:Choice>
              <mc:Fallback>
                <p:oleObj name="Equation" r:id="rId13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299" y="3992034"/>
                        <a:ext cx="1047751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265653" y="4004442"/>
            <a:ext cx="20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 Hydrodynamic EOS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46125"/>
              </p:ext>
            </p:extLst>
          </p:nvPr>
        </p:nvGraphicFramePr>
        <p:xfrm>
          <a:off x="1503562" y="5038597"/>
          <a:ext cx="23415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1" name="Equation" r:id="rId15" imgW="1600200" imgH="393480" progId="Equation.DSMT4">
                  <p:embed/>
                </p:oleObj>
              </mc:Choice>
              <mc:Fallback>
                <p:oleObj name="Equation" r:id="rId15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562" y="5038597"/>
                        <a:ext cx="23415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931" y="4479398"/>
            <a:ext cx="211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 Shear strain energy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5125" y="5136449"/>
            <a:ext cx="2054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- Deviator of strain tensor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24017"/>
              </p:ext>
            </p:extLst>
          </p:nvPr>
        </p:nvGraphicFramePr>
        <p:xfrm>
          <a:off x="5841993" y="5114381"/>
          <a:ext cx="828000" cy="2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2" name="Equation" r:id="rId17" imgW="583920" imgH="203040" progId="Equation.DSMT4">
                  <p:embed/>
                </p:oleObj>
              </mc:Choice>
              <mc:Fallback>
                <p:oleObj name="Equation" r:id="rId17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1993" y="5114381"/>
                        <a:ext cx="828000" cy="28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45163"/>
              </p:ext>
            </p:extLst>
          </p:nvPr>
        </p:nvGraphicFramePr>
        <p:xfrm>
          <a:off x="6254079" y="4466420"/>
          <a:ext cx="8112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3" name="Equation" r:id="rId19" imgW="520560" imgH="253800" progId="Equation.DSMT4">
                  <p:embed/>
                </p:oleObj>
              </mc:Choice>
              <mc:Fallback>
                <p:oleObj name="Equation" r:id="rId19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079" y="4466420"/>
                        <a:ext cx="811212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223368" y="4510211"/>
            <a:ext cx="1789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- Shear sound velocity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22629"/>
              </p:ext>
            </p:extLst>
          </p:nvPr>
        </p:nvGraphicFramePr>
        <p:xfrm>
          <a:off x="5750447" y="5810690"/>
          <a:ext cx="3523712" cy="47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4" name="Equation" r:id="rId21" imgW="1866600" imgH="253800" progId="Equation.DSMT4">
                  <p:embed/>
                </p:oleObj>
              </mc:Choice>
              <mc:Fallback>
                <p:oleObj name="Equation" r:id="rId21" imgW="1866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50447" y="5810690"/>
                        <a:ext cx="3523712" cy="479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7719" y="5865697"/>
            <a:ext cx="476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 stress is proportional to the strain deviator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15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Inelastic deformations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2433"/>
              </p:ext>
            </p:extLst>
          </p:nvPr>
        </p:nvGraphicFramePr>
        <p:xfrm>
          <a:off x="930620" y="1211134"/>
          <a:ext cx="4671111" cy="3422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7" name="Equation" r:id="rId3" imgW="2565360" imgH="1879560" progId="Equation.DSMT4">
                  <p:embed/>
                </p:oleObj>
              </mc:Choice>
              <mc:Fallback>
                <p:oleObj name="Equation" r:id="rId3" imgW="256536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620" y="1211134"/>
                        <a:ext cx="4671111" cy="3422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3559" y="1795848"/>
            <a:ext cx="22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Shear stress relaxation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23493" y="2090010"/>
            <a:ext cx="288327" cy="21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657622" y="3642842"/>
            <a:ext cx="288327" cy="21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45925" y="3357953"/>
            <a:ext cx="200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Entropy production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6984852" y="2165180"/>
          <a:ext cx="2937945" cy="66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8" name="Equation" r:id="rId5" imgW="1841400" imgH="419040" progId="Equation.DSMT4">
                  <p:embed/>
                </p:oleObj>
              </mc:Choice>
              <mc:Fallback>
                <p:oleObj name="Equation" r:id="rId5" imgW="1841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84852" y="2165180"/>
                        <a:ext cx="2937945" cy="668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8111032" y="2839345"/>
          <a:ext cx="1724969" cy="65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9" name="Equation" r:id="rId7" imgW="1104840" imgH="419040" progId="Equation.DSMT4">
                  <p:embed/>
                </p:oleObj>
              </mc:Choice>
              <mc:Fallback>
                <p:oleObj name="Equation" r:id="rId7" imgW="11048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1032" y="2839345"/>
                        <a:ext cx="1724969" cy="654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6743807" y="3458176"/>
            <a:ext cx="4479364" cy="369332"/>
            <a:chOff x="2122380" y="5344058"/>
            <a:chExt cx="4479364" cy="36933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Объект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122380" y="5374632"/>
                <a:ext cx="294544" cy="3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810" name="Equation" r:id="rId9" imgW="126720" imgH="139680" progId="Equation.DSMT4">
                        <p:embed/>
                      </p:oleObj>
                    </mc:Choice>
                    <mc:Fallback>
                      <p:oleObj name="Equation" r:id="rId9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22380" y="5374632"/>
                              <a:ext cx="294544" cy="324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Объект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50858272"/>
                    </p:ext>
                  </p:extLst>
                </p:nvPr>
              </p:nvGraphicFramePr>
              <p:xfrm>
                <a:off x="2122380" y="5374632"/>
                <a:ext cx="294544" cy="324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349" name="Equation" r:id="rId11" imgW="126720" imgH="139680" progId="Equation.DSMT4">
                        <p:embed/>
                      </p:oleObj>
                    </mc:Choice>
                    <mc:Fallback>
                      <p:oleObj name="Equation" r:id="rId11" imgW="126720" imgH="1396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22380" y="5374632"/>
                              <a:ext cx="294544" cy="3240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12584" y="5344058"/>
                  <a:ext cx="41891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 smtClean="0">
                      <a:solidFill>
                        <a:srgbClr val="4477BC"/>
                      </a:solidFill>
                    </a:rPr>
                    <a:t>- Relaxation time </a:t>
                  </a:r>
                  <a:r>
                    <a:rPr lang="en-US" dirty="0" smtClean="0">
                      <a:solidFill>
                        <a:srgbClr val="A50021"/>
                      </a:solidFill>
                    </a:rPr>
                    <a:t>(can change from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r>
                    <a:rPr lang="en-US" dirty="0" smtClean="0">
                      <a:solidFill>
                        <a:srgbClr val="A50021"/>
                      </a:solidFill>
                    </a:rPr>
                    <a:t> to 0)</a:t>
                  </a:r>
                  <a:endParaRPr lang="ru-RU" dirty="0">
                    <a:solidFill>
                      <a:srgbClr val="4477B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584" y="5344058"/>
                  <a:ext cx="4189160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10" t="-8197" r="-291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>
          <a:xfrm>
            <a:off x="724671" y="4391714"/>
            <a:ext cx="109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_____________________________________________________________________________________________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50886"/>
              </p:ext>
            </p:extLst>
          </p:nvPr>
        </p:nvGraphicFramePr>
        <p:xfrm>
          <a:off x="838200" y="4860947"/>
          <a:ext cx="6053272" cy="85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1" name="Equation" r:id="rId14" imgW="3416040" imgH="482400" progId="Equation.DSMT4">
                  <p:embed/>
                </p:oleObj>
              </mc:Choice>
              <mc:Fallback>
                <p:oleObj name="Equation" r:id="rId14" imgW="34160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200" y="4860947"/>
                        <a:ext cx="6053272" cy="85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69083" y="5044644"/>
            <a:ext cx="24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Energy conservation law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5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0507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Unified model of continuum mechanics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6741" y="1714869"/>
            <a:ext cx="10698835" cy="3766958"/>
            <a:chOff x="890352" y="1195886"/>
            <a:chExt cx="10698835" cy="3766958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891370"/>
                </p:ext>
              </p:extLst>
            </p:nvPr>
          </p:nvGraphicFramePr>
          <p:xfrm>
            <a:off x="1067144" y="1239566"/>
            <a:ext cx="1000554" cy="366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4" name="Equation" r:id="rId3" imgW="380880" imgH="139680" progId="Equation.DSMT4">
                    <p:embed/>
                  </p:oleObj>
                </mc:Choice>
                <mc:Fallback>
                  <p:oleObj name="Equation" r:id="rId3" imgW="38088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7144" y="1239566"/>
                          <a:ext cx="1000554" cy="366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356021" y="1195886"/>
              <a:ext cx="3071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orresponds to </a:t>
              </a:r>
              <a:r>
                <a:rPr lang="en-US" dirty="0" smtClean="0">
                  <a:solidFill>
                    <a:srgbClr val="0070C0"/>
                  </a:solidFill>
                </a:rPr>
                <a:t>elastic medium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537392"/>
                </p:ext>
              </p:extLst>
            </p:nvPr>
          </p:nvGraphicFramePr>
          <p:xfrm>
            <a:off x="5427567" y="1818690"/>
            <a:ext cx="1933575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5" name="Equation" r:id="rId5" imgW="1091880" imgH="203040" progId="Equation.DSMT4">
                    <p:embed/>
                  </p:oleObj>
                </mc:Choice>
                <mc:Fallback>
                  <p:oleObj name="Equation" r:id="rId5" imgW="1091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7567" y="1818690"/>
                          <a:ext cx="1933575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5247159"/>
                </p:ext>
              </p:extLst>
            </p:nvPr>
          </p:nvGraphicFramePr>
          <p:xfrm>
            <a:off x="1067144" y="1819626"/>
            <a:ext cx="861240" cy="37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6" name="Equation" r:id="rId7" imgW="406080" imgH="177480" progId="Equation.DSMT4">
                    <p:embed/>
                  </p:oleObj>
                </mc:Choice>
                <mc:Fallback>
                  <p:oleObj name="Equation" r:id="rId7" imgW="4060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67144" y="1819626"/>
                          <a:ext cx="861240" cy="3793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356021" y="1819626"/>
              <a:ext cx="2887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formal asymptotic expansion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190" y="1800755"/>
              <a:ext cx="91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gives us</a:t>
              </a:r>
              <a:endParaRPr lang="ru-RU" dirty="0"/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7170820"/>
                </p:ext>
              </p:extLst>
            </p:nvPr>
          </p:nvGraphicFramePr>
          <p:xfrm>
            <a:off x="2356021" y="2807259"/>
            <a:ext cx="5895975" cy="649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7" name="Equation" r:id="rId9" imgW="4622760" imgH="507960" progId="Equation.DSMT4">
                    <p:embed/>
                  </p:oleObj>
                </mc:Choice>
                <mc:Fallback>
                  <p:oleObj name="Equation" r:id="rId9" imgW="46227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6021" y="2807259"/>
                          <a:ext cx="5895975" cy="649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356021" y="2270341"/>
              <a:ext cx="525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Navier</a:t>
              </a:r>
              <a:r>
                <a:rPr lang="en-US" dirty="0" smtClean="0"/>
                <a:t>-Stokes equations for </a:t>
              </a:r>
              <a:r>
                <a:rPr lang="en-US" dirty="0" smtClean="0">
                  <a:solidFill>
                    <a:srgbClr val="0070C0"/>
                  </a:solidFill>
                </a:rPr>
                <a:t>compressible viscous flow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0070694"/>
                </p:ext>
              </p:extLst>
            </p:nvPr>
          </p:nvGraphicFramePr>
          <p:xfrm>
            <a:off x="890352" y="4453722"/>
            <a:ext cx="2354691" cy="509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8" name="Equation" r:id="rId11" imgW="939600" imgH="203040" progId="Equation.DSMT4">
                    <p:embed/>
                  </p:oleObj>
                </mc:Choice>
                <mc:Fallback>
                  <p:oleObj name="Equation" r:id="rId11" imgW="9396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90352" y="4453722"/>
                          <a:ext cx="2354691" cy="5091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377515" y="4464663"/>
              <a:ext cx="821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allows to model inelastic </a:t>
              </a:r>
              <a:r>
                <a:rPr lang="en-US" dirty="0" smtClean="0">
                  <a:solidFill>
                    <a:srgbClr val="0070C0"/>
                  </a:solidFill>
                </a:rPr>
                <a:t>strain-rate and temperature dependent plastic deformations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020945"/>
              </p:ext>
            </p:extLst>
          </p:nvPr>
        </p:nvGraphicFramePr>
        <p:xfrm>
          <a:off x="5177584" y="4132117"/>
          <a:ext cx="1301805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9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584" y="4132117"/>
                        <a:ext cx="1301805" cy="68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29367" y="4289451"/>
            <a:ext cx="284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viscosity coefficient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31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903" y="2439916"/>
            <a:ext cx="4418012" cy="393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855" y="207979"/>
            <a:ext cx="8229600" cy="36009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A50021"/>
                </a:solidFill>
              </a:rPr>
              <a:t>Steady laminar Hagen-</a:t>
            </a:r>
            <a:r>
              <a:rPr lang="en-US" b="1" u="sng" dirty="0" err="1" smtClean="0">
                <a:solidFill>
                  <a:srgbClr val="A50021"/>
                </a:solidFill>
              </a:rPr>
              <a:t>Poiseuille</a:t>
            </a:r>
            <a:r>
              <a:rPr lang="en-US" b="1" u="sng" dirty="0" smtClean="0">
                <a:solidFill>
                  <a:srgbClr val="A50021"/>
                </a:solidFill>
              </a:rPr>
              <a:t> flow, </a:t>
            </a:r>
            <a:r>
              <a:rPr lang="en-US" b="1" i="1" u="sng" dirty="0" smtClean="0">
                <a:solidFill>
                  <a:srgbClr val="A50021"/>
                </a:solidFill>
              </a:rPr>
              <a:t>Re</a:t>
            </a:r>
            <a:r>
              <a:rPr lang="en-US" b="1" u="sng" dirty="0" smtClean="0">
                <a:solidFill>
                  <a:srgbClr val="A50021"/>
                </a:solidFill>
              </a:rPr>
              <a:t>=50 </a:t>
            </a:r>
            <a:endParaRPr lang="en-US" b="1" u="sng" dirty="0">
              <a:solidFill>
                <a:srgbClr val="A5002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1076325"/>
            <a:ext cx="7200000" cy="110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 bwMode="auto">
          <a:xfrm flipV="1">
            <a:off x="5676900" y="2184400"/>
            <a:ext cx="533400" cy="116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1828803" y="12877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>
            <a:off x="1828803" y="14401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1828803" y="15925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1828803" y="17449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>
            <a:off x="1816103" y="18973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698985" y="9271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inflow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8951" y="2537768"/>
            <a:ext cx="1223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Arial" charset="0"/>
              </a:rPr>
              <a:t>(incompressible NS)</a:t>
            </a:r>
            <a:endParaRPr lang="ru-RU" sz="9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444" y="2918712"/>
            <a:ext cx="4533519" cy="393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1" y="74296"/>
            <a:ext cx="7451048" cy="516255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A50021"/>
                </a:solidFill>
              </a:rPr>
              <a:t>Blasius</a:t>
            </a:r>
            <a:r>
              <a:rPr lang="en-US" b="1" u="sng" dirty="0" smtClean="0">
                <a:solidFill>
                  <a:srgbClr val="A50021"/>
                </a:solidFill>
              </a:rPr>
              <a:t> boundary layer, </a:t>
            </a:r>
            <a:r>
              <a:rPr lang="en-US" b="1" i="1" u="sng" dirty="0" smtClean="0">
                <a:solidFill>
                  <a:srgbClr val="A50021"/>
                </a:solidFill>
              </a:rPr>
              <a:t>Re</a:t>
            </a:r>
            <a:r>
              <a:rPr lang="en-US" b="1" u="sng" dirty="0" smtClean="0">
                <a:solidFill>
                  <a:srgbClr val="A50021"/>
                </a:solidFill>
              </a:rPr>
              <a:t>=1000</a:t>
            </a:r>
            <a:endParaRPr lang="en-US" b="1" u="sng" dirty="0">
              <a:solidFill>
                <a:srgbClr val="A5002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096" y="726186"/>
            <a:ext cx="5512904" cy="23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 bwMode="auto">
          <a:xfrm flipV="1">
            <a:off x="4889503" y="2921000"/>
            <a:ext cx="3111500" cy="1841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3"/>
          <p:cNvSpPr txBox="1"/>
          <p:nvPr/>
        </p:nvSpPr>
        <p:spPr>
          <a:xfrm>
            <a:off x="5150651" y="4464847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 Light"/>
              </a:rPr>
              <a:t>x=0.5 cut</a:t>
            </a:r>
            <a:endParaRPr lang="en-US" sz="20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131849" y="438910"/>
            <a:ext cx="192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 Light"/>
              </a:rPr>
              <a:t>Velocity contours</a:t>
            </a:r>
            <a:endParaRPr lang="en-US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4457703" y="9067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4457703" y="13004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4457703" y="17703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>
            <a:off x="4457703" y="21894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4445003" y="26593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456905" y="1270037"/>
            <a:ext cx="9671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Inflow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u=1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AD9E6-F957-45DC-855E-0642F6645879}" type="slidenum">
              <a:rPr lang="ru-RU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117476" y="672702"/>
            <a:ext cx="68663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3200" u="sng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Class of </a:t>
            </a:r>
            <a:r>
              <a:rPr lang="en-US" altLang="ru-RU" sz="3200" b="1" i="1" u="sng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thermodynamically compatible</a:t>
            </a:r>
            <a:r>
              <a:rPr lang="en-US" altLang="ru-RU" sz="3200" u="sng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3200" u="sng" dirty="0" smtClean="0">
                <a:solidFill>
                  <a:srgbClr val="8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systems  of hyperbolic conservation laws</a:t>
            </a:r>
            <a:endParaRPr lang="ru-RU" altLang="ru-RU" sz="3200" u="sng" dirty="0" smtClean="0">
              <a:solidFill>
                <a:srgbClr val="8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387905" y="2105372"/>
            <a:ext cx="8027647" cy="2987120"/>
            <a:chOff x="1071034" y="1412875"/>
            <a:chExt cx="8027647" cy="2987120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071034" y="1412875"/>
              <a:ext cx="8027647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</a:rPr>
                <a:t>•</a:t>
              </a:r>
              <a:r>
                <a:rPr lang="en-US" altLang="ru-RU" dirty="0" smtClean="0">
                  <a:solidFill>
                    <a:srgbClr val="000000"/>
                  </a:solidFill>
                </a:rPr>
                <a:t>  </a:t>
              </a:r>
              <a:r>
                <a:rPr lang="en-US" altLang="ru-RU" sz="1600" dirty="0" smtClean="0">
                  <a:solidFill>
                    <a:srgbClr val="000000"/>
                  </a:solidFill>
                </a:rPr>
                <a:t>All governing differential equations of the system are written in a conservative form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600" dirty="0" smtClean="0">
                  <a:solidFill>
                    <a:srgbClr val="000000"/>
                  </a:solidFill>
                </a:rPr>
                <a:t>    and the system can be transformed to a symmetric hyperbolic form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</a:rPr>
                <a:t>•</a:t>
              </a:r>
              <a:r>
                <a:rPr lang="en-US" altLang="ru-RU" sz="2800" dirty="0" smtClean="0">
                  <a:solidFill>
                    <a:srgbClr val="000000"/>
                  </a:solidFill>
                </a:rPr>
                <a:t> </a:t>
              </a:r>
              <a:r>
                <a:rPr lang="en-US" altLang="ru-RU" sz="1600" dirty="0" smtClean="0">
                  <a:solidFill>
                    <a:srgbClr val="000000"/>
                  </a:solidFill>
                </a:rPr>
                <a:t>Solution to the system satisfied to thermodynamic laws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600" dirty="0" smtClean="0">
                  <a:solidFill>
                    <a:srgbClr val="000000"/>
                  </a:solidFill>
                </a:rPr>
                <a:t>    (conservation of energy and entropy growth)</a:t>
              </a:r>
              <a:endParaRPr lang="ru-RU" altLang="ru-RU" sz="16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583267" y="2906715"/>
              <a:ext cx="686707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</a:rPr>
                <a:t>•</a:t>
              </a:r>
              <a:r>
                <a:rPr lang="en-US" altLang="ru-RU" dirty="0" smtClean="0">
                  <a:solidFill>
                    <a:srgbClr val="000000"/>
                  </a:solidFill>
                </a:rPr>
                <a:t> </a:t>
              </a:r>
              <a:r>
                <a:rPr lang="en-US" altLang="ru-RU" sz="1400" dirty="0" smtClean="0">
                  <a:solidFill>
                    <a:srgbClr val="000000"/>
                  </a:solidFill>
                </a:rPr>
                <a:t>Many well-posed systems of mathematical physics and continuum mechanics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 smtClean="0">
                  <a:solidFill>
                    <a:srgbClr val="000000"/>
                  </a:solidFill>
                </a:rPr>
                <a:t>   can be written in the form of thermodynamically compatible system.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ru-RU" sz="1400" dirty="0" smtClean="0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 smtClean="0">
                  <a:solidFill>
                    <a:srgbClr val="000000"/>
                  </a:solidFill>
                </a:rPr>
                <a:t>   Examples: gas dynamics, magneto-hydrodynamics, nonlinear and linear elasticity,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 smtClean="0">
                  <a:solidFill>
                    <a:srgbClr val="000000"/>
                  </a:solidFill>
                </a:rPr>
                <a:t>                     electrodynamics of moving media, etc.</a:t>
              </a:r>
              <a:endParaRPr lang="ru-RU" altLang="ru-RU" sz="1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150" name="TextBox 1"/>
            <p:cNvSpPr txBox="1">
              <a:spLocks noChangeArrowheads="1"/>
            </p:cNvSpPr>
            <p:nvPr/>
          </p:nvSpPr>
          <p:spPr bwMode="auto">
            <a:xfrm>
              <a:off x="1102786" y="4030663"/>
              <a:ext cx="73661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mtClean="0">
                  <a:solidFill>
                    <a:srgbClr val="000000"/>
                  </a:solidFill>
                </a:rPr>
                <a:t>________________________________________________________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40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9144" y="133894"/>
            <a:ext cx="7286157" cy="452755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A50021"/>
                </a:solidFill>
              </a:rPr>
              <a:t>Compressible mixing layer, </a:t>
            </a:r>
            <a:r>
              <a:rPr lang="en-US" b="1" i="1" u="sng" dirty="0" smtClean="0">
                <a:solidFill>
                  <a:srgbClr val="A50021"/>
                </a:solidFill>
              </a:rPr>
              <a:t>Re</a:t>
            </a:r>
            <a:r>
              <a:rPr lang="en-US" b="1" u="sng" dirty="0" smtClean="0">
                <a:solidFill>
                  <a:srgbClr val="A50021"/>
                </a:solidFill>
              </a:rPr>
              <a:t>=250</a:t>
            </a:r>
            <a:endParaRPr lang="en-US" b="1" u="sng" dirty="0">
              <a:solidFill>
                <a:srgbClr val="A50021"/>
              </a:solidFill>
            </a:endParaRP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3517899" y="885814"/>
            <a:ext cx="5040000" cy="5635276"/>
            <a:chOff x="2451100" y="885815"/>
            <a:chExt cx="4346987" cy="486317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1100" y="885815"/>
              <a:ext cx="4320000" cy="1705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8087" y="2462208"/>
              <a:ext cx="4320000" cy="166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8087" y="4148134"/>
              <a:ext cx="4248000" cy="1600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/>
          <p:nvPr/>
        </p:nvGrpSpPr>
        <p:grpSpPr>
          <a:xfrm>
            <a:off x="2235203" y="800100"/>
            <a:ext cx="1358900" cy="1625600"/>
            <a:chOff x="876300" y="800100"/>
            <a:chExt cx="1358900" cy="1625600"/>
          </a:xfrm>
        </p:grpSpPr>
        <p:cxnSp>
          <p:nvCxnSpPr>
            <p:cNvPr id="15" name="Прямая со стрелкой 14"/>
            <p:cNvCxnSpPr/>
            <p:nvPr/>
          </p:nvCxnSpPr>
          <p:spPr bwMode="auto">
            <a:xfrm>
              <a:off x="876300" y="128778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Прямая со стрелкой 15"/>
            <p:cNvCxnSpPr/>
            <p:nvPr/>
          </p:nvCxnSpPr>
          <p:spPr bwMode="auto">
            <a:xfrm>
              <a:off x="876300" y="144018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Прямая со стрелкой 16"/>
            <p:cNvCxnSpPr/>
            <p:nvPr/>
          </p:nvCxnSpPr>
          <p:spPr bwMode="auto">
            <a:xfrm>
              <a:off x="876300" y="159258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Прямая со стрелкой 17"/>
            <p:cNvCxnSpPr/>
            <p:nvPr/>
          </p:nvCxnSpPr>
          <p:spPr bwMode="auto">
            <a:xfrm>
              <a:off x="883920" y="1775460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Прямая со стрелкой 18"/>
            <p:cNvCxnSpPr/>
            <p:nvPr/>
          </p:nvCxnSpPr>
          <p:spPr bwMode="auto">
            <a:xfrm>
              <a:off x="883920" y="1927860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Прямая со стрелкой 19"/>
            <p:cNvCxnSpPr/>
            <p:nvPr/>
          </p:nvCxnSpPr>
          <p:spPr bwMode="auto">
            <a:xfrm>
              <a:off x="883920" y="2080260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Прямая со стрелкой 20"/>
            <p:cNvCxnSpPr/>
            <p:nvPr/>
          </p:nvCxnSpPr>
          <p:spPr bwMode="auto">
            <a:xfrm>
              <a:off x="883920" y="2232660"/>
              <a:ext cx="32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Прямая со стрелкой 13"/>
            <p:cNvCxnSpPr/>
            <p:nvPr/>
          </p:nvCxnSpPr>
          <p:spPr bwMode="auto">
            <a:xfrm>
              <a:off x="876300" y="1135380"/>
              <a:ext cx="5207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Группа 11"/>
            <p:cNvGrpSpPr/>
            <p:nvPr/>
          </p:nvGrpSpPr>
          <p:grpSpPr>
            <a:xfrm>
              <a:off x="876300" y="927100"/>
              <a:ext cx="1358900" cy="1498600"/>
              <a:chOff x="2336800" y="927100"/>
              <a:chExt cx="1358900" cy="1498600"/>
            </a:xfrm>
          </p:grpSpPr>
          <p:cxnSp>
            <p:nvCxnSpPr>
              <p:cNvPr id="8" name="Прямая со стрелкой 7"/>
              <p:cNvCxnSpPr/>
              <p:nvPr/>
            </p:nvCxnSpPr>
            <p:spPr bwMode="auto">
              <a:xfrm flipH="1" flipV="1">
                <a:off x="2336800" y="927100"/>
                <a:ext cx="12700" cy="149860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Прямая со стрелкой 10"/>
              <p:cNvCxnSpPr/>
              <p:nvPr/>
            </p:nvCxnSpPr>
            <p:spPr bwMode="auto">
              <a:xfrm>
                <a:off x="2349500" y="1689100"/>
                <a:ext cx="13462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975691" y="800100"/>
              <a:ext cx="88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 dirty="0">
                  <a:solidFill>
                    <a:prstClr val="black"/>
                  </a:solidFill>
                  <a:latin typeface="Calibri Light"/>
                </a:rPr>
                <a:t>Velocity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874001" y="546132"/>
            <a:ext cx="274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black"/>
                </a:solidFill>
              </a:rPr>
              <a:t>Top</a:t>
            </a:r>
            <a:r>
              <a:rPr lang="en-US" i="1" dirty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6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 order P</a:t>
            </a:r>
            <a:r>
              <a:rPr lang="en-US" baseline="-25000" dirty="0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baseline="-25000" dirty="0">
                <a:solidFill>
                  <a:prstClr val="black"/>
                </a:solidFill>
              </a:rPr>
              <a:t>M </a:t>
            </a:r>
            <a:r>
              <a:rPr lang="en-US" dirty="0">
                <a:solidFill>
                  <a:prstClr val="black"/>
                </a:solidFill>
              </a:rPr>
              <a:t>scheme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</a:rPr>
              <a:t>Navier</a:t>
            </a:r>
            <a:r>
              <a:rPr lang="en-US" dirty="0">
                <a:solidFill>
                  <a:prstClr val="black"/>
                </a:solidFill>
              </a:rPr>
              <a:t>-Stokes model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70C0"/>
                </a:solidFill>
              </a:rPr>
              <a:t>Dumbser</a:t>
            </a:r>
            <a:r>
              <a:rPr lang="en-US" b="1" i="1" dirty="0">
                <a:solidFill>
                  <a:srgbClr val="0070C0"/>
                </a:solidFill>
              </a:rPr>
              <a:t>, </a:t>
            </a:r>
            <a:r>
              <a:rPr lang="en-US" b="1" i="1" dirty="0" err="1">
                <a:solidFill>
                  <a:srgbClr val="0070C0"/>
                </a:solidFill>
              </a:rPr>
              <a:t>Zanotti</a:t>
            </a:r>
            <a:r>
              <a:rPr lang="en-US" b="1" i="1" dirty="0">
                <a:solidFill>
                  <a:srgbClr val="0070C0"/>
                </a:solidFill>
              </a:rPr>
              <a:t>, 2009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7503" y="3911609"/>
            <a:ext cx="2730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Hyperbolic model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rd</a:t>
            </a:r>
            <a:r>
              <a:rPr lang="en-US" dirty="0">
                <a:solidFill>
                  <a:prstClr val="black"/>
                </a:solidFill>
              </a:rPr>
              <a:t> order ADER-WENO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err="1">
                <a:solidFill>
                  <a:srgbClr val="0070C0"/>
                </a:solidFill>
              </a:rPr>
              <a:t>Dumbser</a:t>
            </a:r>
            <a:r>
              <a:rPr lang="en-US" b="1" i="1" dirty="0">
                <a:solidFill>
                  <a:srgbClr val="0070C0"/>
                </a:solidFill>
              </a:rPr>
              <a:t>, </a:t>
            </a:r>
            <a:r>
              <a:rPr lang="en-US" b="1" i="1" dirty="0" err="1">
                <a:solidFill>
                  <a:srgbClr val="0070C0"/>
                </a:solidFill>
              </a:rPr>
              <a:t>Enaux</a:t>
            </a:r>
            <a:r>
              <a:rPr lang="en-US" b="1" i="1" dirty="0">
                <a:solidFill>
                  <a:srgbClr val="0070C0"/>
                </a:solidFill>
              </a:rPr>
              <a:t>, Toro, 2008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9624" y="2959137"/>
            <a:ext cx="1195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70C0"/>
                </a:solidFill>
                <a:latin typeface="Calibri Light"/>
              </a:rPr>
              <a:t>Vorticity</a:t>
            </a:r>
            <a:endParaRPr lang="en-US" sz="2000" b="1" dirty="0">
              <a:solidFill>
                <a:srgbClr val="0070C0"/>
              </a:solidFill>
              <a:latin typeface="Calibri Light"/>
            </a:endParaRP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 flipV="1">
            <a:off x="3048000" y="2159000"/>
            <a:ext cx="482600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>
            <a:stCxn id="26" idx="3"/>
            <a:endCxn id="5123" idx="1"/>
          </p:cNvCxnSpPr>
          <p:nvPr/>
        </p:nvCxnSpPr>
        <p:spPr bwMode="auto">
          <a:xfrm>
            <a:off x="3064951" y="3189970"/>
            <a:ext cx="484237" cy="484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860513" y="52578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Calibri Light"/>
              </a:rPr>
              <a:t>A</a:t>
            </a:r>
            <a:r>
              <a:rPr lang="en-US" sz="2400" b="1" baseline="-25000" dirty="0">
                <a:solidFill>
                  <a:srgbClr val="0070C0"/>
                </a:solidFill>
                <a:latin typeface="Calibri Light"/>
              </a:rPr>
              <a:t>12</a:t>
            </a:r>
            <a:endParaRPr lang="en-US" sz="2000" b="1" dirty="0">
              <a:solidFill>
                <a:srgbClr val="0070C0"/>
              </a:solidFill>
              <a:latin typeface="Calibri Light"/>
            </a:endParaRPr>
          </a:p>
        </p:txBody>
      </p:sp>
      <p:cxnSp>
        <p:nvCxnSpPr>
          <p:cNvPr id="34" name="Прямая со стрелкой 33"/>
          <p:cNvCxnSpPr>
            <a:stCxn id="25" idx="0"/>
            <a:endCxn id="5123" idx="3"/>
          </p:cNvCxnSpPr>
          <p:nvPr/>
        </p:nvCxnSpPr>
        <p:spPr bwMode="auto">
          <a:xfrm flipH="1" flipV="1">
            <a:off x="8557899" y="3674816"/>
            <a:ext cx="744854" cy="2367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Прямая со стрелкой 35"/>
          <p:cNvCxnSpPr>
            <a:endCxn id="5124" idx="3"/>
          </p:cNvCxnSpPr>
          <p:nvPr/>
        </p:nvCxnSpPr>
        <p:spPr bwMode="auto">
          <a:xfrm flipH="1">
            <a:off x="8474420" y="4940337"/>
            <a:ext cx="910880" cy="653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21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32" y="3822607"/>
            <a:ext cx="2700000" cy="260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2" y="156800"/>
            <a:ext cx="7363351" cy="43618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A50021"/>
                </a:solidFill>
              </a:rPr>
              <a:t>Flow around a circular cylinder, </a:t>
            </a:r>
            <a:r>
              <a:rPr lang="en-US" b="1" i="1" u="sng" dirty="0" smtClean="0">
                <a:solidFill>
                  <a:srgbClr val="A50021"/>
                </a:solidFill>
              </a:rPr>
              <a:t>Re</a:t>
            </a:r>
            <a:r>
              <a:rPr lang="en-US" b="1" u="sng" dirty="0" smtClean="0">
                <a:solidFill>
                  <a:srgbClr val="A50021"/>
                </a:solidFill>
              </a:rPr>
              <a:t>=150</a:t>
            </a:r>
            <a:endParaRPr lang="fr-FR" b="1" u="sng" dirty="0">
              <a:solidFill>
                <a:srgbClr val="A50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993037"/>
            <a:ext cx="6840000" cy="257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2"/>
          <p:cNvSpPr txBox="1"/>
          <p:nvPr/>
        </p:nvSpPr>
        <p:spPr>
          <a:xfrm>
            <a:off x="5816139" y="61708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Calibri Light"/>
              </a:rPr>
              <a:t>A</a:t>
            </a:r>
            <a:r>
              <a:rPr lang="en-US" sz="2400" b="1" baseline="-25000" dirty="0">
                <a:solidFill>
                  <a:srgbClr val="0070C0"/>
                </a:solidFill>
                <a:latin typeface="Calibri Light"/>
              </a:rPr>
              <a:t>12</a:t>
            </a:r>
            <a:endParaRPr lang="en-US" sz="2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42744" y="4322664"/>
            <a:ext cx="2583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Pressure field.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Full computational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domain</a:t>
            </a:r>
            <a:endParaRPr lang="fr-FR" sz="2400" dirty="0">
              <a:solidFill>
                <a:prstClr val="black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3572808" y="2337565"/>
            <a:ext cx="2633197" cy="27019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9" name="Picture 5" descr="C:\Users\ipeshkov\Dropbox\A08_Hyperbolic_NS\Presentations\2015-11-12-UPPA\aux_files\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55" y="4967188"/>
            <a:ext cx="12671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5"/>
          <p:cNvSpPr txBox="1"/>
          <p:nvPr/>
        </p:nvSpPr>
        <p:spPr>
          <a:xfrm>
            <a:off x="1699100" y="4659430"/>
            <a:ext cx="3227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70C0"/>
                </a:solidFill>
                <a:latin typeface="Calibri Light"/>
              </a:rPr>
              <a:t>Strouhal</a:t>
            </a:r>
            <a:r>
              <a:rPr lang="en-US" sz="1400" dirty="0">
                <a:solidFill>
                  <a:srgbClr val="0070C0"/>
                </a:solidFill>
                <a:latin typeface="Calibri Light"/>
              </a:rPr>
              <a:t> number obtained numerically</a:t>
            </a:r>
          </a:p>
        </p:txBody>
      </p:sp>
      <p:cxnSp>
        <p:nvCxnSpPr>
          <p:cNvPr id="16" name="Прямая со стрелкой 7"/>
          <p:cNvCxnSpPr/>
          <p:nvPr/>
        </p:nvCxnSpPr>
        <p:spPr bwMode="auto">
          <a:xfrm>
            <a:off x="2010135" y="13258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8"/>
          <p:cNvCxnSpPr/>
          <p:nvPr/>
        </p:nvCxnSpPr>
        <p:spPr bwMode="auto">
          <a:xfrm>
            <a:off x="2010135" y="17195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2"/>
          <p:cNvCxnSpPr/>
          <p:nvPr/>
        </p:nvCxnSpPr>
        <p:spPr bwMode="auto">
          <a:xfrm>
            <a:off x="2010135" y="21894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3"/>
          <p:cNvCxnSpPr/>
          <p:nvPr/>
        </p:nvCxnSpPr>
        <p:spPr bwMode="auto">
          <a:xfrm>
            <a:off x="2010135" y="26085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4"/>
          <p:cNvCxnSpPr/>
          <p:nvPr/>
        </p:nvCxnSpPr>
        <p:spPr bwMode="auto">
          <a:xfrm>
            <a:off x="1997435" y="3078480"/>
            <a:ext cx="520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5"/>
          <p:cNvSpPr txBox="1"/>
          <p:nvPr/>
        </p:nvSpPr>
        <p:spPr>
          <a:xfrm>
            <a:off x="1627362" y="1767709"/>
            <a:ext cx="1286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Calibri Light"/>
              </a:rPr>
              <a:t>Flow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70C0"/>
                </a:solidFill>
                <a:latin typeface="Calibri Light"/>
              </a:rPr>
              <a:t>direction</a:t>
            </a:r>
            <a:endParaRPr lang="en-US" sz="2000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0267" y="5409355"/>
            <a:ext cx="254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477BC"/>
                </a:solidFill>
              </a:rPr>
              <a:t>is in a good agreement with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477BC"/>
                </a:solidFill>
              </a:rPr>
              <a:t>results reported in the literature</a:t>
            </a:r>
            <a:endParaRPr lang="ru-RU" sz="1400" dirty="0">
              <a:solidFill>
                <a:srgbClr val="4477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7605" y="144003"/>
            <a:ext cx="7449323" cy="56845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990000"/>
                </a:solidFill>
              </a:rPr>
              <a:t>Elasticity: Seismic wave propagation</a:t>
            </a:r>
            <a:endParaRPr lang="fr-FR" sz="2800" b="1" dirty="0">
              <a:solidFill>
                <a:srgbClr val="99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51" y="935326"/>
            <a:ext cx="6480000" cy="33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ipeshkov\Dropbox\A08_Hyperbolic_NS\Presentations\2015-11-12-UPPA\aux_files\seism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23" y="4655027"/>
            <a:ext cx="6137744" cy="16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495104" y="962823"/>
            <a:ext cx="130629" cy="116582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8" name="Connecteur droit avec flèche 7"/>
          <p:cNvCxnSpPr>
            <a:stCxn id="6" idx="2"/>
          </p:cNvCxnSpPr>
          <p:nvPr/>
        </p:nvCxnSpPr>
        <p:spPr bwMode="auto">
          <a:xfrm flipH="1">
            <a:off x="6556664" y="1079405"/>
            <a:ext cx="1003777" cy="38088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8037125" y="4802074"/>
            <a:ext cx="15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</a:rPr>
              <a:t>HPR model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55916" y="4435124"/>
            <a:ext cx="212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Linear elasticity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532797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A50021"/>
                </a:solidFill>
              </a:rPr>
              <a:t>Elastic-plastic deformation of hardening material. </a:t>
            </a:r>
            <a:br>
              <a:rPr lang="en-US" u="sng" dirty="0" smtClean="0">
                <a:solidFill>
                  <a:srgbClr val="A50021"/>
                </a:solidFill>
              </a:rPr>
            </a:br>
            <a:r>
              <a:rPr lang="en-US" u="sng" dirty="0" smtClean="0">
                <a:solidFill>
                  <a:srgbClr val="A50021"/>
                </a:solidFill>
              </a:rPr>
              <a:t>Taylor test problem</a:t>
            </a:r>
            <a:endParaRPr lang="ru-RU" u="sng" dirty="0">
              <a:solidFill>
                <a:srgbClr val="A5002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8569" y="2311657"/>
            <a:ext cx="8102880" cy="435133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760089" y="2108493"/>
            <a:ext cx="787400" cy="763373"/>
            <a:chOff x="2760089" y="2108457"/>
            <a:chExt cx="787400" cy="763373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3078375" y="2311657"/>
              <a:ext cx="0" cy="5601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8552605"/>
                </p:ext>
              </p:extLst>
            </p:nvPr>
          </p:nvGraphicFramePr>
          <p:xfrm>
            <a:off x="2760089" y="2108457"/>
            <a:ext cx="7874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3" name="Equation" r:id="rId4" imgW="787320" imgH="203040" progId="Equation.DSMT4">
                    <p:embed/>
                  </p:oleObj>
                </mc:Choice>
                <mc:Fallback>
                  <p:oleObj name="Equation" r:id="rId4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60089" y="2108457"/>
                          <a:ext cx="7874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9"/>
          <p:cNvGrpSpPr/>
          <p:nvPr/>
        </p:nvGrpSpPr>
        <p:grpSpPr>
          <a:xfrm>
            <a:off x="5493369" y="2161907"/>
            <a:ext cx="787400" cy="763373"/>
            <a:chOff x="2760089" y="2108457"/>
            <a:chExt cx="787400" cy="763373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3078375" y="2311657"/>
              <a:ext cx="0" cy="5601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2013494"/>
                </p:ext>
              </p:extLst>
            </p:nvPr>
          </p:nvGraphicFramePr>
          <p:xfrm>
            <a:off x="2760089" y="2108457"/>
            <a:ext cx="7874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4" name="Equation" r:id="rId6" imgW="787320" imgH="203040" progId="Equation.DSMT4">
                    <p:embed/>
                  </p:oleObj>
                </mc:Choice>
                <mc:Fallback>
                  <p:oleObj name="Equation" r:id="rId6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760089" y="2108457"/>
                          <a:ext cx="7874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8201379" y="2210092"/>
            <a:ext cx="787400" cy="763373"/>
            <a:chOff x="2760089" y="2108457"/>
            <a:chExt cx="787400" cy="763373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3078375" y="2311657"/>
              <a:ext cx="0" cy="5601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4223814"/>
                </p:ext>
              </p:extLst>
            </p:nvPr>
          </p:nvGraphicFramePr>
          <p:xfrm>
            <a:off x="2760089" y="2108457"/>
            <a:ext cx="7874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5" name="Equation" r:id="rId8" imgW="787320" imgH="203040" progId="Equation.DSMT4">
                    <p:embed/>
                  </p:oleObj>
                </mc:Choice>
                <mc:Fallback>
                  <p:oleObj name="Equation" r:id="rId8" imgW="787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60089" y="2108457"/>
                          <a:ext cx="7874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2590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713" y="109754"/>
            <a:ext cx="8894291" cy="59547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A50021"/>
                </a:solidFill>
              </a:rPr>
              <a:t>Variational</a:t>
            </a:r>
            <a:r>
              <a:rPr lang="en-US" sz="2800" b="1" dirty="0">
                <a:solidFill>
                  <a:srgbClr val="A50021"/>
                </a:solidFill>
              </a:rPr>
              <a:t> nature of thermodynamically compatible systems</a:t>
            </a:r>
            <a:endParaRPr lang="ru-RU" sz="2800" b="1" dirty="0">
              <a:solidFill>
                <a:srgbClr val="A5002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427451" y="1161923"/>
            <a:ext cx="9789859" cy="1004287"/>
            <a:chOff x="1427426" y="862717"/>
            <a:chExt cx="9789861" cy="1004287"/>
          </a:xfrm>
        </p:grpSpPr>
        <p:sp>
          <p:nvSpPr>
            <p:cNvPr id="4" name="TextBox 3"/>
            <p:cNvSpPr txBox="1"/>
            <p:nvPr/>
          </p:nvSpPr>
          <p:spPr>
            <a:xfrm>
              <a:off x="1427426" y="862717"/>
              <a:ext cx="9789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The </a:t>
              </a:r>
              <a:r>
                <a:rPr lang="en-US" sz="1200" dirty="0" smtClean="0">
                  <a:solidFill>
                    <a:prstClr val="black"/>
                  </a:solidFill>
                  <a:latin typeface="Arial" charset="0"/>
                </a:rPr>
                <a:t>general thermodynamically compatible system </a:t>
              </a: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can be derived as the Euler-Lagrange equations obtained by minimization of a </a:t>
              </a:r>
              <a:r>
                <a:rPr lang="en-US" sz="1200" dirty="0" err="1">
                  <a:solidFill>
                    <a:prstClr val="black"/>
                  </a:solidFill>
                  <a:latin typeface="Arial" charset="0"/>
                </a:rPr>
                <a:t>Lagrangian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04859" y="1140458"/>
                  <a:ext cx="1346907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59" y="1140458"/>
                  <a:ext cx="1346907" cy="726546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Объект 7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219264" y="1187966"/>
                <a:ext cx="3201987" cy="5556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804" name="Equation" r:id="rId4" imgW="2933640" imgH="507960" progId="Equation.DSMT4">
                        <p:embed/>
                      </p:oleObj>
                    </mc:Choice>
                    <mc:Fallback>
                      <p:oleObj name="Equation" r:id="rId4" imgW="293364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19264" y="1187966"/>
                              <a:ext cx="3201987" cy="555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Объект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31006067"/>
                    </p:ext>
                  </p:extLst>
                </p:nvPr>
              </p:nvGraphicFramePr>
              <p:xfrm>
                <a:off x="4219264" y="1187966"/>
                <a:ext cx="3201987" cy="5556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438" name="Equation" r:id="rId6" imgW="2933640" imgH="507960" progId="Equation.DSMT4">
                        <p:embed/>
                      </p:oleObj>
                    </mc:Choice>
                    <mc:Fallback>
                      <p:oleObj name="Equation" r:id="rId6" imgW="2933640" imgH="50796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19264" y="1187966"/>
                              <a:ext cx="3201987" cy="5556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658298" y="132061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where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5578" y="1309557"/>
              <a:ext cx="13596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is the </a:t>
              </a:r>
              <a:r>
                <a:rPr lang="en-US" sz="1200" dirty="0" err="1">
                  <a:solidFill>
                    <a:prstClr val="black"/>
                  </a:solidFill>
                  <a:latin typeface="Arial" charset="0"/>
                </a:rPr>
                <a:t>Lagrangian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81867" y="2318522"/>
            <a:ext cx="4983567" cy="366056"/>
            <a:chOff x="954387" y="1989178"/>
            <a:chExt cx="4983565" cy="366056"/>
          </a:xfrm>
        </p:grpSpPr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954387" y="1989178"/>
            <a:ext cx="520185" cy="366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05" name="Equation" r:id="rId8" imgW="342720" imgH="241200" progId="Equation.DSMT4">
                    <p:embed/>
                  </p:oleObj>
                </mc:Choice>
                <mc:Fallback>
                  <p:oleObj name="Equation" r:id="rId8" imgW="3427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387" y="1989178"/>
                          <a:ext cx="520185" cy="3660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67471" y="2018491"/>
              <a:ext cx="4570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- Eulerian and </a:t>
              </a:r>
              <a:r>
                <a:rPr lang="en-US" sz="1200" dirty="0" err="1">
                  <a:solidFill>
                    <a:prstClr val="black"/>
                  </a:solidFill>
                  <a:latin typeface="Arial" charset="0"/>
                </a:rPr>
                <a:t>Lagrangian</a:t>
              </a: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 coordinates,                   - potentials    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4173257" y="1998379"/>
            <a:ext cx="695305" cy="347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06" name="Equation" r:id="rId10" imgW="457200" imgH="228600" progId="Equation.DSMT4">
                    <p:embed/>
                  </p:oleObj>
                </mc:Choice>
                <mc:Fallback>
                  <p:oleObj name="Equation" r:id="rId10" imgW="457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257" y="1998379"/>
                          <a:ext cx="695305" cy="347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507769" y="5159619"/>
            <a:ext cx="7353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then the </a:t>
            </a:r>
            <a:r>
              <a:rPr lang="en-US" sz="1600" dirty="0" smtClean="0">
                <a:solidFill>
                  <a:srgbClr val="CC0000"/>
                </a:solidFill>
                <a:latin typeface="Arial" charset="0"/>
              </a:rPr>
              <a:t>Euler-Lagrange </a:t>
            </a:r>
            <a:r>
              <a:rPr lang="en-US" sz="1600" dirty="0">
                <a:solidFill>
                  <a:srgbClr val="CC0000"/>
                </a:solidFill>
                <a:latin typeface="Arial" charset="0"/>
              </a:rPr>
              <a:t>equations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can be formulated as the first order system </a:t>
            </a:r>
            <a:endParaRPr lang="en-US" sz="16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supplemented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by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the </a:t>
            </a:r>
            <a:r>
              <a:rPr lang="en-US" sz="1600" dirty="0" smtClean="0">
                <a:solidFill>
                  <a:srgbClr val="CC0000"/>
                </a:solidFill>
                <a:latin typeface="Arial" charset="0"/>
              </a:rPr>
              <a:t>compatibility </a:t>
            </a:r>
            <a:r>
              <a:rPr lang="en-US" sz="1600" dirty="0">
                <a:solidFill>
                  <a:srgbClr val="CC0000"/>
                </a:solidFill>
                <a:latin typeface="Arial" charset="0"/>
              </a:rPr>
              <a:t>conditions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1610497" y="3533783"/>
          <a:ext cx="6371075" cy="61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7" name="Equation" r:id="rId12" imgW="4572000" imgH="444240" progId="Equation.DSMT4">
                  <p:embed/>
                </p:oleObj>
              </mc:Choice>
              <mc:Fallback>
                <p:oleObj name="Equation" r:id="rId12" imgW="4572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497" y="3533783"/>
                        <a:ext cx="6371075" cy="6194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4219264" y="4431036"/>
          <a:ext cx="4386405" cy="44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8" name="Equation" r:id="rId14" imgW="2387520" imgH="241200" progId="Equation.DSMT4">
                  <p:embed/>
                </p:oleObj>
              </mc:Choice>
              <mc:Fallback>
                <p:oleObj name="Equation" r:id="rId14" imgW="2387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264" y="4431036"/>
                        <a:ext cx="4386405" cy="4433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2005" y="2951710"/>
            <a:ext cx="506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If to introduce variables defined by the potentials as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7766" y="4456135"/>
            <a:ext cx="250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nd define the energy as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43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713" y="109754"/>
            <a:ext cx="8894291" cy="595472"/>
          </a:xfrm>
        </p:spPr>
        <p:txBody>
          <a:bodyPr>
            <a:normAutofit/>
          </a:bodyPr>
          <a:lstStyle/>
          <a:p>
            <a:r>
              <a:rPr lang="en-US" sz="2800" b="1" u="sng" dirty="0" err="1">
                <a:solidFill>
                  <a:srgbClr val="A50021"/>
                </a:solidFill>
              </a:rPr>
              <a:t>Variational</a:t>
            </a:r>
            <a:r>
              <a:rPr lang="en-US" sz="2800" b="1" u="sng" dirty="0">
                <a:solidFill>
                  <a:srgbClr val="A50021"/>
                </a:solidFill>
              </a:rPr>
              <a:t> </a:t>
            </a:r>
            <a:r>
              <a:rPr lang="en-US" sz="2800" b="1" u="sng" dirty="0" smtClean="0">
                <a:solidFill>
                  <a:srgbClr val="A50021"/>
                </a:solidFill>
              </a:rPr>
              <a:t>thermodynamically </a:t>
            </a:r>
            <a:r>
              <a:rPr lang="en-US" sz="2800" b="1" u="sng" dirty="0">
                <a:solidFill>
                  <a:srgbClr val="A50021"/>
                </a:solidFill>
              </a:rPr>
              <a:t>compatible </a:t>
            </a:r>
            <a:r>
              <a:rPr lang="en-US" sz="2800" b="1" u="sng" dirty="0" smtClean="0">
                <a:solidFill>
                  <a:srgbClr val="A50021"/>
                </a:solidFill>
              </a:rPr>
              <a:t>system</a:t>
            </a:r>
            <a:endParaRPr lang="ru-RU" sz="2800" b="1" u="sng" dirty="0">
              <a:solidFill>
                <a:srgbClr val="A5002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169" y="886130"/>
            <a:ext cx="1074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Euler-Lagrange equations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are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formulated as the first order system supplemented by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</a:rPr>
              <a:t>the compatibility </a:t>
            </a:r>
            <a:r>
              <a:rPr lang="en-US" sz="1600" dirty="0">
                <a:solidFill>
                  <a:prstClr val="black"/>
                </a:solidFill>
                <a:latin typeface="Arial" charset="0"/>
              </a:rPr>
              <a:t>conditions 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985151" y="1405582"/>
          <a:ext cx="1428553" cy="372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0" name="Equation" r:id="rId3" imgW="1130040" imgH="2946240" progId="Equation.DSMT4">
                  <p:embed/>
                </p:oleObj>
              </mc:Choice>
              <mc:Fallback>
                <p:oleObj name="Equation" r:id="rId3" imgW="1130040" imgH="294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151" y="1405582"/>
                        <a:ext cx="1428553" cy="37238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3574496" y="1844511"/>
          <a:ext cx="1152525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1" name="Equation" r:id="rId5" imgW="914400" imgH="1930320" progId="Equation.DSMT4">
                  <p:embed/>
                </p:oleObj>
              </mc:Choice>
              <mc:Fallback>
                <p:oleObj name="Equation" r:id="rId5" imgW="914400" imgH="1930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496" y="1844511"/>
                        <a:ext cx="1152525" cy="2433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020" y="1999576"/>
            <a:ext cx="2305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Conservation of energy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7065005" y="2464377"/>
          <a:ext cx="3002291" cy="72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2" name="Equation" r:id="rId7" imgW="2260440" imgH="545760" progId="Equation.DSMT4">
                  <p:embed/>
                </p:oleObj>
              </mc:Choice>
              <mc:Fallback>
                <p:oleObj name="Equation" r:id="rId7" imgW="226044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005" y="2464377"/>
                        <a:ext cx="3002291" cy="725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84926" y="3408513"/>
            <a:ext cx="5682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charset="0"/>
              </a:rPr>
              <a:t>System is symmetric and hyperbolic if U is a convex function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2913" y="1529820"/>
            <a:ext cx="63731" cy="342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63681" y="4167664"/>
            <a:ext cx="532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Eulerian HTC system can be obtained from the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Lagrangian</a:t>
            </a:r>
            <a:r>
              <a:rPr lang="en-US" sz="1400" dirty="0">
                <a:solidFill>
                  <a:prstClr val="black"/>
                </a:solidFill>
                <a:latin typeface="Arial" charset="0"/>
              </a:rPr>
              <a:t> 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by the cumbersome transformations of coordinates and variables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7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229" y="109754"/>
            <a:ext cx="8021080" cy="730506"/>
          </a:xfrm>
        </p:spPr>
        <p:txBody>
          <a:bodyPr>
            <a:normAutofit fontScale="90000"/>
          </a:bodyPr>
          <a:lstStyle/>
          <a:p>
            <a:r>
              <a:rPr lang="en-US" sz="2800" b="1" u="sng" dirty="0">
                <a:solidFill>
                  <a:srgbClr val="A50021"/>
                </a:solidFill>
              </a:rPr>
              <a:t>Class of hyperbolic thermodynamically compatible systems</a:t>
            </a:r>
            <a:br>
              <a:rPr lang="en-US" sz="2800" b="1" u="sng" dirty="0">
                <a:solidFill>
                  <a:srgbClr val="A50021"/>
                </a:solidFill>
              </a:rPr>
            </a:br>
            <a:r>
              <a:rPr lang="en-US" sz="2200" b="1" i="1" u="sng" dirty="0">
                <a:solidFill>
                  <a:srgbClr val="A50021"/>
                </a:solidFill>
              </a:rPr>
              <a:t>in terms of generalized internal energy </a:t>
            </a:r>
            <a:endParaRPr lang="ru-RU" sz="2200" i="1" u="sng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2898"/>
              </p:ext>
            </p:extLst>
          </p:nvPr>
        </p:nvGraphicFramePr>
        <p:xfrm>
          <a:off x="2108200" y="1784350"/>
          <a:ext cx="2655888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1" name="Equation" r:id="rId3" imgW="2654280" imgH="3987720" progId="Equation.DSMT4">
                  <p:embed/>
                </p:oleObj>
              </mc:Choice>
              <mc:Fallback>
                <p:oleObj name="Equation" r:id="rId3" imgW="2654280" imgH="3987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784350"/>
                        <a:ext cx="2655888" cy="398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322269"/>
              </p:ext>
            </p:extLst>
          </p:nvPr>
        </p:nvGraphicFramePr>
        <p:xfrm>
          <a:off x="2284393" y="1372162"/>
          <a:ext cx="253075" cy="274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2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393" y="1372162"/>
                        <a:ext cx="253075" cy="274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76833" y="1385512"/>
            <a:ext cx="215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- generalized internal energy,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12363"/>
              </p:ext>
            </p:extLst>
          </p:nvPr>
        </p:nvGraphicFramePr>
        <p:xfrm>
          <a:off x="4769201" y="1421826"/>
          <a:ext cx="170039" cy="2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3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201" y="1421826"/>
                        <a:ext cx="170039" cy="22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82923" y="1365913"/>
            <a:ext cx="796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- density,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35023"/>
              </p:ext>
            </p:extLst>
          </p:nvPr>
        </p:nvGraphicFramePr>
        <p:xfrm>
          <a:off x="5793483" y="1345300"/>
          <a:ext cx="2174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4" name="Equation" r:id="rId9" imgW="152280" imgH="228600" progId="Equation.DSMT4">
                  <p:embed/>
                </p:oleObj>
              </mc:Choice>
              <mc:Fallback>
                <p:oleObj name="Equation" r:id="rId9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483" y="1345300"/>
                        <a:ext cx="21748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50235" y="136591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- velocity</a:t>
            </a:r>
            <a:endParaRPr lang="ru-RU" sz="12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79744" y="1941313"/>
            <a:ext cx="3797341" cy="2374244"/>
            <a:chOff x="4299429" y="2064514"/>
            <a:chExt cx="3797339" cy="2374244"/>
          </a:xfrm>
        </p:grpSpPr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4485589" y="3968858"/>
            <a:ext cx="914400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5" name="Equation" r:id="rId11" imgW="914400" imgH="469800" progId="Equation.DSMT4">
                    <p:embed/>
                  </p:oleObj>
                </mc:Choice>
                <mc:Fallback>
                  <p:oleObj name="Equation" r:id="rId11" imgW="91440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5589" y="3968858"/>
                          <a:ext cx="914400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5688860" y="3977752"/>
            <a:ext cx="11557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6" name="Equation" r:id="rId13" imgW="1155600" imgH="431640" progId="Equation.DSMT4">
                    <p:embed/>
                  </p:oleObj>
                </mc:Choice>
                <mc:Fallback>
                  <p:oleObj name="Equation" r:id="rId13" imgW="115560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8860" y="3977752"/>
                          <a:ext cx="1155700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7220468" y="3981558"/>
            <a:ext cx="8763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7" name="Equation" r:id="rId15" imgW="876240" imgH="444240" progId="Equation.DSMT4">
                    <p:embed/>
                  </p:oleObj>
                </mc:Choice>
                <mc:Fallback>
                  <p:oleObj name="Equation" r:id="rId15" imgW="8762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0468" y="3981558"/>
                          <a:ext cx="8763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4416772" y="3406474"/>
              <a:ext cx="3308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Steady conservation laws are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compatible with the evolution equations</a:t>
              </a:r>
              <a:endParaRPr lang="ru-RU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4572364" y="2070668"/>
            <a:ext cx="279722" cy="296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8" name="Equation" r:id="rId17" imgW="215640" imgH="228600" progId="Equation.DSMT4">
                    <p:embed/>
                  </p:oleObj>
                </mc:Choice>
                <mc:Fallback>
                  <p:oleObj name="Equation" r:id="rId17" imgW="215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364" y="2070668"/>
                          <a:ext cx="279722" cy="2961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4727057" y="2064514"/>
              <a:ext cx="2989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- distortion (inverse deformation gradient)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4299429" y="2373748"/>
            <a:ext cx="372320" cy="279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9" name="Equation" r:id="rId19" imgW="304560" imgH="228600" progId="Equation.DSMT4">
                    <p:embed/>
                  </p:oleObj>
                </mc:Choice>
                <mc:Fallback>
                  <p:oleObj name="Equation" r:id="rId19" imgW="304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429" y="2373748"/>
                          <a:ext cx="372320" cy="279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620457" y="2372998"/>
              <a:ext cx="32031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are associated with the electromagnetic field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/>
            </p:nvPr>
          </p:nvGraphicFramePr>
          <p:xfrm>
            <a:off x="4304829" y="2666289"/>
            <a:ext cx="330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0" name="Equation" r:id="rId21" imgW="330120" imgH="228600" progId="Equation.DSMT4">
                    <p:embed/>
                  </p:oleObj>
                </mc:Choice>
                <mc:Fallback>
                  <p:oleObj name="Equation" r:id="rId21" imgW="330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829" y="2666289"/>
                          <a:ext cx="3302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Прямоугольник 29"/>
            <p:cNvSpPr/>
            <p:nvPr/>
          </p:nvSpPr>
          <p:spPr>
            <a:xfrm>
              <a:off x="4608245" y="2621722"/>
              <a:ext cx="33169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are associated with the flow of any substance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through an element of the medium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  <p:graphicFrame>
          <p:nvGraphicFramePr>
            <p:cNvPr id="3" name="Объект 2"/>
            <p:cNvGraphicFramePr>
              <a:graphicFrameLocks noChangeAspect="1"/>
            </p:cNvGraphicFramePr>
            <p:nvPr>
              <p:extLst/>
            </p:nvPr>
          </p:nvGraphicFramePr>
          <p:xfrm>
            <a:off x="4652573" y="3024597"/>
            <a:ext cx="183219" cy="233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1" name="Equation" r:id="rId23" imgW="139680" imgH="177480" progId="Equation.DSMT4">
                    <p:embed/>
                  </p:oleObj>
                </mc:Choice>
                <mc:Fallback>
                  <p:oleObj name="Equation" r:id="rId23" imgW="1396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2573" y="3024597"/>
                          <a:ext cx="183219" cy="233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747425" y="3010068"/>
              <a:ext cx="7906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- entropy</a:t>
              </a:r>
              <a:endParaRPr lang="ru-RU" sz="12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84206" y="449976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Conservation of energy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370546"/>
              </p:ext>
            </p:extLst>
          </p:nvPr>
        </p:nvGraphicFramePr>
        <p:xfrm>
          <a:off x="5022860" y="4972086"/>
          <a:ext cx="5837239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2" name="Equation" r:id="rId25" imgW="6121080" imgH="431640" progId="Equation.DSMT4">
                  <p:embed/>
                </p:oleObj>
              </mc:Choice>
              <mc:Fallback>
                <p:oleObj name="Equation" r:id="rId25" imgW="6121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60" y="4972086"/>
                        <a:ext cx="5837239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66862" y="58790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No dissipation yet!!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4507" y="857415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Eulerian HTC system</a:t>
            </a:r>
            <a:endParaRPr lang="ru-RU" dirty="0">
              <a:solidFill>
                <a:srgbClr val="0070C0"/>
              </a:solidFill>
              <a:latin typeface="Arial" charset="0"/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94290"/>
              </p:ext>
            </p:extLst>
          </p:nvPr>
        </p:nvGraphicFramePr>
        <p:xfrm>
          <a:off x="6638949" y="5403851"/>
          <a:ext cx="1413687" cy="31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3" name="Equation" r:id="rId27" imgW="1180800" imgH="266400" progId="Equation.DSMT4">
                  <p:embed/>
                </p:oleObj>
              </mc:Choice>
              <mc:Fallback>
                <p:oleObj name="Equation" r:id="rId27" imgW="1180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49" y="5403851"/>
                        <a:ext cx="1413687" cy="319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218878" y="5365294"/>
            <a:ext cx="1623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the total energy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7733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A50021"/>
                </a:solidFill>
              </a:rPr>
              <a:t>Class of hyperbolic thermodynamically compatible systems</a:t>
            </a:r>
            <a:br>
              <a:rPr lang="en-US" sz="3600" b="1" u="sng" dirty="0">
                <a:solidFill>
                  <a:srgbClr val="A50021"/>
                </a:solidFill>
              </a:rPr>
            </a:br>
            <a:r>
              <a:rPr lang="en-US" sz="3200" b="1" i="1" u="sng" dirty="0">
                <a:solidFill>
                  <a:srgbClr val="A50021"/>
                </a:solidFill>
              </a:rPr>
              <a:t>in terms of </a:t>
            </a:r>
            <a:r>
              <a:rPr lang="en-US" sz="3200" b="1" i="1" u="sng" dirty="0" smtClean="0">
                <a:solidFill>
                  <a:srgbClr val="A50021"/>
                </a:solidFill>
              </a:rPr>
              <a:t>generating potential 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38202" y="1544134"/>
            <a:ext cx="7470931" cy="610938"/>
            <a:chOff x="2078041" y="1311972"/>
            <a:chExt cx="7470927" cy="610938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531364"/>
                </p:ext>
              </p:extLst>
            </p:nvPr>
          </p:nvGraphicFramePr>
          <p:xfrm>
            <a:off x="2100634" y="1556197"/>
            <a:ext cx="60420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6" name="Equation" r:id="rId3" imgW="4394160" imgH="266400" progId="Equation.DSMT4">
                    <p:embed/>
                  </p:oleObj>
                </mc:Choice>
                <mc:Fallback>
                  <p:oleObj name="Equation" r:id="rId3" imgW="439416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634" y="1556197"/>
                          <a:ext cx="6042025" cy="366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078041" y="1311972"/>
              <a:ext cx="21323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Arial" charset="0"/>
                </a:rPr>
                <a:t>Legendre transformation</a:t>
              </a:r>
              <a:endParaRPr lang="ru-RU" sz="1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65257" y="1556197"/>
              <a:ext cx="1383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Arial" charset="0"/>
                </a:rPr>
                <a:t>- total energy</a:t>
              </a:r>
              <a:endParaRPr lang="ru-RU" sz="16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56246"/>
              </p:ext>
            </p:extLst>
          </p:nvPr>
        </p:nvGraphicFramePr>
        <p:xfrm>
          <a:off x="5553849" y="954989"/>
          <a:ext cx="446619" cy="52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7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849" y="954989"/>
                        <a:ext cx="446619" cy="52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57812"/>
              </p:ext>
            </p:extLst>
          </p:nvPr>
        </p:nvGraphicFramePr>
        <p:xfrm>
          <a:off x="831851" y="2324100"/>
          <a:ext cx="3860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8" name="Equation" r:id="rId7" imgW="3860640" imgH="3809880" progId="Equation.DSMT4">
                  <p:embed/>
                </p:oleObj>
              </mc:Choice>
              <mc:Fallback>
                <p:oleObj name="Equation" r:id="rId7" imgW="3860640" imgH="380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1" y="2324100"/>
                        <a:ext cx="38608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368711" y="2252741"/>
            <a:ext cx="3427412" cy="3525974"/>
            <a:chOff x="5113338" y="2370001"/>
            <a:chExt cx="3427412" cy="3525974"/>
          </a:xfrm>
        </p:grpSpPr>
        <p:sp>
          <p:nvSpPr>
            <p:cNvPr id="11" name="TextBox 10"/>
            <p:cNvSpPr txBox="1"/>
            <p:nvPr/>
          </p:nvSpPr>
          <p:spPr>
            <a:xfrm>
              <a:off x="5574434" y="4382669"/>
              <a:ext cx="2398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Energy conservation law holds</a:t>
              </a:r>
              <a:endParaRPr lang="ru-RU" sz="1400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559648" y="2370001"/>
              <a:ext cx="7496" cy="1943967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697522" y="2406570"/>
              <a:ext cx="2284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Steady conservation laws</a:t>
              </a:r>
              <a:endParaRPr lang="ru-RU" sz="1600" dirty="0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668948"/>
                </p:ext>
              </p:extLst>
            </p:nvPr>
          </p:nvGraphicFramePr>
          <p:xfrm>
            <a:off x="6283149" y="2807116"/>
            <a:ext cx="10033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" name="Equation" r:id="rId9" imgW="1002960" imgH="482400" progId="Equation.DSMT4">
                    <p:embed/>
                  </p:oleObj>
                </mc:Choice>
                <mc:Fallback>
                  <p:oleObj name="Equation" r:id="rId9" imgW="10029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3149" y="2807116"/>
                          <a:ext cx="10033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1215411"/>
                </p:ext>
              </p:extLst>
            </p:nvPr>
          </p:nvGraphicFramePr>
          <p:xfrm>
            <a:off x="6199188" y="3273425"/>
            <a:ext cx="12573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" name="Equation" r:id="rId11" imgW="1257120" imgH="457200" progId="Equation.DSMT4">
                    <p:embed/>
                  </p:oleObj>
                </mc:Choice>
                <mc:Fallback>
                  <p:oleObj name="Equation" r:id="rId11" imgW="12571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9188" y="3273425"/>
                          <a:ext cx="12573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9554651"/>
                </p:ext>
              </p:extLst>
            </p:nvPr>
          </p:nvGraphicFramePr>
          <p:xfrm>
            <a:off x="6283149" y="3745713"/>
            <a:ext cx="965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1" name="Equation" r:id="rId13" imgW="965160" imgH="482400" progId="Equation.DSMT4">
                    <p:embed/>
                  </p:oleObj>
                </mc:Choice>
                <mc:Fallback>
                  <p:oleObj name="Equation" r:id="rId13" imgW="9651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3149" y="3745713"/>
                          <a:ext cx="96520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3156883"/>
                </p:ext>
              </p:extLst>
            </p:nvPr>
          </p:nvGraphicFramePr>
          <p:xfrm>
            <a:off x="5113338" y="4660900"/>
            <a:ext cx="3427412" cy="123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2" name="Equation" r:id="rId15" imgW="3593880" imgH="1295280" progId="Equation.DSMT4">
                    <p:embed/>
                  </p:oleObj>
                </mc:Choice>
                <mc:Fallback>
                  <p:oleObj name="Equation" r:id="rId15" imgW="3593880" imgH="1295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3338" y="4660900"/>
                          <a:ext cx="3427412" cy="1235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Группа 17"/>
          <p:cNvGrpSpPr/>
          <p:nvPr/>
        </p:nvGrpSpPr>
        <p:grpSpPr>
          <a:xfrm>
            <a:off x="3431769" y="6044878"/>
            <a:ext cx="4317272" cy="554744"/>
            <a:chOff x="4304907" y="3672161"/>
            <a:chExt cx="4317270" cy="554744"/>
          </a:xfrm>
        </p:grpSpPr>
        <p:sp>
          <p:nvSpPr>
            <p:cNvPr id="19" name="TextBox 18"/>
            <p:cNvSpPr txBox="1"/>
            <p:nvPr/>
          </p:nvSpPr>
          <p:spPr>
            <a:xfrm>
              <a:off x="4304907" y="3672161"/>
              <a:ext cx="43172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The system can be written in a symmetric form and is hyperbolic if</a:t>
              </a:r>
              <a:endParaRPr lang="ru-RU" sz="1200" dirty="0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244436"/>
                </p:ext>
              </p:extLst>
            </p:nvPr>
          </p:nvGraphicFramePr>
          <p:xfrm>
            <a:off x="4745141" y="3925391"/>
            <a:ext cx="226415" cy="267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3" name="Equation" r:id="rId17" imgW="139680" imgH="164880" progId="Equation.DSMT4">
                    <p:embed/>
                  </p:oleObj>
                </mc:Choice>
                <mc:Fallback>
                  <p:oleObj name="Equation" r:id="rId17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5141" y="3925391"/>
                          <a:ext cx="226415" cy="2675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4923357" y="3949906"/>
              <a:ext cx="14145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</a:t>
              </a:r>
              <a:r>
                <a:rPr lang="en-US" sz="1200" dirty="0" smtClean="0"/>
                <a:t>s a convex function</a:t>
              </a:r>
              <a:endParaRPr lang="ru-RU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070022" y="586021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No dissipation yet!!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6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6" y="365127"/>
            <a:ext cx="7419719" cy="639890"/>
          </a:xfrm>
        </p:spPr>
        <p:txBody>
          <a:bodyPr/>
          <a:lstStyle/>
          <a:p>
            <a:r>
              <a:rPr lang="en-US" b="1" u="sng" dirty="0" smtClean="0">
                <a:solidFill>
                  <a:srgbClr val="A50021"/>
                </a:solidFill>
              </a:rPr>
              <a:t>Summary</a:t>
            </a:r>
            <a:endParaRPr lang="ru-RU" b="1" u="sng" dirty="0">
              <a:solidFill>
                <a:srgbClr val="A50021"/>
              </a:solidFill>
            </a:endParaRPr>
          </a:p>
        </p:txBody>
      </p:sp>
      <p:pic>
        <p:nvPicPr>
          <p:cNvPr id="6" name="Picture 2" descr="D:\ILYA\Downloads\thumbtack-pushpin-2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93" y="1286716"/>
            <a:ext cx="478409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6771" y="1188587"/>
            <a:ext cx="627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Class of hyperbolic thermodynamically compatible systems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can be formulated from the first principles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2" descr="D:\ILYA\Downloads\thumbtack-pushpin-2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93" y="2045028"/>
            <a:ext cx="478409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6789" y="1983488"/>
            <a:ext cx="75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Many well-known equations of continuum mechanics belong to this class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2" descr="D:\ILYA\Downloads\thumbtack-pushpin-2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93" y="2803340"/>
            <a:ext cx="478409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46764" y="2720099"/>
            <a:ext cx="7249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New well-posed models of complex physical processes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can be formulated with the use of HTC formalism by: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●proper choice of equations, variables and thermodynamic potential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●introduction of a dissipative source terms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2046" y="5469924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990000"/>
                </a:solidFill>
                <a:latin typeface="Arial" charset="0"/>
              </a:rPr>
              <a:t>Open problem: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complete description of the class of HTC equations </a:t>
            </a:r>
            <a:endParaRPr lang="ru-RU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2065" y="4863102"/>
            <a:ext cx="7633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The variety of HTC equations in Eulerian coordinates is wider than that obtained by the minimization of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Lagrangian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4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4EDBC0-7AC7-43AA-9DD8-9C10307A21DF}" type="slidenum">
              <a:rPr lang="ru-RU" altLang="ru-RU">
                <a:solidFill>
                  <a:srgbClr val="000000"/>
                </a:solidFill>
              </a:rPr>
              <a:pPr eaLnBrk="1" hangingPunct="1"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1" name="Text Box 22"/>
          <p:cNvSpPr txBox="1">
            <a:spLocks noChangeArrowheads="1"/>
          </p:cNvSpPr>
          <p:nvPr/>
        </p:nvSpPr>
        <p:spPr bwMode="auto">
          <a:xfrm>
            <a:off x="2690837" y="13652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569116" y="236222"/>
            <a:ext cx="9199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Continuum characteristics of two-phase flow</a:t>
            </a:r>
            <a:endParaRPr lang="ru-RU" altLang="ru-RU" sz="40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3" name="Text Box 34"/>
          <p:cNvSpPr txBox="1">
            <a:spLocks noChangeArrowheads="1"/>
          </p:cNvSpPr>
          <p:nvPr/>
        </p:nvSpPr>
        <p:spPr bwMode="auto">
          <a:xfrm>
            <a:off x="4476763" y="1656331"/>
            <a:ext cx="43011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Element of two-phase mixture of volume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can be characterized by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2054" name="Picture 40"/>
          <p:cNvPicPr>
            <a:picLocks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1" y="1837424"/>
            <a:ext cx="10795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1"/>
          <p:cNvSpPr txBox="1">
            <a:spLocks noChangeArrowheads="1"/>
          </p:cNvSpPr>
          <p:nvPr/>
        </p:nvSpPr>
        <p:spPr bwMode="auto">
          <a:xfrm>
            <a:off x="1201739" y="4191008"/>
            <a:ext cx="1305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dirty="0">
                <a:solidFill>
                  <a:srgbClr val="000000"/>
                </a:solidFill>
              </a:rPr>
              <a:t> </a:t>
            </a:r>
            <a:r>
              <a:rPr lang="en-US" altLang="ru-RU" sz="1200" b="1" i="1" dirty="0">
                <a:solidFill>
                  <a:srgbClr val="000000"/>
                </a:solidFill>
              </a:rPr>
              <a:t>Air bubbles 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200" b="1" i="1" dirty="0">
                <a:solidFill>
                  <a:srgbClr val="000000"/>
                </a:solidFill>
              </a:rPr>
              <a:t>a water column</a:t>
            </a:r>
            <a:endParaRPr lang="ru-RU" altLang="ru-RU" sz="1200" b="1" i="1" dirty="0">
              <a:solidFill>
                <a:srgbClr val="000000"/>
              </a:solidFill>
            </a:endParaRPr>
          </a:p>
        </p:txBody>
      </p:sp>
      <p:sp>
        <p:nvSpPr>
          <p:cNvPr id="2056" name="Text Box 43"/>
          <p:cNvSpPr txBox="1">
            <a:spLocks noChangeArrowheads="1"/>
          </p:cNvSpPr>
          <p:nvPr/>
        </p:nvSpPr>
        <p:spPr bwMode="auto">
          <a:xfrm>
            <a:off x="4511679" y="4221198"/>
            <a:ext cx="192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</a:rPr>
              <a:t>•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en-US" altLang="ru-RU">
                <a:solidFill>
                  <a:srgbClr val="000000"/>
                </a:solidFill>
              </a:rPr>
              <a:t>phase volumes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8" name="Text Box 51"/>
          <p:cNvSpPr txBox="1">
            <a:spLocks noChangeArrowheads="1"/>
          </p:cNvSpPr>
          <p:nvPr/>
        </p:nvSpPr>
        <p:spPr bwMode="auto">
          <a:xfrm>
            <a:off x="4511710" y="2565435"/>
            <a:ext cx="1972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</a:rPr>
              <a:t>•</a:t>
            </a:r>
            <a:r>
              <a:rPr lang="en-US" altLang="ru-RU">
                <a:solidFill>
                  <a:srgbClr val="000000"/>
                </a:solidFill>
              </a:rPr>
              <a:t> mixture density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0" name="Text Box 53"/>
          <p:cNvSpPr txBox="1">
            <a:spLocks noChangeArrowheads="1"/>
          </p:cNvSpPr>
          <p:nvPr/>
        </p:nvSpPr>
        <p:spPr bwMode="auto">
          <a:xfrm>
            <a:off x="4511699" y="3141698"/>
            <a:ext cx="1946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</a:rPr>
              <a:t>•</a:t>
            </a:r>
            <a:r>
              <a:rPr lang="en-US" altLang="ru-RU">
                <a:solidFill>
                  <a:srgbClr val="000000"/>
                </a:solidFill>
              </a:rPr>
              <a:t> mixture velocity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2" name="Text Box 56"/>
          <p:cNvSpPr txBox="1">
            <a:spLocks noChangeArrowheads="1"/>
          </p:cNvSpPr>
          <p:nvPr/>
        </p:nvSpPr>
        <p:spPr bwMode="auto">
          <a:xfrm>
            <a:off x="4511699" y="3644900"/>
            <a:ext cx="18822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srgbClr val="000000"/>
                </a:solidFill>
              </a:rPr>
              <a:t>•</a:t>
            </a:r>
            <a:r>
              <a:rPr lang="en-US" altLang="ru-RU">
                <a:solidFill>
                  <a:srgbClr val="000000"/>
                </a:solidFill>
              </a:rPr>
              <a:t> mixture energy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65" name="Text Box 59"/>
          <p:cNvSpPr txBox="1">
            <a:spLocks noChangeArrowheads="1"/>
          </p:cNvSpPr>
          <p:nvPr/>
        </p:nvSpPr>
        <p:spPr bwMode="auto">
          <a:xfrm>
            <a:off x="4727575" y="4797427"/>
            <a:ext cx="2198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</a:rPr>
              <a:t>or volume fractions </a:t>
            </a: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117731"/>
              </p:ext>
            </p:extLst>
          </p:nvPr>
        </p:nvGraphicFramePr>
        <p:xfrm>
          <a:off x="8737624" y="1632636"/>
          <a:ext cx="351065" cy="4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0" name="Equation" r:id="rId4" imgW="152280" imgH="177480" progId="Equation.DSMT4">
                  <p:embed/>
                </p:oleObj>
              </mc:Choice>
              <mc:Fallback>
                <p:oleObj name="Equation" r:id="rId4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37624" y="1632636"/>
                        <a:ext cx="351065" cy="40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55649"/>
              </p:ext>
            </p:extLst>
          </p:nvPr>
        </p:nvGraphicFramePr>
        <p:xfrm>
          <a:off x="6540377" y="2677126"/>
          <a:ext cx="263771" cy="34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1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40377" y="2677126"/>
                        <a:ext cx="263771" cy="342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314761"/>
              </p:ext>
            </p:extLst>
          </p:nvPr>
        </p:nvGraphicFramePr>
        <p:xfrm>
          <a:off x="6540379" y="3277702"/>
          <a:ext cx="263648" cy="29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2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40379" y="3277702"/>
                        <a:ext cx="263648" cy="29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64057"/>
              </p:ext>
            </p:extLst>
          </p:nvPr>
        </p:nvGraphicFramePr>
        <p:xfrm>
          <a:off x="6513460" y="3736121"/>
          <a:ext cx="317485" cy="38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3" name="Equation" r:id="rId10" imgW="114120" imgH="139680" progId="Equation.DSMT4">
                  <p:embed/>
                </p:oleObj>
              </mc:Choice>
              <mc:Fallback>
                <p:oleObj name="Equation" r:id="rId10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13460" y="3736121"/>
                        <a:ext cx="317485" cy="38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331451"/>
              </p:ext>
            </p:extLst>
          </p:nvPr>
        </p:nvGraphicFramePr>
        <p:xfrm>
          <a:off x="6607176" y="4232278"/>
          <a:ext cx="23971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4" name="Equation" r:id="rId12" imgW="1218960" imgH="253800" progId="Equation.DSMT4">
                  <p:embed/>
                </p:oleObj>
              </mc:Choice>
              <mc:Fallback>
                <p:oleObj name="Equation" r:id="rId12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07176" y="4232278"/>
                        <a:ext cx="2397125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180801"/>
              </p:ext>
            </p:extLst>
          </p:nvPr>
        </p:nvGraphicFramePr>
        <p:xfrm>
          <a:off x="4818093" y="5189195"/>
          <a:ext cx="3390731" cy="661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5" name="Equation" r:id="rId14" imgW="2019240" imgH="393480" progId="Equation.DSMT4">
                  <p:embed/>
                </p:oleObj>
              </mc:Choice>
              <mc:Fallback>
                <p:oleObj name="Equation" r:id="rId14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18093" y="5189195"/>
                        <a:ext cx="3390731" cy="661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23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6983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Symmetric hyperbolic systems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727635"/>
              </p:ext>
            </p:extLst>
          </p:nvPr>
        </p:nvGraphicFramePr>
        <p:xfrm>
          <a:off x="769143" y="1669106"/>
          <a:ext cx="5057073" cy="99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2" name="Equation" r:id="rId3" imgW="2184120" imgH="431640" progId="Equation.DSMT4">
                  <p:embed/>
                </p:oleObj>
              </mc:Choice>
              <mc:Fallback>
                <p:oleObj name="Equation" r:id="rId3" imgW="2184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143" y="1669106"/>
                        <a:ext cx="5057073" cy="99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984267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Linear symmetric system (Friedrichs 1954)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542688"/>
              </p:ext>
            </p:extLst>
          </p:nvPr>
        </p:nvGraphicFramePr>
        <p:xfrm>
          <a:off x="769137" y="2559241"/>
          <a:ext cx="2385955" cy="582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3" name="Equation" r:id="rId5" imgW="1041120" imgH="253800" progId="Equation.DSMT4">
                  <p:embed/>
                </p:oleObj>
              </mc:Choice>
              <mc:Fallback>
                <p:oleObj name="Equation" r:id="rId5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137" y="2559241"/>
                        <a:ext cx="2385955" cy="582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4087" y="3189527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Hyperbolicity: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23398"/>
              </p:ext>
            </p:extLst>
          </p:nvPr>
        </p:nvGraphicFramePr>
        <p:xfrm>
          <a:off x="3288789" y="3141558"/>
          <a:ext cx="16113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7" imgW="685800" imgH="203040" progId="Equation.DSMT4">
                  <p:embed/>
                </p:oleObj>
              </mc:Choice>
              <mc:Fallback>
                <p:oleObj name="Equation" r:id="rId7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8789" y="3141558"/>
                        <a:ext cx="1611312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83821" y="3171587"/>
            <a:ext cx="190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eigenvalues        of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52246"/>
              </p:ext>
            </p:extLst>
          </p:nvPr>
        </p:nvGraphicFramePr>
        <p:xfrm>
          <a:off x="7262076" y="3115654"/>
          <a:ext cx="1390333" cy="48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62076" y="3115654"/>
                        <a:ext cx="1390333" cy="481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15905"/>
              </p:ext>
            </p:extLst>
          </p:nvPr>
        </p:nvGraphicFramePr>
        <p:xfrm>
          <a:off x="6483659" y="3154911"/>
          <a:ext cx="261580" cy="36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3659" y="3154911"/>
                        <a:ext cx="261580" cy="36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20851" y="3156604"/>
            <a:ext cx="8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real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96776" y="3786149"/>
            <a:ext cx="644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Cauchy problem well-posed, i.e. the solution exists and unique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96777" y="4602148"/>
            <a:ext cx="752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generalization for nonlinear case which is typical in continuum mechanics: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28642"/>
              </p:ext>
            </p:extLst>
          </p:nvPr>
        </p:nvGraphicFramePr>
        <p:xfrm>
          <a:off x="1121211" y="4991409"/>
          <a:ext cx="43529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13" imgW="1879560" imgH="431640" progId="Equation.DSMT4">
                  <p:embed/>
                </p:oleObj>
              </mc:Choice>
              <mc:Fallback>
                <p:oleObj name="Equation" r:id="rId13" imgW="1879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21211" y="4991409"/>
                        <a:ext cx="435292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48734"/>
              </p:ext>
            </p:extLst>
          </p:nvPr>
        </p:nvGraphicFramePr>
        <p:xfrm>
          <a:off x="954237" y="1155502"/>
          <a:ext cx="1992355" cy="43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Equation" r:id="rId15" imgW="1282680" imgH="279360" progId="Equation.DSMT4">
                  <p:embed/>
                </p:oleObj>
              </mc:Choice>
              <mc:Fallback>
                <p:oleObj name="Equation" r:id="rId15" imgW="12826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54237" y="1155502"/>
                        <a:ext cx="1992355" cy="433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28968" y="1206573"/>
            <a:ext cx="20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unknown variables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08851" y="5284364"/>
            <a:ext cx="307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quasilinear symmetric system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69161" y="4109377"/>
            <a:ext cx="96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08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672841"/>
          </a:xfrm>
        </p:spPr>
        <p:txBody>
          <a:bodyPr/>
          <a:lstStyle/>
          <a:p>
            <a:r>
              <a:rPr lang="en-US" b="1" u="sng" dirty="0" smtClean="0">
                <a:solidFill>
                  <a:srgbClr val="A50021"/>
                </a:solidFill>
              </a:rPr>
              <a:t>Two-phase compressible fluid flow models</a:t>
            </a:r>
            <a:endParaRPr lang="ru-RU" b="1" u="sng" dirty="0">
              <a:solidFill>
                <a:srgbClr val="A5002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06957" y="1373065"/>
            <a:ext cx="7891904" cy="4506159"/>
            <a:chOff x="827088" y="549275"/>
            <a:chExt cx="7891901" cy="4506159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331913" y="549275"/>
              <a:ext cx="5561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400" b="0" i="1" strike="noStrike" kern="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Development of multiphase flow model </a:t>
              </a:r>
              <a:endParaRPr kumimoji="0" lang="ru-RU" altLang="ru-RU" sz="2400" b="0" i="1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827088" y="1916113"/>
              <a:ext cx="7891901" cy="313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1. Introduction a new physical variables in addition to the classical variables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(velocity, density, </a:t>
              </a:r>
              <a:r>
                <a:rPr kumimoji="0" lang="en-US" alt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energy) </a:t>
              </a: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characterizing two-phase flow.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2. Formulation of new conservation laws for these new variables</a:t>
              </a:r>
              <a:r>
                <a:rPr kumimoji="0" lang="en-US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     </a:t>
              </a: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 addition to the mass, momentum and energy conservation laws.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3. Introduction a source terms modelling phase interaction and dissipation.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4. Formulation of closing relationships, such as Equation of State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for the mixture and functional dependence of source terms 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on the parameters of state  </a:t>
              </a:r>
              <a:endPara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331913" y="908050"/>
              <a:ext cx="52549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consists of several closely interrelated steps:</a:t>
              </a:r>
              <a:endParaRPr kumimoji="0" lang="ru-RU" alt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6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280177-976D-43C6-A080-D18B9749F431}" type="slidenum">
              <a:rPr lang="ru-RU" altLang="ru-RU">
                <a:solidFill>
                  <a:srgbClr val="000000"/>
                </a:solidFill>
              </a:rPr>
              <a:pPr eaLnBrk="1" hangingPunct="1"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593551" y="215247"/>
            <a:ext cx="80273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Parameters of state for two-phase flow</a:t>
            </a:r>
            <a:endParaRPr lang="ru-RU" altLang="ru-RU" sz="40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039554" y="1261287"/>
            <a:ext cx="9488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We characterize each </a:t>
            </a:r>
            <a:r>
              <a:rPr lang="en-US" altLang="ru-RU" dirty="0">
                <a:solidFill>
                  <a:srgbClr val="000000"/>
                </a:solidFill>
              </a:rPr>
              <a:t>phase with </a:t>
            </a:r>
            <a:r>
              <a:rPr lang="en-US" altLang="ru-RU" dirty="0" smtClean="0">
                <a:solidFill>
                  <a:srgbClr val="000000"/>
                </a:solidFill>
              </a:rPr>
              <a:t>number                      by parameters of state: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1563688" y="1807608"/>
            <a:ext cx="2411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- phase </a:t>
            </a:r>
            <a:r>
              <a:rPr lang="en-US" altLang="ru-RU" dirty="0">
                <a:solidFill>
                  <a:srgbClr val="000000"/>
                </a:solidFill>
              </a:rPr>
              <a:t>mass density,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5167318" y="1807608"/>
            <a:ext cx="25315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- phase </a:t>
            </a:r>
            <a:r>
              <a:rPr lang="en-US" altLang="ru-RU" dirty="0">
                <a:solidFill>
                  <a:srgbClr val="000000"/>
                </a:solidFill>
              </a:rPr>
              <a:t>velocity vector,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8033383" y="1770396"/>
            <a:ext cx="26682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</a:t>
            </a:r>
            <a:r>
              <a:rPr lang="en-US" altLang="ru-RU" dirty="0" smtClean="0">
                <a:solidFill>
                  <a:srgbClr val="000000"/>
                </a:solidFill>
              </a:rPr>
              <a:t>phase specific </a:t>
            </a:r>
            <a:r>
              <a:rPr lang="en-US" altLang="ru-RU" dirty="0">
                <a:solidFill>
                  <a:srgbClr val="000000"/>
                </a:solidFill>
              </a:rPr>
              <a:t>entropy,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837399" y="2346647"/>
            <a:ext cx="6519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Assume that the </a:t>
            </a:r>
            <a:r>
              <a:rPr lang="en-US" altLang="ru-RU" dirty="0">
                <a:solidFill>
                  <a:srgbClr val="000000"/>
                </a:solidFill>
              </a:rPr>
              <a:t>equation of state (internal energy) is </a:t>
            </a:r>
            <a:r>
              <a:rPr lang="en-US" altLang="ru-RU" dirty="0" smtClean="0">
                <a:solidFill>
                  <a:srgbClr val="000000"/>
                </a:solidFill>
              </a:rPr>
              <a:t>given as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854201" y="3708549"/>
            <a:ext cx="5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i="1" u="sng" dirty="0" smtClean="0">
                <a:solidFill>
                  <a:srgbClr val="000000"/>
                </a:solidFill>
              </a:rPr>
              <a:t>Define parameters </a:t>
            </a:r>
            <a:r>
              <a:rPr lang="en-US" altLang="ru-RU" i="1" u="sng" dirty="0">
                <a:solidFill>
                  <a:srgbClr val="000000"/>
                </a:solidFill>
              </a:rPr>
              <a:t>of state for the </a:t>
            </a:r>
            <a:r>
              <a:rPr lang="en-US" altLang="ru-RU" i="1" u="sng" dirty="0" smtClean="0">
                <a:solidFill>
                  <a:srgbClr val="000000"/>
                </a:solidFill>
              </a:rPr>
              <a:t>mixture as follows:</a:t>
            </a:r>
            <a:r>
              <a:rPr lang="en-US" altLang="ru-RU" dirty="0" smtClean="0">
                <a:solidFill>
                  <a:srgbClr val="000000"/>
                </a:solidFill>
              </a:rPr>
              <a:t>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6959600" y="4221163"/>
            <a:ext cx="2492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</a:rPr>
              <a:t>- mixture mass density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6940573" y="4600577"/>
            <a:ext cx="18133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mass fractions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837403" y="2765037"/>
            <a:ext cx="63530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and phase </a:t>
            </a:r>
            <a:r>
              <a:rPr lang="en-US" altLang="ru-RU" dirty="0">
                <a:solidFill>
                  <a:srgbClr val="000000"/>
                </a:solidFill>
              </a:rPr>
              <a:t>pressures and temperatures can be </a:t>
            </a:r>
            <a:r>
              <a:rPr lang="en-US" altLang="ru-RU" dirty="0" smtClean="0">
                <a:solidFill>
                  <a:srgbClr val="000000"/>
                </a:solidFill>
              </a:rPr>
              <a:t>computed as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94" name="Text Box 29"/>
          <p:cNvSpPr txBox="1">
            <a:spLocks noChangeArrowheads="1"/>
          </p:cNvSpPr>
          <p:nvPr/>
        </p:nvSpPr>
        <p:spPr bwMode="auto">
          <a:xfrm>
            <a:off x="6940573" y="5005495"/>
            <a:ext cx="19159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mixture velocity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096" name="Text Box 31"/>
          <p:cNvSpPr txBox="1">
            <a:spLocks noChangeArrowheads="1"/>
          </p:cNvSpPr>
          <p:nvPr/>
        </p:nvSpPr>
        <p:spPr bwMode="auto">
          <a:xfrm>
            <a:off x="6926647" y="5456238"/>
            <a:ext cx="26725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mixture internal energy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605771"/>
              </p:ext>
            </p:extLst>
          </p:nvPr>
        </p:nvGraphicFramePr>
        <p:xfrm>
          <a:off x="5498530" y="1247137"/>
          <a:ext cx="910825" cy="40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7" name="Equation" r:id="rId3" imgW="457200" imgH="203040" progId="Equation.DSMT4">
                  <p:embed/>
                </p:oleObj>
              </mc:Choice>
              <mc:Fallback>
                <p:oleObj name="Equation" r:id="rId3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8530" y="1247137"/>
                        <a:ext cx="910825" cy="40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922712"/>
              </p:ext>
            </p:extLst>
          </p:nvPr>
        </p:nvGraphicFramePr>
        <p:xfrm>
          <a:off x="1181789" y="1719562"/>
          <a:ext cx="425451" cy="54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8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1789" y="1719562"/>
                        <a:ext cx="425451" cy="547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67001"/>
              </p:ext>
            </p:extLst>
          </p:nvPr>
        </p:nvGraphicFramePr>
        <p:xfrm>
          <a:off x="4048403" y="1756098"/>
          <a:ext cx="110289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9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48403" y="1756098"/>
                        <a:ext cx="110289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054215"/>
              </p:ext>
            </p:extLst>
          </p:nvPr>
        </p:nvGraphicFramePr>
        <p:xfrm>
          <a:off x="7686677" y="1744365"/>
          <a:ext cx="369931" cy="47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0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6677" y="1744365"/>
                        <a:ext cx="369931" cy="475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015327"/>
              </p:ext>
            </p:extLst>
          </p:nvPr>
        </p:nvGraphicFramePr>
        <p:xfrm>
          <a:off x="7493917" y="2297150"/>
          <a:ext cx="1125379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1" name="Equation" r:id="rId11" imgW="647640" imgH="253800" progId="Equation.DSMT4">
                  <p:embed/>
                </p:oleObj>
              </mc:Choice>
              <mc:Fallback>
                <p:oleObj name="Equation" r:id="rId11" imgW="6476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93917" y="2297150"/>
                        <a:ext cx="1125379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985540"/>
              </p:ext>
            </p:extLst>
          </p:nvPr>
        </p:nvGraphicFramePr>
        <p:xfrm>
          <a:off x="7202489" y="2892699"/>
          <a:ext cx="2457451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2" name="Equation" r:id="rId13" imgW="1447560" imgH="431640" progId="Equation.DSMT4">
                  <p:embed/>
                </p:oleObj>
              </mc:Choice>
              <mc:Fallback>
                <p:oleObj name="Equation" r:id="rId13" imgW="1447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02489" y="2892699"/>
                        <a:ext cx="2457451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902675"/>
              </p:ext>
            </p:extLst>
          </p:nvPr>
        </p:nvGraphicFramePr>
        <p:xfrm>
          <a:off x="2351088" y="4136257"/>
          <a:ext cx="2160000" cy="51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3" name="Equation" r:id="rId15" imgW="965160" imgH="228600" progId="Equation.DSMT4">
                  <p:embed/>
                </p:oleObj>
              </mc:Choice>
              <mc:Fallback>
                <p:oleObj name="Equation" r:id="rId15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51088" y="4136257"/>
                        <a:ext cx="2160000" cy="51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64765"/>
              </p:ext>
            </p:extLst>
          </p:nvPr>
        </p:nvGraphicFramePr>
        <p:xfrm>
          <a:off x="1322394" y="4503187"/>
          <a:ext cx="5179508" cy="54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4" name="Equation" r:id="rId17" imgW="2400120" imgH="253800" progId="Equation.DSMT4">
                  <p:embed/>
                </p:oleObj>
              </mc:Choice>
              <mc:Fallback>
                <p:oleObj name="Equation" r:id="rId17" imgW="2400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22394" y="4503187"/>
                        <a:ext cx="5179508" cy="54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3858"/>
              </p:ext>
            </p:extLst>
          </p:nvPr>
        </p:nvGraphicFramePr>
        <p:xfrm>
          <a:off x="1962115" y="5015555"/>
          <a:ext cx="3431905" cy="50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5" name="Equation" r:id="rId19" imgW="1739880" imgH="253800" progId="Equation.DSMT4">
                  <p:embed/>
                </p:oleObj>
              </mc:Choice>
              <mc:Fallback>
                <p:oleObj name="Equation" r:id="rId19" imgW="1739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62115" y="5015555"/>
                        <a:ext cx="3431905" cy="50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0528"/>
              </p:ext>
            </p:extLst>
          </p:nvPr>
        </p:nvGraphicFramePr>
        <p:xfrm>
          <a:off x="2404807" y="5456238"/>
          <a:ext cx="1757600" cy="48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6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404807" y="5456238"/>
                        <a:ext cx="1757600" cy="48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897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017924-FDF4-43B3-B3E8-6449EE442E0C}" type="slidenum">
              <a:rPr lang="ru-RU" altLang="ru-RU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117729" y="188190"/>
            <a:ext cx="94569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Well-known conservation </a:t>
            </a:r>
            <a:r>
              <a:rPr lang="en-US" altLang="ru-RU" sz="40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laws for the mixture</a:t>
            </a:r>
            <a:endParaRPr lang="ru-RU" altLang="ru-RU" sz="40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995876" y="1504951"/>
            <a:ext cx="31598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</a:t>
            </a:r>
            <a:r>
              <a:rPr lang="en-US" altLang="ru-RU" dirty="0" smtClean="0">
                <a:solidFill>
                  <a:srgbClr val="000000"/>
                </a:solidFill>
              </a:rPr>
              <a:t>total mass </a:t>
            </a:r>
            <a:r>
              <a:rPr lang="en-US" altLang="ru-RU" dirty="0">
                <a:solidFill>
                  <a:srgbClr val="000000"/>
                </a:solidFill>
              </a:rPr>
              <a:t>conservation law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271196" y="2632910"/>
            <a:ext cx="1980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- total </a:t>
            </a:r>
            <a:r>
              <a:rPr lang="en-US" altLang="ru-RU" dirty="0">
                <a:solidFill>
                  <a:srgbClr val="000000"/>
                </a:solidFill>
              </a:rPr>
              <a:t>momentum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106" name="Text Box 21"/>
          <p:cNvSpPr txBox="1">
            <a:spLocks noChangeArrowheads="1"/>
          </p:cNvSpPr>
          <p:nvPr/>
        </p:nvSpPr>
        <p:spPr bwMode="auto">
          <a:xfrm>
            <a:off x="8416062" y="4739076"/>
            <a:ext cx="23519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- mixture </a:t>
            </a:r>
            <a:r>
              <a:rPr lang="en-US" altLang="ru-RU" dirty="0" smtClean="0">
                <a:solidFill>
                  <a:srgbClr val="000000"/>
                </a:solidFill>
              </a:rPr>
              <a:t>total energy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107" name="Text Box 22"/>
          <p:cNvSpPr txBox="1">
            <a:spLocks noChangeArrowheads="1"/>
          </p:cNvSpPr>
          <p:nvPr/>
        </p:nvSpPr>
        <p:spPr bwMode="auto">
          <a:xfrm>
            <a:off x="1971675" y="1936751"/>
            <a:ext cx="8135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</a:rPr>
              <a:t>______________________________________________________________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1971675" y="3089277"/>
            <a:ext cx="8135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</a:rPr>
              <a:t>______________________________________________________________</a:t>
            </a: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730812"/>
              </p:ext>
            </p:extLst>
          </p:nvPr>
        </p:nvGraphicFramePr>
        <p:xfrm>
          <a:off x="3032899" y="1276454"/>
          <a:ext cx="1761524" cy="88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0" name="Equation" r:id="rId3" imgW="914400" imgH="457200" progId="Equation.DSMT4">
                  <p:embed/>
                </p:oleObj>
              </mc:Choice>
              <mc:Fallback>
                <p:oleObj name="Equation" r:id="rId3" imgW="914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2899" y="1276454"/>
                        <a:ext cx="1761524" cy="88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73406"/>
              </p:ext>
            </p:extLst>
          </p:nvPr>
        </p:nvGraphicFramePr>
        <p:xfrm>
          <a:off x="2159012" y="2416606"/>
          <a:ext cx="5673701" cy="85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1" name="Equation" r:id="rId5" imgW="3288960" imgH="495000" progId="Equation.DSMT4">
                  <p:embed/>
                </p:oleObj>
              </mc:Choice>
              <mc:Fallback>
                <p:oleObj name="Equation" r:id="rId5" imgW="32889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9012" y="2416606"/>
                        <a:ext cx="5673701" cy="85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98859"/>
              </p:ext>
            </p:extLst>
          </p:nvPr>
        </p:nvGraphicFramePr>
        <p:xfrm>
          <a:off x="1758652" y="3689950"/>
          <a:ext cx="626903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2" name="Equation" r:id="rId7" imgW="3517560" imgH="990360" progId="Equation.DSMT4">
                  <p:embed/>
                </p:oleObj>
              </mc:Choice>
              <mc:Fallback>
                <p:oleObj name="Equation" r:id="rId7" imgW="351756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8652" y="3689950"/>
                        <a:ext cx="6269037" cy="176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875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0D9BE5-B4C0-4200-BB2F-9D5D103A03DA}" type="slidenum">
              <a:rPr lang="ru-RU" altLang="ru-RU">
                <a:solidFill>
                  <a:srgbClr val="000000"/>
                </a:solidFill>
              </a:rPr>
              <a:pPr eaLnBrk="1" hangingPunct="1"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42467" y="266770"/>
            <a:ext cx="831753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phase mass conservation </a:t>
            </a:r>
            <a:r>
              <a:rPr lang="en-US" altLang="ru-RU" sz="40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laws</a:t>
            </a:r>
            <a:endParaRPr lang="ru-RU" altLang="ru-RU" sz="40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216304" y="1557338"/>
            <a:ext cx="5147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</a:rPr>
              <a:t>If to ignore phase to phase transformations, then</a:t>
            </a:r>
            <a:endParaRPr lang="ru-RU" altLang="ru-RU" i="1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68381" y="4445017"/>
            <a:ext cx="7442714" cy="902731"/>
            <a:chOff x="2495550" y="4005263"/>
            <a:chExt cx="7442715" cy="902731"/>
          </a:xfrm>
        </p:grpSpPr>
        <p:sp>
          <p:nvSpPr>
            <p:cNvPr id="5126" name="Text Box 9"/>
            <p:cNvSpPr txBox="1">
              <a:spLocks noChangeArrowheads="1"/>
            </p:cNvSpPr>
            <p:nvPr/>
          </p:nvSpPr>
          <p:spPr bwMode="auto">
            <a:xfrm>
              <a:off x="2495550" y="4005263"/>
              <a:ext cx="34034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i="1" dirty="0">
                  <a:solidFill>
                    <a:srgbClr val="000000"/>
                  </a:solidFill>
                </a:rPr>
                <a:t>Mixture mass conservation law </a:t>
              </a:r>
              <a:endParaRPr lang="ru-RU" altLang="ru-RU" i="1" dirty="0">
                <a:solidFill>
                  <a:srgbClr val="000000"/>
                </a:solidFill>
              </a:endParaRPr>
            </a:p>
          </p:txBody>
        </p:sp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8112124" y="4005263"/>
              <a:ext cx="18261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i="1" dirty="0">
                  <a:solidFill>
                    <a:srgbClr val="000000"/>
                  </a:solidFill>
                </a:rPr>
                <a:t>can be obtained</a:t>
              </a:r>
              <a:endParaRPr lang="ru-RU" altLang="ru-RU" i="1" dirty="0">
                <a:solidFill>
                  <a:srgbClr val="000000"/>
                </a:solidFill>
              </a:endParaRPr>
            </a:p>
          </p:txBody>
        </p:sp>
        <p:sp>
          <p:nvSpPr>
            <p:cNvPr id="5129" name="Text Box 12"/>
            <p:cNvSpPr txBox="1">
              <a:spLocks noChangeArrowheads="1"/>
            </p:cNvSpPr>
            <p:nvPr/>
          </p:nvSpPr>
          <p:spPr bwMode="auto">
            <a:xfrm>
              <a:off x="2495550" y="4538662"/>
              <a:ext cx="729297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i="1" dirty="0">
                  <a:solidFill>
                    <a:srgbClr val="000000"/>
                  </a:solidFill>
                </a:rPr>
                <a:t>by summation of above equations if to take into account that</a:t>
              </a:r>
              <a:endParaRPr lang="ru-RU" altLang="ru-RU" i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501921"/>
              </p:ext>
            </p:extLst>
          </p:nvPr>
        </p:nvGraphicFramePr>
        <p:xfrm>
          <a:off x="4551941" y="2031935"/>
          <a:ext cx="2796839" cy="1915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3" imgW="1333440" imgH="914400" progId="Equation.DSMT4">
                  <p:embed/>
                </p:oleObj>
              </mc:Choice>
              <mc:Fallback>
                <p:oleObj name="Equation" r:id="rId3" imgW="13334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1941" y="2031935"/>
                        <a:ext cx="2796839" cy="1915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40996"/>
              </p:ext>
            </p:extLst>
          </p:nvPr>
        </p:nvGraphicFramePr>
        <p:xfrm>
          <a:off x="5650263" y="4127007"/>
          <a:ext cx="1761524" cy="88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Equation" r:id="rId5" imgW="914400" imgH="457200" progId="Equation.DSMT4">
                  <p:embed/>
                </p:oleObj>
              </mc:Choice>
              <mc:Fallback>
                <p:oleObj name="Equation" r:id="rId5" imgW="914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0263" y="4127007"/>
                        <a:ext cx="1761524" cy="88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430997"/>
              </p:ext>
            </p:extLst>
          </p:nvPr>
        </p:nvGraphicFramePr>
        <p:xfrm>
          <a:off x="3001391" y="5379842"/>
          <a:ext cx="2160000" cy="51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2" name="Equation" r:id="rId7" imgW="965160" imgH="228600" progId="Equation.DSMT4">
                  <p:embed/>
                </p:oleObj>
              </mc:Choice>
              <mc:Fallback>
                <p:oleObj name="Equation" r:id="rId7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1391" y="5379842"/>
                        <a:ext cx="2160000" cy="511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61179"/>
              </p:ext>
            </p:extLst>
          </p:nvPr>
        </p:nvGraphicFramePr>
        <p:xfrm>
          <a:off x="6001257" y="5379806"/>
          <a:ext cx="2054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name="Equation" r:id="rId9" imgW="1041120" imgH="241200" progId="Equation.DSMT4">
                  <p:embed/>
                </p:oleObj>
              </mc:Choice>
              <mc:Fallback>
                <p:oleObj name="Equation" r:id="rId9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1257" y="5379806"/>
                        <a:ext cx="20542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677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69D71-3BE4-44DA-9BE6-E6052A6A13C7}" type="slidenum">
              <a:rPr lang="ru-RU" altLang="ru-RU">
                <a:solidFill>
                  <a:srgbClr val="000000"/>
                </a:solidFill>
              </a:rPr>
              <a:pPr eaLnBrk="1" hangingPunct="1"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95309" y="238662"/>
            <a:ext cx="100527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40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Additional parameters of state  and balance laws</a:t>
            </a:r>
            <a:endParaRPr lang="ru-RU" altLang="ru-RU" sz="40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4870" y="1092202"/>
            <a:ext cx="8105410" cy="1276351"/>
            <a:chOff x="2566989" y="2081213"/>
            <a:chExt cx="8105413" cy="1276351"/>
          </a:xfrm>
        </p:grpSpPr>
        <p:sp>
          <p:nvSpPr>
            <p:cNvPr id="6149" name="Rectangle 16"/>
            <p:cNvSpPr>
              <a:spLocks noChangeArrowheads="1"/>
            </p:cNvSpPr>
            <p:nvPr/>
          </p:nvSpPr>
          <p:spPr bwMode="auto">
            <a:xfrm>
              <a:off x="2566989" y="2205039"/>
              <a:ext cx="504825" cy="503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1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0" name="Rectangle 17"/>
            <p:cNvSpPr>
              <a:spLocks noChangeArrowheads="1"/>
            </p:cNvSpPr>
            <p:nvPr/>
          </p:nvSpPr>
          <p:spPr bwMode="auto">
            <a:xfrm>
              <a:off x="3071813" y="2205039"/>
              <a:ext cx="576262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2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1" name="Rectangle 18"/>
            <p:cNvSpPr>
              <a:spLocks noChangeArrowheads="1"/>
            </p:cNvSpPr>
            <p:nvPr/>
          </p:nvSpPr>
          <p:spPr bwMode="auto">
            <a:xfrm>
              <a:off x="2566989" y="2852739"/>
              <a:ext cx="649287" cy="5048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1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2" name="Rectangle 19"/>
            <p:cNvSpPr>
              <a:spLocks noChangeArrowheads="1"/>
            </p:cNvSpPr>
            <p:nvPr/>
          </p:nvSpPr>
          <p:spPr bwMode="auto">
            <a:xfrm>
              <a:off x="3216275" y="2852739"/>
              <a:ext cx="43180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2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3" name="Text Box 24"/>
            <p:cNvSpPr txBox="1">
              <a:spLocks noChangeArrowheads="1"/>
            </p:cNvSpPr>
            <p:nvPr/>
          </p:nvSpPr>
          <p:spPr bwMode="auto">
            <a:xfrm>
              <a:off x="4635500" y="2081213"/>
              <a:ext cx="569899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total density and phase mass fractions do not change,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>
                  <a:solidFill>
                    <a:srgbClr val="000000"/>
                  </a:solidFill>
                </a:rPr>
                <a:t>but volume fractions can vary</a:t>
              </a: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511675" y="2852738"/>
              <a:ext cx="61607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u="sng" dirty="0">
                  <a:solidFill>
                    <a:srgbClr val="000000"/>
                  </a:solidFill>
                </a:rPr>
                <a:t>A balance law for </a:t>
              </a:r>
              <a:r>
                <a:rPr lang="en-US" altLang="ru-RU" u="sng" dirty="0" smtClean="0">
                  <a:solidFill>
                    <a:srgbClr val="000000"/>
                  </a:solidFill>
                </a:rPr>
                <a:t>the volume </a:t>
              </a:r>
              <a:r>
                <a:rPr lang="en-US" altLang="ru-RU" u="sng" dirty="0">
                  <a:solidFill>
                    <a:srgbClr val="000000"/>
                  </a:solidFill>
                </a:rPr>
                <a:t>fraction should be introduced</a:t>
              </a:r>
              <a:endParaRPr lang="ru-RU" altLang="ru-RU" u="sng" dirty="0">
                <a:solidFill>
                  <a:srgbClr val="000000"/>
                </a:solidFill>
              </a:endParaRPr>
            </a:p>
          </p:txBody>
        </p:sp>
      </p:grpSp>
      <p:sp>
        <p:nvSpPr>
          <p:cNvPr id="6155" name="Text Box 30"/>
          <p:cNvSpPr txBox="1">
            <a:spLocks noChangeArrowheads="1"/>
          </p:cNvSpPr>
          <p:nvPr/>
        </p:nvSpPr>
        <p:spPr bwMode="auto">
          <a:xfrm>
            <a:off x="1952344" y="3106866"/>
            <a:ext cx="8648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__________________________________________________________________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162" name="Text Box 38"/>
          <p:cNvSpPr txBox="1">
            <a:spLocks noChangeArrowheads="1"/>
          </p:cNvSpPr>
          <p:nvPr/>
        </p:nvSpPr>
        <p:spPr bwMode="auto">
          <a:xfrm>
            <a:off x="4031288" y="3795719"/>
            <a:ext cx="4326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A phase relative motion is characterized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</a:rPr>
              <a:t>by the relative velocity vector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78629" y="3733502"/>
            <a:ext cx="1995015" cy="964644"/>
            <a:chOff x="2474914" y="3933826"/>
            <a:chExt cx="1995016" cy="964644"/>
          </a:xfrm>
        </p:grpSpPr>
        <p:sp>
          <p:nvSpPr>
            <p:cNvPr id="6156" name="Oval 31"/>
            <p:cNvSpPr>
              <a:spLocks noChangeArrowheads="1"/>
            </p:cNvSpPr>
            <p:nvPr/>
          </p:nvSpPr>
          <p:spPr bwMode="auto">
            <a:xfrm>
              <a:off x="2474914" y="4000202"/>
              <a:ext cx="1584325" cy="863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7" name="Oval 32"/>
            <p:cNvSpPr>
              <a:spLocks noChangeArrowheads="1"/>
            </p:cNvSpPr>
            <p:nvPr/>
          </p:nvSpPr>
          <p:spPr bwMode="auto">
            <a:xfrm>
              <a:off x="2855913" y="4149725"/>
              <a:ext cx="431800" cy="2873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58" name="Text Box 34"/>
            <p:cNvSpPr txBox="1">
              <a:spLocks noChangeArrowheads="1"/>
            </p:cNvSpPr>
            <p:nvPr/>
          </p:nvSpPr>
          <p:spPr bwMode="auto">
            <a:xfrm>
              <a:off x="3287715" y="4006850"/>
              <a:ext cx="2696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baseline="-25000">
                  <a:solidFill>
                    <a:srgbClr val="000000"/>
                  </a:solidFill>
                </a:rPr>
                <a:t>2</a:t>
              </a:r>
              <a:endParaRPr lang="ru-RU" altLang="ru-RU" baseline="-25000">
                <a:solidFill>
                  <a:srgbClr val="000000"/>
                </a:solidFill>
              </a:endParaRPr>
            </a:p>
          </p:txBody>
        </p:sp>
        <p:sp>
          <p:nvSpPr>
            <p:cNvPr id="6159" name="Line 35"/>
            <p:cNvSpPr>
              <a:spLocks noChangeShapeType="1"/>
            </p:cNvSpPr>
            <p:nvPr/>
          </p:nvSpPr>
          <p:spPr bwMode="auto">
            <a:xfrm>
              <a:off x="4008439" y="458152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0" name="Rectangle 36"/>
            <p:cNvSpPr>
              <a:spLocks noChangeArrowheads="1"/>
            </p:cNvSpPr>
            <p:nvPr/>
          </p:nvSpPr>
          <p:spPr bwMode="auto">
            <a:xfrm>
              <a:off x="3143250" y="3933826"/>
              <a:ext cx="32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b="1">
                  <a:solidFill>
                    <a:srgbClr val="000000"/>
                  </a:solidFill>
                </a:rPr>
                <a:t>u</a:t>
              </a:r>
              <a:endParaRPr lang="ru-RU" altLang="ru-RU" b="1">
                <a:solidFill>
                  <a:srgbClr val="000000"/>
                </a:solidFill>
              </a:endParaRPr>
            </a:p>
          </p:txBody>
        </p:sp>
        <p:sp>
          <p:nvSpPr>
            <p:cNvPr id="6161" name="Text Box 37"/>
            <p:cNvSpPr txBox="1">
              <a:spLocks noChangeArrowheads="1"/>
            </p:cNvSpPr>
            <p:nvPr/>
          </p:nvSpPr>
          <p:spPr bwMode="auto">
            <a:xfrm>
              <a:off x="4059240" y="4529138"/>
              <a:ext cx="41069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b="1">
                  <a:solidFill>
                    <a:srgbClr val="000000"/>
                  </a:solidFill>
                </a:rPr>
                <a:t>u</a:t>
              </a:r>
              <a:r>
                <a:rPr lang="en-US" altLang="ru-RU" baseline="-25000">
                  <a:solidFill>
                    <a:srgbClr val="000000"/>
                  </a:solidFill>
                </a:rPr>
                <a:t>1</a:t>
              </a:r>
              <a:endParaRPr lang="ru-RU" altLang="ru-RU" baseline="-25000">
                <a:solidFill>
                  <a:srgbClr val="000000"/>
                </a:solidFill>
              </a:endParaRPr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>
              <a:off x="3287713" y="4292600"/>
              <a:ext cx="4318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6165" name="Text Box 42"/>
          <p:cNvSpPr txBox="1">
            <a:spLocks noChangeArrowheads="1"/>
          </p:cNvSpPr>
          <p:nvPr/>
        </p:nvSpPr>
        <p:spPr bwMode="auto">
          <a:xfrm>
            <a:off x="3962135" y="5040527"/>
            <a:ext cx="5596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u="sng" dirty="0" smtClean="0">
                <a:solidFill>
                  <a:srgbClr val="000000"/>
                </a:solidFill>
              </a:rPr>
              <a:t>An equation for </a:t>
            </a:r>
            <a:r>
              <a:rPr lang="en-US" altLang="ru-RU" u="sng" dirty="0">
                <a:solidFill>
                  <a:srgbClr val="000000"/>
                </a:solidFill>
              </a:rPr>
              <a:t>relative velocity should be introduced</a:t>
            </a:r>
            <a:endParaRPr lang="ru-RU" altLang="ru-RU" u="sng" dirty="0">
              <a:solidFill>
                <a:srgbClr val="0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17253"/>
              </p:ext>
            </p:extLst>
          </p:nvPr>
        </p:nvGraphicFramePr>
        <p:xfrm>
          <a:off x="1267321" y="1234387"/>
          <a:ext cx="347019" cy="446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7321" y="1234387"/>
                        <a:ext cx="347019" cy="446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30524"/>
              </p:ext>
            </p:extLst>
          </p:nvPr>
        </p:nvGraphicFramePr>
        <p:xfrm>
          <a:off x="1249365" y="1824040"/>
          <a:ext cx="3714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9365" y="1824040"/>
                        <a:ext cx="3714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50042"/>
              </p:ext>
            </p:extLst>
          </p:nvPr>
        </p:nvGraphicFramePr>
        <p:xfrm>
          <a:off x="3007885" y="2665483"/>
          <a:ext cx="2019171" cy="58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3" name="Equation" r:id="rId7" imgW="1536480" imgH="444240" progId="Equation.DSMT4">
                  <p:embed/>
                </p:oleObj>
              </mc:Choice>
              <mc:Fallback>
                <p:oleObj name="Equation" r:id="rId7" imgW="1536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07885" y="2665483"/>
                        <a:ext cx="2019171" cy="584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05168" y="272642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equivalent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78331"/>
              </p:ext>
            </p:extLst>
          </p:nvPr>
        </p:nvGraphicFramePr>
        <p:xfrm>
          <a:off x="7228445" y="2654451"/>
          <a:ext cx="2203451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name="Equation" r:id="rId9" imgW="1676160" imgH="444240" progId="Equation.DSMT4">
                  <p:embed/>
                </p:oleObj>
              </mc:Choice>
              <mc:Fallback>
                <p:oleObj name="Equation" r:id="rId9" imgW="1676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28445" y="2654451"/>
                        <a:ext cx="2203451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74151"/>
              </p:ext>
            </p:extLst>
          </p:nvPr>
        </p:nvGraphicFramePr>
        <p:xfrm>
          <a:off x="7228469" y="4065824"/>
          <a:ext cx="1224647" cy="381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name="Equation" r:id="rId11" imgW="774360" imgH="241200" progId="Equation.DSMT4">
                  <p:embed/>
                </p:oleObj>
              </mc:Choice>
              <mc:Fallback>
                <p:oleObj name="Equation" r:id="rId11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28469" y="4065824"/>
                        <a:ext cx="1224647" cy="381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95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47C2E-1482-464C-8AC9-4721F343D409}" type="slidenum">
              <a:rPr lang="ru-RU" altLang="ru-RU" smtClean="0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743" y="271848"/>
            <a:ext cx="6858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Equation for the relative velocity</a:t>
            </a:r>
            <a:endParaRPr lang="ru-RU" sz="4000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302033"/>
              </p:ext>
            </p:extLst>
          </p:nvPr>
        </p:nvGraphicFramePr>
        <p:xfrm>
          <a:off x="5001378" y="1058382"/>
          <a:ext cx="2176849" cy="78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name="Equation" r:id="rId3" imgW="1269720" imgH="457200" progId="Equation.DSMT4">
                  <p:embed/>
                </p:oleObj>
              </mc:Choice>
              <mc:Fallback>
                <p:oleObj name="Equation" r:id="rId3" imgW="1269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1378" y="1058382"/>
                        <a:ext cx="2176849" cy="783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1480" y="1230509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phase mass conservation equation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1449" y="1920624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written in terms of the mixture parameters as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24901"/>
              </p:ext>
            </p:extLst>
          </p:nvPr>
        </p:nvGraphicFramePr>
        <p:xfrm>
          <a:off x="7041205" y="1691229"/>
          <a:ext cx="3118795" cy="82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name="Equation" r:id="rId5" imgW="1866600" imgH="495000" progId="Equation.DSMT4">
                  <p:embed/>
                </p:oleObj>
              </mc:Choice>
              <mc:Fallback>
                <p:oleObj name="Equation" r:id="rId5" imgW="18666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41205" y="1691229"/>
                        <a:ext cx="3118795" cy="828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09188"/>
              </p:ext>
            </p:extLst>
          </p:nvPr>
        </p:nvGraphicFramePr>
        <p:xfrm>
          <a:off x="7360864" y="2619174"/>
          <a:ext cx="2734489" cy="1093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6" name="Equation" r:id="rId7" imgW="2476440" imgH="990360" progId="Equation.DSMT4">
                  <p:embed/>
                </p:oleObj>
              </mc:Choice>
              <mc:Fallback>
                <p:oleObj name="Equation" r:id="rId7" imgW="247644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0864" y="2619174"/>
                        <a:ext cx="2734489" cy="1093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4371" y="2982956"/>
            <a:ext cx="6580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Recalling a coupled structure of thermodynamically compatible system</a:t>
            </a:r>
            <a:endParaRPr lang="ru-RU" sz="16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42556" y="3888848"/>
            <a:ext cx="8423735" cy="893519"/>
            <a:chOff x="642551" y="4014510"/>
            <a:chExt cx="8423734" cy="893519"/>
          </a:xfrm>
        </p:grpSpPr>
        <p:sp>
          <p:nvSpPr>
            <p:cNvPr id="12" name="TextBox 11"/>
            <p:cNvSpPr txBox="1"/>
            <p:nvPr/>
          </p:nvSpPr>
          <p:spPr>
            <a:xfrm>
              <a:off x="642551" y="4413250"/>
              <a:ext cx="38443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w</a:t>
              </a:r>
              <a:r>
                <a:rPr lang="en-US" sz="1600" dirty="0" smtClean="0"/>
                <a:t>e can formulate the following equation:</a:t>
              </a:r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551" y="4014510"/>
              <a:ext cx="14606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  <a:r>
                <a:rPr lang="en-US" sz="1600" dirty="0" smtClean="0"/>
                <a:t>nd assuming</a:t>
              </a:r>
              <a:endParaRPr lang="ru-RU" sz="1600" dirty="0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27321"/>
                </p:ext>
              </p:extLst>
            </p:nvPr>
          </p:nvGraphicFramePr>
          <p:xfrm>
            <a:off x="2219325" y="4014788"/>
            <a:ext cx="18415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7" name="Equation" r:id="rId9" imgW="1054080" imgH="228600" progId="Equation.DSMT4">
                    <p:embed/>
                  </p:oleObj>
                </mc:Choice>
                <mc:Fallback>
                  <p:oleObj name="Equation" r:id="rId9" imgW="1054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219325" y="4014788"/>
                          <a:ext cx="1841500" cy="398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9403858"/>
                </p:ext>
              </p:extLst>
            </p:nvPr>
          </p:nvGraphicFramePr>
          <p:xfrm>
            <a:off x="4655987" y="4037711"/>
            <a:ext cx="4410298" cy="870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38" name="Equation" r:id="rId11" imgW="2641320" imgH="520560" progId="Equation.DSMT4">
                    <p:embed/>
                  </p:oleObj>
                </mc:Choice>
                <mc:Fallback>
                  <p:oleObj name="Equation" r:id="rId11" imgW="2641320" imgH="520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655987" y="4037711"/>
                          <a:ext cx="4410298" cy="870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642556" y="5008806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to take in account an interfacial friction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69734"/>
              </p:ext>
            </p:extLst>
          </p:nvPr>
        </p:nvGraphicFramePr>
        <p:xfrm>
          <a:off x="2379276" y="5443484"/>
          <a:ext cx="49815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9" name="Equation" r:id="rId13" imgW="2984400" imgH="520560" progId="Equation.DSMT4">
                  <p:embed/>
                </p:oleObj>
              </mc:Choice>
              <mc:Fallback>
                <p:oleObj name="Equation" r:id="rId13" imgW="29844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79276" y="5443484"/>
                        <a:ext cx="4981575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351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2" y="305181"/>
            <a:ext cx="10227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model. Physical </a:t>
            </a:r>
            <a:r>
              <a:rPr lang="en-US" sz="28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variables for the description of two-phase flow</a:t>
            </a:r>
            <a:endParaRPr lang="ru-RU" sz="28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905705"/>
              </p:ext>
            </p:extLst>
          </p:nvPr>
        </p:nvGraphicFramePr>
        <p:xfrm>
          <a:off x="2260600" y="1359932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1359932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3417" y="14038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volume fraction of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50909" y="1810265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0909" y="1810265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7288" y="1847211"/>
            <a:ext cx="26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density of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707619" y="1759343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0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7619" y="1759343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3" y="1791609"/>
            <a:ext cx="25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density of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83480" y="2246684"/>
          <a:ext cx="3368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1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3480" y="2246684"/>
                        <a:ext cx="33688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7288" y="2286018"/>
            <a:ext cx="26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velocity of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759116" y="2242066"/>
          <a:ext cx="3368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2" name="Equation" r:id="rId11" imgW="177480" imgH="241200" progId="Equation.DSMT4">
                  <p:embed/>
                </p:oleObj>
              </mc:Choice>
              <mc:Fallback>
                <p:oleObj name="Equation" r:id="rId11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9116" y="2242066"/>
                        <a:ext cx="33688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24" y="2290636"/>
            <a:ext cx="262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velocity of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3423" y="913898"/>
            <a:ext cx="36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prstClr val="black"/>
                </a:solidFill>
              </a:rPr>
              <a:t>Independent set of physical variables</a:t>
            </a:r>
            <a:r>
              <a:rPr lang="en-US" u="sng" dirty="0">
                <a:solidFill>
                  <a:prstClr val="black"/>
                </a:solidFill>
              </a:rPr>
              <a:t>:</a:t>
            </a:r>
            <a:endParaRPr lang="ru-RU" u="sng" dirty="0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2270760" y="2655332"/>
          <a:ext cx="3352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3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0760" y="2655332"/>
                        <a:ext cx="3352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24996" y="2743218"/>
            <a:ext cx="26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entropy of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25" y="2757073"/>
            <a:ext cx="266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entropy of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764876" y="2667401"/>
          <a:ext cx="36576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4" name="Equation" r:id="rId15" imgW="152280" imgH="228600" progId="Equation.DSMT4">
                  <p:embed/>
                </p:oleObj>
              </mc:Choice>
              <mc:Fallback>
                <p:oleObj name="Equation" r:id="rId15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64876" y="2667401"/>
                        <a:ext cx="36576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288100" y="3112532"/>
          <a:ext cx="3368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5" name="Equation" r:id="rId17" imgW="177480" imgH="241200" progId="Equation.DSMT4">
                  <p:embed/>
                </p:oleObj>
              </mc:Choice>
              <mc:Fallback>
                <p:oleObj name="Equation" r:id="rId17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88100" y="3112532"/>
                        <a:ext cx="33688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36528" y="3200404"/>
            <a:ext cx="28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heat flux for the 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5773672" y="3112532"/>
          <a:ext cx="3368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6" name="Equation" r:id="rId19" imgW="177480" imgH="241200" progId="Equation.DSMT4">
                  <p:embed/>
                </p:oleObj>
              </mc:Choice>
              <mc:Fallback>
                <p:oleObj name="Equation" r:id="rId19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73672" y="3112532"/>
                        <a:ext cx="336885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5183" y="3195662"/>
            <a:ext cx="284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heat flux for the 2</a:t>
            </a:r>
            <a:r>
              <a:rPr lang="en-US" baseline="30000" dirty="0">
                <a:solidFill>
                  <a:prstClr val="black"/>
                </a:solidFill>
              </a:rPr>
              <a:t>nd</a:t>
            </a:r>
            <a:r>
              <a:rPr lang="en-US" dirty="0">
                <a:solidFill>
                  <a:prstClr val="black"/>
                </a:solidFill>
              </a:rPr>
              <a:t> phase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4012" y="3796207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__________________________________________________________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1148" y="4165539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prstClr val="black"/>
                </a:solidFill>
              </a:rPr>
              <a:t>Additional parameters characterizing the state of the flow</a:t>
            </a:r>
            <a:r>
              <a:rPr lang="en-US" i="1" dirty="0">
                <a:solidFill>
                  <a:prstClr val="black"/>
                </a:solidFill>
              </a:rPr>
              <a:t>:</a:t>
            </a:r>
            <a:endParaRPr lang="ru-RU" i="1" dirty="0">
              <a:solidFill>
                <a:prstClr val="black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078040" y="4495837"/>
          <a:ext cx="1055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7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40" y="4495837"/>
                        <a:ext cx="105568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046468" y="4495818"/>
            <a:ext cx="3282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volume fraction of the 2</a:t>
            </a:r>
            <a:r>
              <a:rPr lang="en-US" sz="1600" baseline="30000" dirty="0">
                <a:solidFill>
                  <a:prstClr val="black"/>
                </a:solidFill>
              </a:rPr>
              <a:t>nd</a:t>
            </a:r>
            <a:r>
              <a:rPr lang="en-US" sz="1600" dirty="0">
                <a:solidFill>
                  <a:prstClr val="black"/>
                </a:solidFill>
              </a:rPr>
              <a:t> phase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133601" y="4845783"/>
          <a:ext cx="26828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8" name="Equation" r:id="rId23" imgW="1676160" imgH="228600" progId="Equation.DSMT4">
                  <p:embed/>
                </p:oleObj>
              </mc:Choice>
              <mc:Fallback>
                <p:oleObj name="Equation" r:id="rId23" imgW="1676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4845783"/>
                        <a:ext cx="26828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6647639" y="4495800"/>
          <a:ext cx="15849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49" name="Equation" r:id="rId25" imgW="990360" imgH="228600" progId="Equation.DSMT4">
                  <p:embed/>
                </p:oleObj>
              </mc:Choice>
              <mc:Fallback>
                <p:oleObj name="Equation" r:id="rId25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47639" y="4495800"/>
                        <a:ext cx="158496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3400" y="4495800"/>
            <a:ext cx="180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total mass density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32" y="4845783"/>
            <a:ext cx="203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phase mass fractions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2120035" y="5184337"/>
          <a:ext cx="185286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0" name="Equation" r:id="rId27" imgW="977760" imgH="241200" progId="Equation.DSMT4">
                  <p:embed/>
                </p:oleObj>
              </mc:Choice>
              <mc:Fallback>
                <p:oleObj name="Equation" r:id="rId27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20035" y="5184337"/>
                        <a:ext cx="185286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061160" y="5257800"/>
            <a:ext cx="163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mixture velocity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81066"/>
              </p:ext>
            </p:extLst>
          </p:nvPr>
        </p:nvGraphicFramePr>
        <p:xfrm>
          <a:off x="2120900" y="5546725"/>
          <a:ext cx="63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1" name="Equation" r:id="rId29" imgW="317160" imgH="228600" progId="Equation.DSMT4">
                  <p:embed/>
                </p:oleObj>
              </mc:Choice>
              <mc:Fallback>
                <p:oleObj name="Equation" r:id="rId29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120900" y="5546725"/>
                        <a:ext cx="635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812396" y="5606473"/>
            <a:ext cx="22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phase internal energies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58577"/>
              </p:ext>
            </p:extLst>
          </p:nvPr>
        </p:nvGraphicFramePr>
        <p:xfrm>
          <a:off x="2127250" y="5856288"/>
          <a:ext cx="22399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2" name="Equation" r:id="rId31" imgW="1600200" imgH="431640" progId="Equation.DSMT4">
                  <p:embed/>
                </p:oleObj>
              </mc:Choice>
              <mc:Fallback>
                <p:oleObj name="Equation" r:id="rId31" imgW="1600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27250" y="5856288"/>
                        <a:ext cx="2239963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22458" y="6008255"/>
            <a:ext cx="163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phase pressures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566639"/>
              </p:ext>
            </p:extLst>
          </p:nvPr>
        </p:nvGraphicFramePr>
        <p:xfrm>
          <a:off x="6302377" y="5856288"/>
          <a:ext cx="15652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3" name="Equation" r:id="rId33" imgW="1117440" imgH="431640" progId="Equation.DSMT4">
                  <p:embed/>
                </p:oleObj>
              </mc:Choice>
              <mc:Fallback>
                <p:oleObj name="Equation" r:id="rId33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7" y="5856288"/>
                        <a:ext cx="156527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899715" y="5951072"/>
            <a:ext cx="1970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- phase temperatures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41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413149" y="315917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ru-RU" sz="1400">
              <a:solidFill>
                <a:prstClr val="black"/>
              </a:solidFill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82608" y="328984"/>
            <a:ext cx="11869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000" u="sng" dirty="0">
                <a:solidFill>
                  <a:srgbClr val="A50021"/>
                </a:solidFill>
              </a:rPr>
              <a:t>Governing equations for compressible two-phase </a:t>
            </a:r>
            <a:r>
              <a:rPr lang="en-GB" altLang="ru-RU" sz="2000" u="sng" dirty="0" smtClean="0">
                <a:solidFill>
                  <a:srgbClr val="A50021"/>
                </a:solidFill>
              </a:rPr>
              <a:t>flow </a:t>
            </a:r>
            <a:r>
              <a:rPr lang="en-GB" altLang="ru-RU" sz="2000" u="sng" dirty="0">
                <a:solidFill>
                  <a:srgbClr val="A50021"/>
                </a:solidFill>
              </a:rPr>
              <a:t>with different </a:t>
            </a:r>
            <a:r>
              <a:rPr lang="en-GB" altLang="ru-RU" sz="2000" u="sng" dirty="0" smtClean="0">
                <a:solidFill>
                  <a:srgbClr val="A50021"/>
                </a:solidFill>
              </a:rPr>
              <a:t>phase pressures </a:t>
            </a:r>
            <a:r>
              <a:rPr lang="en-GB" altLang="ru-RU" sz="2000" u="sng" dirty="0">
                <a:solidFill>
                  <a:srgbClr val="A50021"/>
                </a:solidFill>
              </a:rPr>
              <a:t>and </a:t>
            </a:r>
            <a:r>
              <a:rPr lang="en-GB" altLang="ru-RU" sz="2000" u="sng" dirty="0" smtClean="0">
                <a:solidFill>
                  <a:srgbClr val="A50021"/>
                </a:solidFill>
              </a:rPr>
              <a:t>temperatures</a:t>
            </a:r>
            <a:endParaRPr lang="ru-RU" altLang="ru-RU" sz="2000" u="sng" dirty="0">
              <a:solidFill>
                <a:srgbClr val="A50021"/>
              </a:solidFill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7543801" y="1992313"/>
            <a:ext cx="244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ru-RU" sz="1400">
              <a:solidFill>
                <a:prstClr val="black"/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358752" y="1478399"/>
            <a:ext cx="2392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volume fraction balance,  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6408509" y="1905003"/>
            <a:ext cx="2808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-- 1st phase mass balance law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6816725" y="2971817"/>
            <a:ext cx="3313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total momentum conservation law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6888189" y="3563941"/>
            <a:ext cx="2681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relative velocity equation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27101" y="4288432"/>
            <a:ext cx="29511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phase heat flux balance  laws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6816739" y="5289567"/>
            <a:ext cx="266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phase entropy balance laws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782891" y="6237288"/>
            <a:ext cx="6032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2000">
                <a:solidFill>
                  <a:srgbClr val="993300"/>
                </a:solidFill>
                <a:latin typeface="Arial Black" pitchFamily="34" charset="0"/>
              </a:rPr>
              <a:t>17 equations,  13 algebraic source  terms</a:t>
            </a:r>
            <a:endParaRPr lang="ru-RU" altLang="ru-RU" sz="200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2351091" y="912679"/>
            <a:ext cx="7200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prstClr val="black"/>
                </a:solidFill>
              </a:rPr>
              <a:t>Derivation is based on the extended irreversible thermodynamics laws and  </a:t>
            </a:r>
            <a:r>
              <a:rPr lang="en-GB" altLang="ru-RU" sz="1400" dirty="0">
                <a:solidFill>
                  <a:srgbClr val="C0504D">
                    <a:lumMod val="75000"/>
                  </a:srgbClr>
                </a:solidFill>
              </a:rPr>
              <a:t>thermodynamically  compatible  system  theory</a:t>
            </a:r>
            <a:r>
              <a:rPr lang="en-GB" altLang="ru-RU" sz="1600" dirty="0">
                <a:solidFill>
                  <a:srgbClr val="C0504D">
                    <a:lumMod val="75000"/>
                  </a:srgbClr>
                </a:solidFill>
              </a:rPr>
              <a:t>.</a:t>
            </a:r>
            <a:endParaRPr lang="ru-RU" altLang="ru-RU" sz="16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3568" name="Text Box 23"/>
          <p:cNvSpPr txBox="1">
            <a:spLocks noChangeArrowheads="1"/>
          </p:cNvSpPr>
          <p:nvPr/>
        </p:nvSpPr>
        <p:spPr bwMode="auto">
          <a:xfrm>
            <a:off x="7011989" y="4291050"/>
            <a:ext cx="2698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ru-RU" sz="140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438400" y="1953260"/>
          <a:ext cx="17068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4" name="Equation" r:id="rId3" imgW="1422360" imgH="457200" progId="Equation.DSMT4">
                  <p:embed/>
                </p:oleObj>
              </mc:Choice>
              <mc:Fallback>
                <p:oleObj name="Equation" r:id="rId3" imgW="1422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953260"/>
                        <a:ext cx="17068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438400" y="1443673"/>
          <a:ext cx="156972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5" name="Equation" r:id="rId5" imgW="1307880" imgH="457200" progId="Equation.DSMT4">
                  <p:embed/>
                </p:oleObj>
              </mc:Choice>
              <mc:Fallback>
                <p:oleObj name="Equation" r:id="rId5" imgW="1307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400" y="1443673"/>
                        <a:ext cx="156972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38400" y="2385060"/>
          <a:ext cx="178308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6" name="Equation" r:id="rId7" imgW="1485720" imgH="457200" progId="Equation.DSMT4">
                  <p:embed/>
                </p:oleObj>
              </mc:Choice>
              <mc:Fallback>
                <p:oleObj name="Equation" r:id="rId7" imgW="14857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38400" y="2385060"/>
                        <a:ext cx="1783080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51091" y="2903979"/>
          <a:ext cx="4220308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7" name="Equation" r:id="rId9" imgW="3809880" imgH="495000" progId="Equation.DSMT4">
                  <p:embed/>
                </p:oleObj>
              </mc:Choice>
              <mc:Fallback>
                <p:oleObj name="Equation" r:id="rId9" imgW="38098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51091" y="2903979"/>
                        <a:ext cx="4220308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371512" y="3403207"/>
          <a:ext cx="413590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8" name="Equation" r:id="rId11" imgW="3733560" imgH="495000" progId="Equation.DSMT4">
                  <p:embed/>
                </p:oleObj>
              </mc:Choice>
              <mc:Fallback>
                <p:oleObj name="Equation" r:id="rId11" imgW="3733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71512" y="3403207"/>
                        <a:ext cx="4135903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473324" y="3883484"/>
          <a:ext cx="208201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9" name="Equation" r:id="rId13" imgW="1879560" imgH="495000" progId="Equation.DSMT4">
                  <p:embed/>
                </p:oleObj>
              </mc:Choice>
              <mc:Fallback>
                <p:oleObj name="Equation" r:id="rId13" imgW="1879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73324" y="3883484"/>
                        <a:ext cx="208201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60625" y="4380706"/>
          <a:ext cx="2110155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0" name="Equation" r:id="rId15" imgW="1904760" imgH="495000" progId="Equation.DSMT4">
                  <p:embed/>
                </p:oleObj>
              </mc:Choice>
              <mc:Fallback>
                <p:oleObj name="Equation" r:id="rId15" imgW="1904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60625" y="4380706"/>
                        <a:ext cx="2110155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409827" y="4866481"/>
          <a:ext cx="2783604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1" name="Equation" r:id="rId17" imgW="2374560" imgH="545760" progId="Equation.DSMT4">
                  <p:embed/>
                </p:oleObj>
              </mc:Choice>
              <mc:Fallback>
                <p:oleObj name="Equation" r:id="rId17" imgW="2374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09827" y="4866481"/>
                        <a:ext cx="2783604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438415" y="5506138"/>
          <a:ext cx="2902689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2" name="Equation" r:id="rId19" imgW="2476440" imgH="545760" progId="Equation.DSMT4">
                  <p:embed/>
                </p:oleObj>
              </mc:Choice>
              <mc:Fallback>
                <p:oleObj name="Equation" r:id="rId19" imgW="24764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38415" y="5506138"/>
                        <a:ext cx="2902689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451403" y="2377145"/>
            <a:ext cx="2808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-- 2nd phase mass balance law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EA5653E-7E69-4A40-A14C-2C71A36632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extLst/>
        </p:spPr>
        <p:txBody>
          <a:bodyPr/>
          <a:lstStyle/>
          <a:p>
            <a:pPr algn="r">
              <a:defRPr/>
            </a:pPr>
            <a:fld id="{0A32E8D0-67E3-4E47-8BA5-92BEC5A8E007}" type="slidenum">
              <a:rPr lang="ru-RU" sz="1400">
                <a:solidFill>
                  <a:prstClr val="black"/>
                </a:solidFill>
              </a:rPr>
              <a:pPr algn="r">
                <a:defRPr/>
              </a:pPr>
              <a:t>38</a:t>
            </a:fld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1847849" y="2781337"/>
            <a:ext cx="8831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prstClr val="black"/>
                </a:solidFill>
              </a:rPr>
              <a:t>_______________________________________________________________________________________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2063760" y="3117852"/>
            <a:ext cx="7378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solidFill>
                  <a:prstClr val="black"/>
                </a:solidFill>
              </a:rPr>
              <a:t>The following source terms are introduced  in the governing equations:</a:t>
            </a: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2208223" y="3619504"/>
            <a:ext cx="8238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ru-RU" sz="1400" dirty="0">
                <a:solidFill>
                  <a:prstClr val="black"/>
                </a:solidFill>
              </a:rPr>
              <a:t> phase pressure relaxation to the common value through the process of pressure waves propagation 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593" name="Text Box 20"/>
          <p:cNvSpPr txBox="1">
            <a:spLocks noChangeArrowheads="1"/>
          </p:cNvSpPr>
          <p:nvPr/>
        </p:nvSpPr>
        <p:spPr bwMode="auto">
          <a:xfrm>
            <a:off x="2208215" y="4005263"/>
            <a:ext cx="2310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- </a:t>
            </a:r>
            <a:r>
              <a:rPr lang="en-US" altLang="ru-RU" sz="1400" dirty="0">
                <a:solidFill>
                  <a:prstClr val="black"/>
                </a:solidFill>
              </a:rPr>
              <a:t>phase to phase transition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595" name="Text Box 22"/>
          <p:cNvSpPr txBox="1">
            <a:spLocks noChangeArrowheads="1"/>
          </p:cNvSpPr>
          <p:nvPr/>
        </p:nvSpPr>
        <p:spPr bwMode="auto">
          <a:xfrm>
            <a:off x="2187578" y="4410112"/>
            <a:ext cx="39533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prstClr val="black"/>
                </a:solidFill>
              </a:rPr>
              <a:t>- interfacial friction force (the Stokes drag force)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597" name="Text Box 26"/>
          <p:cNvSpPr txBox="1">
            <a:spLocks noChangeArrowheads="1"/>
          </p:cNvSpPr>
          <p:nvPr/>
        </p:nvSpPr>
        <p:spPr bwMode="auto">
          <a:xfrm>
            <a:off x="3340130" y="4770438"/>
            <a:ext cx="52325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- </a:t>
            </a:r>
            <a:r>
              <a:rPr lang="en-US" altLang="ru-RU" sz="1400" dirty="0">
                <a:solidFill>
                  <a:prstClr val="black"/>
                </a:solidFill>
              </a:rPr>
              <a:t>heat flux relaxation to the steady Fourier heat transfer process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599" name="Text Box 28"/>
          <p:cNvSpPr txBox="1">
            <a:spLocks noChangeArrowheads="1"/>
          </p:cNvSpPr>
          <p:nvPr/>
        </p:nvSpPr>
        <p:spPr bwMode="auto">
          <a:xfrm>
            <a:off x="2566988" y="5192713"/>
            <a:ext cx="7912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  - </a:t>
            </a:r>
            <a:r>
              <a:rPr lang="en-US" altLang="ru-RU" sz="1400" dirty="0">
                <a:solidFill>
                  <a:prstClr val="black"/>
                </a:solidFill>
              </a:rPr>
              <a:t>phase temperatures relaxation to the common value through the heat transfer between phases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4601" name="Text Box 30"/>
          <p:cNvSpPr txBox="1">
            <a:spLocks noChangeArrowheads="1"/>
          </p:cNvSpPr>
          <p:nvPr/>
        </p:nvSpPr>
        <p:spPr bwMode="auto">
          <a:xfrm>
            <a:off x="2566988" y="5551488"/>
            <a:ext cx="4862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  - </a:t>
            </a:r>
            <a:r>
              <a:rPr lang="en-US" altLang="ru-RU" sz="1400" dirty="0">
                <a:solidFill>
                  <a:prstClr val="black"/>
                </a:solidFill>
              </a:rPr>
              <a:t>phase entropies production caused by phase interaction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35188" y="260351"/>
            <a:ext cx="6985000" cy="2458482"/>
            <a:chOff x="611188" y="260350"/>
            <a:chExt cx="6985000" cy="2458482"/>
          </a:xfrm>
        </p:grpSpPr>
        <p:sp>
          <p:nvSpPr>
            <p:cNvPr id="24579" name="Text Box 4"/>
            <p:cNvSpPr txBox="1">
              <a:spLocks noChangeArrowheads="1"/>
            </p:cNvSpPr>
            <p:nvPr/>
          </p:nvSpPr>
          <p:spPr bwMode="auto">
            <a:xfrm>
              <a:off x="900113" y="260350"/>
              <a:ext cx="66960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2000" b="1" dirty="0">
                  <a:solidFill>
                    <a:prstClr val="black"/>
                  </a:solidFill>
                </a:rPr>
                <a:t>		</a:t>
              </a:r>
              <a:r>
                <a:rPr lang="en-US" altLang="ru-RU" sz="2000" b="1" u="sng" dirty="0">
                  <a:solidFill>
                    <a:srgbClr val="A5002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SOURCE TERMS</a:t>
              </a:r>
            </a:p>
            <a:p>
              <a:pPr eaLnBrk="1" hangingPunct="1"/>
              <a:r>
                <a:rPr lang="en-US" altLang="ru-RU" sz="2000" dirty="0">
                  <a:solidFill>
                    <a:prstClr val="black"/>
                  </a:solidFill>
                </a:rPr>
                <a:t>  are responsible for phase interaction and dissipation</a:t>
              </a:r>
              <a:r>
                <a:rPr lang="en-US" altLang="ru-RU" sz="2000" b="1" dirty="0">
                  <a:solidFill>
                    <a:prstClr val="black"/>
                  </a:solidFill>
                </a:rPr>
                <a:t>.</a:t>
              </a:r>
              <a:endParaRPr lang="ru-RU" altLang="ru-RU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4580" name="Text Box 5"/>
            <p:cNvSpPr txBox="1">
              <a:spLocks noChangeArrowheads="1"/>
            </p:cNvSpPr>
            <p:nvPr/>
          </p:nvSpPr>
          <p:spPr bwMode="auto">
            <a:xfrm>
              <a:off x="950913" y="1217613"/>
              <a:ext cx="5961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prstClr val="black"/>
                  </a:solidFill>
                </a:rPr>
                <a:t>The total energy conservation laws for the mixture holds</a:t>
              </a:r>
              <a:r>
                <a:rPr lang="en-US" altLang="ru-RU" sz="1600">
                  <a:solidFill>
                    <a:prstClr val="black"/>
                  </a:solidFill>
                </a:rPr>
                <a:t> </a:t>
              </a:r>
              <a:endParaRPr lang="ru-RU" altLang="ru-RU" sz="1600">
                <a:solidFill>
                  <a:prstClr val="black"/>
                </a:solidFill>
              </a:endParaRPr>
            </a:p>
          </p:txBody>
        </p:sp>
        <p:sp>
          <p:nvSpPr>
            <p:cNvPr id="24581" name="Rectangle 7"/>
            <p:cNvSpPr>
              <a:spLocks noChangeArrowheads="1"/>
            </p:cNvSpPr>
            <p:nvPr/>
          </p:nvSpPr>
          <p:spPr bwMode="auto">
            <a:xfrm>
              <a:off x="755650" y="1377950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ru-RU">
                <a:solidFill>
                  <a:prstClr val="black"/>
                </a:solidFill>
              </a:endParaRPr>
            </a:p>
          </p:txBody>
        </p:sp>
        <p:sp>
          <p:nvSpPr>
            <p:cNvPr id="24582" name="Rectangle 8"/>
            <p:cNvSpPr>
              <a:spLocks noChangeArrowheads="1"/>
            </p:cNvSpPr>
            <p:nvPr/>
          </p:nvSpPr>
          <p:spPr bwMode="auto">
            <a:xfrm>
              <a:off x="755650" y="1783080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ru-RU">
                <a:solidFill>
                  <a:prstClr val="black"/>
                </a:solidFill>
              </a:endParaRPr>
            </a:p>
          </p:txBody>
        </p:sp>
        <p:sp>
          <p:nvSpPr>
            <p:cNvPr id="24583" name="Text Box 9"/>
            <p:cNvSpPr txBox="1">
              <a:spLocks noChangeArrowheads="1"/>
            </p:cNvSpPr>
            <p:nvPr/>
          </p:nvSpPr>
          <p:spPr bwMode="auto">
            <a:xfrm>
              <a:off x="971551" y="1628775"/>
              <a:ext cx="55707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dirty="0">
                  <a:solidFill>
                    <a:prstClr val="black"/>
                  </a:solidFill>
                </a:rPr>
                <a:t>The total mixture entropy production is  non-negative</a:t>
              </a:r>
              <a:endParaRPr lang="ru-RU" altLang="ru-RU" dirty="0">
                <a:solidFill>
                  <a:prstClr val="black"/>
                </a:solidFill>
              </a:endParaRPr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755650" y="2103120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ru-RU">
                <a:solidFill>
                  <a:prstClr val="black"/>
                </a:solidFill>
              </a:endParaRPr>
            </a:p>
          </p:txBody>
        </p:sp>
        <p:sp>
          <p:nvSpPr>
            <p:cNvPr id="24585" name="Text Box 11"/>
            <p:cNvSpPr txBox="1">
              <a:spLocks noChangeArrowheads="1"/>
            </p:cNvSpPr>
            <p:nvPr/>
          </p:nvSpPr>
          <p:spPr bwMode="auto">
            <a:xfrm>
              <a:off x="971551" y="1989138"/>
              <a:ext cx="5634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prstClr val="black"/>
                  </a:solidFill>
                </a:rPr>
                <a:t>The partial phase entropy production is  non-negative</a:t>
              </a: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4586" name="Rectangle 12"/>
            <p:cNvSpPr>
              <a:spLocks noChangeArrowheads="1"/>
            </p:cNvSpPr>
            <p:nvPr/>
          </p:nvSpPr>
          <p:spPr bwMode="auto">
            <a:xfrm>
              <a:off x="755650" y="2492375"/>
              <a:ext cx="71438" cy="71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t-IT" altLang="ru-RU">
                <a:solidFill>
                  <a:prstClr val="black"/>
                </a:solidFill>
              </a:endParaRPr>
            </a:p>
          </p:txBody>
        </p:sp>
        <p:sp>
          <p:nvSpPr>
            <p:cNvPr id="24587" name="Text Box 13"/>
            <p:cNvSpPr txBox="1">
              <a:spLocks noChangeArrowheads="1"/>
            </p:cNvSpPr>
            <p:nvPr/>
          </p:nvSpPr>
          <p:spPr bwMode="auto">
            <a:xfrm>
              <a:off x="971551" y="2349500"/>
              <a:ext cx="6455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prstClr val="black"/>
                  </a:solidFill>
                </a:rPr>
                <a:t>Onsager’s principle of dissipative coefficients symmetry holds</a:t>
              </a:r>
              <a:endParaRPr lang="ru-RU" altLang="ru-RU">
                <a:solidFill>
                  <a:prstClr val="black"/>
                </a:solidFill>
              </a:endParaRPr>
            </a:p>
          </p:txBody>
        </p:sp>
        <p:sp>
          <p:nvSpPr>
            <p:cNvPr id="24602" name="Text Box 31"/>
            <p:cNvSpPr txBox="1">
              <a:spLocks noChangeArrowheads="1"/>
            </p:cNvSpPr>
            <p:nvPr/>
          </p:nvSpPr>
          <p:spPr bwMode="auto">
            <a:xfrm>
              <a:off x="611188" y="981075"/>
              <a:ext cx="24016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ru-RU" sz="1400" b="1" u="sng" dirty="0">
                  <a:solidFill>
                    <a:srgbClr val="993300"/>
                  </a:solidFill>
                </a:rPr>
                <a:t>Must satisfy requirements</a:t>
              </a:r>
              <a:endParaRPr lang="ru-RU" altLang="ru-RU" sz="1400" b="1" u="sng" dirty="0">
                <a:solidFill>
                  <a:srgbClr val="993300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68573" y="3619500"/>
          <a:ext cx="309491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8573" y="3619500"/>
                        <a:ext cx="309491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90519" y="4044315"/>
          <a:ext cx="337624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0519" y="4044315"/>
                        <a:ext cx="337624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64021" y="4329781"/>
          <a:ext cx="36094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0" name="Equation" r:id="rId7" imgW="190440" imgH="241200" progId="Equation.DSMT4">
                  <p:embed/>
                </p:oleObj>
              </mc:Choice>
              <mc:Fallback>
                <p:oleObj name="Equation" r:id="rId7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4021" y="4329781"/>
                        <a:ext cx="36094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09765" y="4710113"/>
          <a:ext cx="1376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1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5" y="4710113"/>
                        <a:ext cx="13763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47851" y="5131233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" name="Equation" r:id="rId11" imgW="406080" imgH="228600" progId="Equation.DSMT4">
                  <p:embed/>
                </p:oleObj>
              </mc:Choice>
              <mc:Fallback>
                <p:oleObj name="Equation" r:id="rId11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47851" y="5131233"/>
                        <a:ext cx="812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47851" y="5491956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3" name="Equation" r:id="rId13" imgW="444240" imgH="228600" progId="Equation.DSMT4">
                  <p:embed/>
                </p:oleObj>
              </mc:Choice>
              <mc:Fallback>
                <p:oleObj name="Equation" r:id="rId13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47851" y="5491956"/>
                        <a:ext cx="889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057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3359151" y="189224"/>
            <a:ext cx="3578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 TERMS </a:t>
            </a:r>
            <a:r>
              <a:rPr lang="en-GB" sz="24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DEFINITION</a:t>
            </a:r>
            <a:endParaRPr lang="ru-RU" sz="24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609" name="Text Box 1033"/>
          <p:cNvSpPr txBox="1">
            <a:spLocks noChangeArrowheads="1"/>
          </p:cNvSpPr>
          <p:nvPr/>
        </p:nvSpPr>
        <p:spPr bwMode="auto">
          <a:xfrm>
            <a:off x="7570791" y="5516581"/>
            <a:ext cx="30972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entropy production                       </a:t>
            </a:r>
          </a:p>
          <a:p>
            <a:pPr eaLnBrk="1" hangingPunct="1"/>
            <a:r>
              <a:rPr lang="en-GB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eaLnBrk="1" hangingPunct="1"/>
            <a:r>
              <a:rPr lang="en-GB" altLang="ru-RU" sz="1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is nonnegative</a:t>
            </a:r>
            <a:endParaRPr lang="ru-RU" altLang="ru-RU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0" name="Text Box 1034"/>
          <p:cNvSpPr txBox="1">
            <a:spLocks noChangeArrowheads="1"/>
          </p:cNvSpPr>
          <p:nvPr/>
        </p:nvSpPr>
        <p:spPr bwMode="auto">
          <a:xfrm>
            <a:off x="6858000" y="1066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ru-RU" sz="1400">
              <a:solidFill>
                <a:prstClr val="black"/>
              </a:solidFill>
            </a:endParaRP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7315200" y="1143004"/>
            <a:ext cx="304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  <a:p>
            <a:pPr eaLnBrk="1" hangingPunct="1"/>
            <a:r>
              <a:rPr lang="en-GB" altLang="ru-RU" sz="1400" dirty="0">
                <a:solidFill>
                  <a:prstClr val="black"/>
                </a:solidFill>
              </a:rPr>
              <a:t>|</a:t>
            </a:r>
          </a:p>
        </p:txBody>
      </p:sp>
      <p:sp>
        <p:nvSpPr>
          <p:cNvPr id="25613" name="Text Box 1039"/>
          <p:cNvSpPr txBox="1">
            <a:spLocks noChangeArrowheads="1"/>
          </p:cNvSpPr>
          <p:nvPr/>
        </p:nvSpPr>
        <p:spPr bwMode="auto">
          <a:xfrm>
            <a:off x="7402331" y="3654631"/>
            <a:ext cx="29722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dirty="0">
                <a:solidFill>
                  <a:prstClr val="black"/>
                </a:solidFill>
              </a:rPr>
              <a:t>-----------------------------------------------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  <p:sp>
        <p:nvSpPr>
          <p:cNvPr id="25616" name="Text Box 1043"/>
          <p:cNvSpPr txBox="1">
            <a:spLocks noChangeArrowheads="1"/>
          </p:cNvSpPr>
          <p:nvPr/>
        </p:nvSpPr>
        <p:spPr bwMode="auto">
          <a:xfrm>
            <a:off x="8526552" y="3962400"/>
            <a:ext cx="3433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- </a:t>
            </a:r>
            <a:r>
              <a:rPr lang="en-US" altLang="ru-RU" sz="1600" dirty="0" smtClean="0">
                <a:solidFill>
                  <a:prstClr val="black"/>
                </a:solidFill>
              </a:rPr>
              <a:t>drag coefficient (interfacial friction)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25618" name="Text Box 1045"/>
          <p:cNvSpPr txBox="1">
            <a:spLocks noChangeArrowheads="1"/>
          </p:cNvSpPr>
          <p:nvPr/>
        </p:nvSpPr>
        <p:spPr bwMode="auto">
          <a:xfrm>
            <a:off x="8319384" y="4359312"/>
            <a:ext cx="2182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ru-RU" sz="1600" dirty="0">
                <a:solidFill>
                  <a:prstClr val="black"/>
                </a:solidFill>
              </a:rPr>
              <a:t> thermal conductivity </a:t>
            </a:r>
          </a:p>
          <a:p>
            <a:pPr eaLnBrk="1" hangingPunct="1"/>
            <a:r>
              <a:rPr lang="en-US" altLang="ru-RU" sz="1600" dirty="0">
                <a:solidFill>
                  <a:prstClr val="black"/>
                </a:solidFill>
              </a:rPr>
              <a:t>  coefficients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25622" name="Text Box 1051"/>
          <p:cNvSpPr txBox="1">
            <a:spLocks noChangeArrowheads="1"/>
          </p:cNvSpPr>
          <p:nvPr/>
        </p:nvSpPr>
        <p:spPr bwMode="auto">
          <a:xfrm>
            <a:off x="7372376" y="4940335"/>
            <a:ext cx="2912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prstClr val="black"/>
                </a:solidFill>
              </a:rPr>
              <a:t>----------------------------------------------</a:t>
            </a:r>
            <a:endParaRPr lang="ru-RU" altLang="ru-RU" sz="140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66242" y="866483"/>
          <a:ext cx="11858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6" name="Equation" r:id="rId3" imgW="799920" imgH="431640" progId="Equation.DSMT4">
                  <p:embed/>
                </p:oleObj>
              </mc:Choice>
              <mc:Fallback>
                <p:oleObj name="Equation" r:id="rId3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66242" y="866483"/>
                        <a:ext cx="1185863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255295" y="866479"/>
          <a:ext cx="11303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7" name="Equation" r:id="rId5" imgW="761760" imgH="406080" progId="Equation.DSMT4">
                  <p:embed/>
                </p:oleObj>
              </mc:Choice>
              <mc:Fallback>
                <p:oleObj name="Equation" r:id="rId5" imgW="761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295" y="866479"/>
                        <a:ext cx="11303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14602" y="1524000"/>
          <a:ext cx="270163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8" name="Equation" r:id="rId7" imgW="1650960" imgH="279360" progId="Equation.DSMT4">
                  <p:embed/>
                </p:oleObj>
              </mc:Choice>
              <mc:Fallback>
                <p:oleObj name="Equation" r:id="rId7" imgW="1650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2" y="1524000"/>
                        <a:ext cx="2701636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555879" y="1998666"/>
          <a:ext cx="34909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9" name="Equation" r:id="rId9" imgW="2133360" imgH="291960" progId="Equation.DSMT4">
                  <p:embed/>
                </p:oleObj>
              </mc:Choice>
              <mc:Fallback>
                <p:oleObj name="Equation" r:id="rId9" imgW="2133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9" y="1998666"/>
                        <a:ext cx="3490913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73332" y="2451100"/>
          <a:ext cx="35734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0" name="Equation" r:id="rId11" imgW="2184120" imgH="291960" progId="Equation.DSMT4">
                  <p:embed/>
                </p:oleObj>
              </mc:Choice>
              <mc:Fallback>
                <p:oleObj name="Equation" r:id="rId11" imgW="2184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32" y="2451100"/>
                        <a:ext cx="357346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93489" y="2995295"/>
          <a:ext cx="5245535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1" name="Equation" r:id="rId13" imgW="4267080" imgH="1041120" progId="Equation.DSMT4">
                  <p:embed/>
                </p:oleObj>
              </mc:Choice>
              <mc:Fallback>
                <p:oleObj name="Equation" r:id="rId13" imgW="42670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3489" y="2995295"/>
                        <a:ext cx="5245535" cy="128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008263" y="4300220"/>
          <a:ext cx="530694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2" name="Equation" r:id="rId15" imgW="4317840" imgH="1041120" progId="Equation.DSMT4">
                  <p:embed/>
                </p:oleObj>
              </mc:Choice>
              <mc:Fallback>
                <p:oleObj name="Equation" r:id="rId15" imgW="43178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263" y="4300220"/>
                        <a:ext cx="530694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590803" y="5680075"/>
          <a:ext cx="1166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3" name="Equation" r:id="rId17" imgW="787320" imgH="444240" progId="Equation.DSMT4">
                  <p:embed/>
                </p:oleObj>
              </mc:Choice>
              <mc:Fallback>
                <p:oleObj name="Equation" r:id="rId17" imgW="787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3" y="5680075"/>
                        <a:ext cx="11668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67225" y="5670010"/>
          <a:ext cx="11858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4" name="Equation" r:id="rId19" imgW="799920" imgH="444240" progId="Equation.DSMT4">
                  <p:embed/>
                </p:oleObj>
              </mc:Choice>
              <mc:Fallback>
                <p:oleObj name="Equation" r:id="rId19" imgW="79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25" y="5670010"/>
                        <a:ext cx="11858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066211" y="1905000"/>
          <a:ext cx="167132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5" name="Equation" r:id="rId21" imgW="1193760" imgH="457200" progId="Equation.DSMT4">
                  <p:embed/>
                </p:oleObj>
              </mc:Choice>
              <mc:Fallback>
                <p:oleObj name="Equation" r:id="rId21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66211" y="1905000"/>
                        <a:ext cx="1671320" cy="64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946168" y="2590800"/>
          <a:ext cx="206546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6" name="Equation" r:id="rId23" imgW="1625400" imgH="431640" progId="Equation.DSMT4">
                  <p:embed/>
                </p:oleObj>
              </mc:Choice>
              <mc:Fallback>
                <p:oleObj name="Equation" r:id="rId23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6168" y="2590800"/>
                        <a:ext cx="2065469" cy="54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967572" y="3190883"/>
          <a:ext cx="1936376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7" name="Equation" r:id="rId25" imgW="1523880" imgH="431640" progId="Equation.DSMT4">
                  <p:embed/>
                </p:oleObj>
              </mc:Choice>
              <mc:Fallback>
                <p:oleObj name="Equation" r:id="rId25" imgW="1523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572" y="3190883"/>
                        <a:ext cx="1936376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8019140" y="3978589"/>
          <a:ext cx="27432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8" name="Equation" r:id="rId27" imgW="152280" imgH="203040" progId="Equation.DSMT4">
                  <p:embed/>
                </p:oleObj>
              </mc:Choice>
              <mc:Fallback>
                <p:oleObj name="Equation" r:id="rId27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019140" y="3978589"/>
                        <a:ext cx="27432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730104" y="4359275"/>
          <a:ext cx="58928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9" name="Equation" r:id="rId29" imgW="368280" imgH="228600" progId="Equation.DSMT4">
                  <p:embed/>
                </p:oleObj>
              </mc:Choice>
              <mc:Fallback>
                <p:oleObj name="Equation" r:id="rId29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30104" y="4359275"/>
                        <a:ext cx="58928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11105" y="1219200"/>
            <a:ext cx="305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Coefficients         are connected with</a:t>
            </a:r>
          </a:p>
          <a:p>
            <a:r>
              <a:rPr lang="en-US" sz="1400" dirty="0">
                <a:solidFill>
                  <a:prstClr val="black"/>
                </a:solidFill>
              </a:rPr>
              <a:t>the thermal conductivity and drag ones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8613769" y="1254426"/>
          <a:ext cx="253219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0" name="Equation" r:id="rId31" imgW="152280" imgH="164880" progId="Equation.DSMT4">
                  <p:embed/>
                </p:oleObj>
              </mc:Choice>
              <mc:Fallback>
                <p:oleObj name="Equation" r:id="rId3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613769" y="1254426"/>
                        <a:ext cx="253219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7626007" y="5943600"/>
          <a:ext cx="1280160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1" name="Equation" r:id="rId33" imgW="799920" imgH="228600" progId="Equation.DSMT4">
                  <p:embed/>
                </p:oleObj>
              </mc:Choice>
              <mc:Fallback>
                <p:oleObj name="Equation" r:id="rId33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626007" y="5943600"/>
                        <a:ext cx="1280160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9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131"/>
            <a:ext cx="10515600" cy="919978"/>
          </a:xfrm>
        </p:spPr>
        <p:txBody>
          <a:bodyPr>
            <a:normAutofit fontScale="90000"/>
          </a:bodyPr>
          <a:lstStyle/>
          <a:p>
            <a:r>
              <a:rPr lang="en-US" sz="3200" u="sng" dirty="0" smtClean="0">
                <a:solidFill>
                  <a:srgbClr val="A50021"/>
                </a:solidFill>
              </a:rPr>
              <a:t>How to prove the symmetric hyperbolicity for concrete system?</a:t>
            </a:r>
            <a:br>
              <a:rPr lang="en-US" sz="3200" u="sng" dirty="0" smtClean="0">
                <a:solidFill>
                  <a:srgbClr val="A50021"/>
                </a:solidFill>
              </a:rPr>
            </a:br>
            <a:r>
              <a:rPr lang="en-US" sz="3200" u="sng" dirty="0" smtClean="0">
                <a:solidFill>
                  <a:srgbClr val="A50021"/>
                </a:solidFill>
              </a:rPr>
              <a:t>Gas dynamics equations (Euler equations)</a:t>
            </a:r>
            <a:r>
              <a:rPr lang="en-US" u="sng" dirty="0" smtClean="0">
                <a:solidFill>
                  <a:srgbClr val="A50021"/>
                </a:solidFill>
              </a:rPr>
              <a:t> </a:t>
            </a:r>
            <a:endParaRPr lang="ru-RU" u="sng" dirty="0">
              <a:solidFill>
                <a:srgbClr val="A5002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47588" y="1185351"/>
            <a:ext cx="10014959" cy="1909283"/>
            <a:chOff x="838200" y="1440802"/>
            <a:chExt cx="10014958" cy="1909283"/>
          </a:xfrm>
        </p:grpSpPr>
        <p:sp>
          <p:nvSpPr>
            <p:cNvPr id="4" name="TextBox 3"/>
            <p:cNvSpPr txBox="1"/>
            <p:nvPr/>
          </p:nvSpPr>
          <p:spPr>
            <a:xfrm>
              <a:off x="892064" y="1440802"/>
              <a:ext cx="2069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Parameters of state:</a:t>
              </a:r>
              <a:endParaRPr lang="ru-RU" dirty="0"/>
            </a:p>
          </p:txBody>
        </p:sp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662909"/>
                </p:ext>
              </p:extLst>
            </p:nvPr>
          </p:nvGraphicFramePr>
          <p:xfrm>
            <a:off x="938770" y="1852142"/>
            <a:ext cx="2222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1" name="Equation" r:id="rId3" imgW="126720" imgH="164880" progId="Equation.DSMT4">
                    <p:embed/>
                  </p:oleObj>
                </mc:Choice>
                <mc:Fallback>
                  <p:oleObj name="Equation" r:id="rId3" imgW="12672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38770" y="1852142"/>
                          <a:ext cx="222250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161020" y="1771735"/>
              <a:ext cx="1032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density,</a:t>
              </a:r>
              <a:endParaRPr lang="ru-RU" dirty="0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2545270"/>
                </p:ext>
              </p:extLst>
            </p:nvPr>
          </p:nvGraphicFramePr>
          <p:xfrm>
            <a:off x="4885493" y="1761357"/>
            <a:ext cx="268416" cy="402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2" name="Equation" r:id="rId5" imgW="152280" imgH="228600" progId="Equation.DSMT4">
                    <p:embed/>
                  </p:oleObj>
                </mc:Choice>
                <mc:Fallback>
                  <p:oleObj name="Equation" r:id="rId5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85493" y="1761357"/>
                          <a:ext cx="268416" cy="4026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119934" y="1761357"/>
              <a:ext cx="1073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velocity,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68076" y="1768946"/>
              <a:ext cx="1605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temperature, </a:t>
              </a:r>
              <a:endParaRPr lang="ru-RU" dirty="0"/>
            </a:p>
          </p:txBody>
        </p:sp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743727"/>
                </p:ext>
              </p:extLst>
            </p:nvPr>
          </p:nvGraphicFramePr>
          <p:xfrm>
            <a:off x="6125411" y="1753990"/>
            <a:ext cx="280819" cy="331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3" name="Equation" r:id="rId7" imgW="139680" imgH="164880" progId="Equation.DSMT4">
                    <p:embed/>
                  </p:oleObj>
                </mc:Choice>
                <mc:Fallback>
                  <p:oleObj name="Equation" r:id="rId7" imgW="1396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25411" y="1753990"/>
                          <a:ext cx="280819" cy="3318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67130"/>
                </p:ext>
              </p:extLst>
            </p:nvPr>
          </p:nvGraphicFramePr>
          <p:xfrm>
            <a:off x="938770" y="2624312"/>
            <a:ext cx="2224731" cy="379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4" name="Equation" r:id="rId9" imgW="1041120" imgH="177480" progId="Equation.DSMT4">
                    <p:embed/>
                  </p:oleObj>
                </mc:Choice>
                <mc:Fallback>
                  <p:oleObj name="Equation" r:id="rId9" imgW="10411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38770" y="2624312"/>
                          <a:ext cx="2224731" cy="379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838200" y="2234906"/>
              <a:ext cx="284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A50021"/>
                  </a:solidFill>
                </a:rPr>
                <a:t>First law of thermodynamics</a:t>
              </a:r>
              <a:endParaRPr lang="ru-RU" u="sng" dirty="0">
                <a:solidFill>
                  <a:srgbClr val="A50021"/>
                </a:solidFill>
              </a:endParaRPr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668756"/>
                </p:ext>
              </p:extLst>
            </p:nvPr>
          </p:nvGraphicFramePr>
          <p:xfrm>
            <a:off x="2166545" y="1798811"/>
            <a:ext cx="935534" cy="355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5" name="Equation" r:id="rId11" imgW="533160" imgH="203040" progId="Equation.DSMT4">
                    <p:embed/>
                  </p:oleObj>
                </mc:Choice>
                <mc:Fallback>
                  <p:oleObj name="Equation" r:id="rId11" imgW="533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66545" y="1798811"/>
                          <a:ext cx="935534" cy="355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092363" y="1768946"/>
              <a:ext cx="1816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</a:t>
              </a:r>
              <a:r>
                <a:rPr lang="en-US" dirty="0"/>
                <a:t>s</a:t>
              </a:r>
              <a:r>
                <a:rPr lang="en-US" dirty="0" smtClean="0"/>
                <a:t>pecific volume,</a:t>
              </a:r>
              <a:endParaRPr lang="ru-RU" dirty="0"/>
            </a:p>
          </p:txBody>
        </p:sp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012880"/>
                </p:ext>
              </p:extLst>
            </p:nvPr>
          </p:nvGraphicFramePr>
          <p:xfrm>
            <a:off x="7693380" y="1726131"/>
            <a:ext cx="315684" cy="341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6" name="Equation" r:id="rId13" imgW="152280" imgH="164880" progId="Equation.DSMT4">
                    <p:embed/>
                  </p:oleObj>
                </mc:Choice>
                <mc:Fallback>
                  <p:oleObj name="Equation" r:id="rId13" imgW="15228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693380" y="1726131"/>
                          <a:ext cx="315684" cy="3419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897208" y="1752797"/>
              <a:ext cx="1773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internal energy,</a:t>
              </a:r>
              <a:endParaRPr lang="ru-RU" dirty="0"/>
            </a:p>
          </p:txBody>
        </p:sp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6607373"/>
                </p:ext>
              </p:extLst>
            </p:nvPr>
          </p:nvGraphicFramePr>
          <p:xfrm>
            <a:off x="9604744" y="1745986"/>
            <a:ext cx="290972" cy="370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37" name="Equation" r:id="rId15" imgW="139680" imgH="177480" progId="Equation.DSMT4">
                    <p:embed/>
                  </p:oleObj>
                </mc:Choice>
                <mc:Fallback>
                  <p:oleObj name="Equation" r:id="rId15" imgW="1396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604744" y="1745986"/>
                          <a:ext cx="290972" cy="3703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9809859" y="1740171"/>
              <a:ext cx="1043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entropy</a:t>
              </a:r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406797" y="2292810"/>
              <a:ext cx="4403059" cy="1057275"/>
              <a:chOff x="4665391" y="2588879"/>
              <a:chExt cx="4403059" cy="10572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665391" y="2604238"/>
                <a:ext cx="3340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Independent parameters of state:</a:t>
                </a:r>
                <a:endParaRPr lang="ru-RU" dirty="0"/>
              </a:p>
            </p:txBody>
          </p:sp>
          <p:graphicFrame>
            <p:nvGraphicFramePr>
              <p:cNvPr id="21" name="Объект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137946"/>
                  </p:ext>
                </p:extLst>
              </p:nvPr>
            </p:nvGraphicFramePr>
            <p:xfrm>
              <a:off x="8005857" y="2588879"/>
              <a:ext cx="777875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38" name="Equation" r:id="rId17" imgW="444240" imgH="228600" progId="Equation.DSMT4">
                      <p:embed/>
                    </p:oleObj>
                  </mc:Choice>
                  <mc:Fallback>
                    <p:oleObj name="Equation" r:id="rId17" imgW="44424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8005857" y="2588879"/>
                            <a:ext cx="777875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Объект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4660900"/>
                  </p:ext>
                </p:extLst>
              </p:nvPr>
            </p:nvGraphicFramePr>
            <p:xfrm>
              <a:off x="4740925" y="2988929"/>
              <a:ext cx="4327525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239" name="Equation" r:id="rId19" imgW="2755800" imgH="419040" progId="Equation.DSMT4">
                      <p:embed/>
                    </p:oleObj>
                  </mc:Choice>
                  <mc:Fallback>
                    <p:oleObj name="Equation" r:id="rId19" imgW="2755800" imgH="4190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4740925" y="2988929"/>
                            <a:ext cx="4327525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4" name="TextBox 23"/>
          <p:cNvSpPr txBox="1"/>
          <p:nvPr/>
        </p:nvSpPr>
        <p:spPr>
          <a:xfrm>
            <a:off x="826155" y="2991963"/>
            <a:ext cx="18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A50021"/>
                </a:solidFill>
              </a:rPr>
              <a:t>Conservation laws</a:t>
            </a:r>
            <a:endParaRPr lang="ru-RU" u="sng" dirty="0">
              <a:solidFill>
                <a:srgbClr val="A5002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9827"/>
              </p:ext>
            </p:extLst>
          </p:nvPr>
        </p:nvGraphicFramePr>
        <p:xfrm>
          <a:off x="838200" y="3391869"/>
          <a:ext cx="4181165" cy="198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0" name="Equation" r:id="rId21" imgW="2971800" imgH="1409400" progId="Equation.DSMT4">
                  <p:embed/>
                </p:oleObj>
              </mc:Choice>
              <mc:Fallback>
                <p:oleObj name="Equation" r:id="rId21" imgW="297180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38200" y="3391869"/>
                        <a:ext cx="4181165" cy="1983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52037" y="3488496"/>
            <a:ext cx="396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conservation (continuity equation)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510423" y="4116059"/>
            <a:ext cx="256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conservation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272123" y="4835610"/>
            <a:ext cx="208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conservation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60149" y="5764615"/>
            <a:ext cx="41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entropy conservation law holds</a:t>
            </a:r>
            <a:endParaRPr lang="ru-RU" dirty="0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640774"/>
              </p:ext>
            </p:extLst>
          </p:nvPr>
        </p:nvGraphicFramePr>
        <p:xfrm>
          <a:off x="8875684" y="5612012"/>
          <a:ext cx="1687161" cy="67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1" name="Equation" r:id="rId23" imgW="1079280" imgH="431640" progId="Equation.DSMT4">
                  <p:embed/>
                </p:oleObj>
              </mc:Choice>
              <mc:Fallback>
                <p:oleObj name="Equation" r:id="rId23" imgW="1079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875684" y="5612012"/>
                        <a:ext cx="1687161" cy="674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33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C35795-FFCE-404D-B94B-CF9F3B4A9783}" type="slidenum">
              <a:rPr lang="ru-RU" altLang="ru-RU">
                <a:solidFill>
                  <a:prstClr val="black"/>
                </a:solidFill>
              </a:rPr>
              <a:pPr eaLnBrk="1" hangingPunct="1"/>
              <a:t>40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816443" y="93435"/>
            <a:ext cx="7906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Single temperature model with phase transition</a:t>
            </a:r>
            <a:endParaRPr lang="ru-RU" alt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2488353" y="5562637"/>
            <a:ext cx="7494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prstClr val="black"/>
                </a:solidFill>
              </a:rPr>
              <a:t>Equations are written in a conservative form, can be transformed to the </a:t>
            </a:r>
          </a:p>
          <a:p>
            <a:pPr eaLnBrk="1" hangingPunct="1"/>
            <a:r>
              <a:rPr lang="en-US" altLang="ru-RU" dirty="0">
                <a:solidFill>
                  <a:prstClr val="black"/>
                </a:solidFill>
              </a:rPr>
              <a:t>symmetric system and hyperbolic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48001" y="1171575"/>
          <a:ext cx="4835525" cy="337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3" imgW="4178160" imgH="2920680" progId="Equation.DSMT4">
                  <p:embed/>
                </p:oleObj>
              </mc:Choice>
              <mc:Fallback>
                <p:oleObj name="Equation" r:id="rId3" imgW="417816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1" y="1171575"/>
                        <a:ext cx="4835525" cy="337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9425" y="842665"/>
            <a:ext cx="220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Governing equations: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505204" y="4558546"/>
          <a:ext cx="2065469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5" imgW="1625400" imgH="431640" progId="Equation.DSMT4">
                  <p:embed/>
                </p:oleObj>
              </mc:Choice>
              <mc:Fallback>
                <p:oleObj name="Equation" r:id="rId5" imgW="1625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4" y="4558546"/>
                        <a:ext cx="2065469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2212" y="4648200"/>
            <a:ext cx="63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Here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80948" y="5105400"/>
          <a:ext cx="326136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7" imgW="2717640" imgH="228600" progId="Equation.DSMT4">
                  <p:embed/>
                </p:oleObj>
              </mc:Choice>
              <mc:Fallback>
                <p:oleObj name="Equation" r:id="rId7" imgW="271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80948" y="5105400"/>
                        <a:ext cx="326136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5002" y="1212034"/>
            <a:ext cx="13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Pressure relaxation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97777" y="1352959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01000" y="2078615"/>
            <a:ext cx="119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Phase transition</a:t>
            </a:r>
            <a:endParaRPr lang="ru-RU" sz="12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391400" y="1981203"/>
            <a:ext cx="609600" cy="214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543800" y="2286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46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99" y="1143000"/>
            <a:ext cx="8495508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8596" y="221828"/>
            <a:ext cx="569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Shock-bubble interaction problem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86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24" y="1295400"/>
            <a:ext cx="7800599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7125" y="273912"/>
            <a:ext cx="7992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Shock-bubble interaction problem for Freon R22</a:t>
            </a:r>
            <a:endParaRPr lang="ru-RU" sz="32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58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280" y="381005"/>
            <a:ext cx="582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Shock-bubble interaction problem for Helium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3" y="1066800"/>
            <a:ext cx="8407972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97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2" y="1005840"/>
            <a:ext cx="8613676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791" y="263615"/>
            <a:ext cx="5551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 induced cavitation problem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405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25" y="762000"/>
            <a:ext cx="8034713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8012" y="119105"/>
            <a:ext cx="8423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Laser induced cavitation problem numerical results</a:t>
            </a:r>
            <a:endParaRPr lang="ru-RU" sz="32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40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4"/>
          <p:cNvSpPr txBox="1">
            <a:spLocks noChangeArrowheads="1"/>
          </p:cNvSpPr>
          <p:nvPr/>
        </p:nvSpPr>
        <p:spPr bwMode="auto">
          <a:xfrm>
            <a:off x="678272" y="381746"/>
            <a:ext cx="115137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Thermodynamically compatible conservative </a:t>
            </a:r>
            <a:r>
              <a:rPr lang="en-US" sz="3200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multiphase</a:t>
            </a:r>
            <a:r>
              <a:rPr lang="en-US" sz="320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flow model </a:t>
            </a:r>
          </a:p>
        </p:txBody>
      </p:sp>
      <p:sp>
        <p:nvSpPr>
          <p:cNvPr id="15375" name="Text Box 5"/>
          <p:cNvSpPr txBox="1">
            <a:spLocks noChangeArrowheads="1"/>
          </p:cNvSpPr>
          <p:nvPr/>
        </p:nvSpPr>
        <p:spPr bwMode="auto">
          <a:xfrm>
            <a:off x="2748252" y="2133600"/>
            <a:ext cx="4470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     -phase mixture with phase parameters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>
            <p:extLst/>
          </p:nvPr>
        </p:nvGraphicFramePr>
        <p:xfrm>
          <a:off x="2792438" y="2532856"/>
          <a:ext cx="4032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0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38" y="2532856"/>
                        <a:ext cx="4032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Text Box 7"/>
          <p:cNvSpPr txBox="1">
            <a:spLocks noChangeArrowheads="1"/>
          </p:cNvSpPr>
          <p:nvPr/>
        </p:nvSpPr>
        <p:spPr bwMode="auto">
          <a:xfrm>
            <a:off x="3105167" y="2590800"/>
            <a:ext cx="1876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volume fractions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>
            <p:extLst/>
          </p:nvPr>
        </p:nvGraphicFramePr>
        <p:xfrm>
          <a:off x="4953001" y="2505905"/>
          <a:ext cx="28432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1" name="Equation" r:id="rId5" imgW="1346040" imgH="253800" progId="Equation.DSMT4">
                  <p:embed/>
                </p:oleObj>
              </mc:Choice>
              <mc:Fallback>
                <p:oleObj name="Equation" r:id="rId5" imgW="1346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505905"/>
                        <a:ext cx="284321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/>
          </p:nvPr>
        </p:nvGraphicFramePr>
        <p:xfrm>
          <a:off x="2836575" y="3048830"/>
          <a:ext cx="431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575" y="3048830"/>
                        <a:ext cx="4318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0"/>
          <p:cNvSpPr txBox="1">
            <a:spLocks noChangeArrowheads="1"/>
          </p:cNvSpPr>
          <p:nvPr/>
        </p:nvSpPr>
        <p:spPr bwMode="auto">
          <a:xfrm>
            <a:off x="3268375" y="3124200"/>
            <a:ext cx="1757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phase densities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>
            <p:extLst/>
          </p:nvPr>
        </p:nvGraphicFramePr>
        <p:xfrm>
          <a:off x="2893725" y="3581400"/>
          <a:ext cx="374651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3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725" y="3581400"/>
                        <a:ext cx="374651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3249349" y="3648364"/>
            <a:ext cx="1798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phase velocities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379" name="Text Box 13"/>
          <p:cNvSpPr txBox="1">
            <a:spLocks noChangeArrowheads="1"/>
          </p:cNvSpPr>
          <p:nvPr/>
        </p:nvSpPr>
        <p:spPr bwMode="auto">
          <a:xfrm>
            <a:off x="2748277" y="4692687"/>
            <a:ext cx="6539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is considered as a continuum in which multiphase character of flow </a:t>
            </a:r>
          </a:p>
          <a:p>
            <a:r>
              <a:rPr lang="en-US" dirty="0">
                <a:solidFill>
                  <a:prstClr val="black"/>
                </a:solidFill>
              </a:rPr>
              <a:t>is taken into account by introducing specific parameters of state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655" y="1426827"/>
            <a:ext cx="3864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>
                <a:solidFill>
                  <a:prstClr val="black"/>
                </a:solidFill>
              </a:rPr>
              <a:t>Single entropy approximation</a:t>
            </a:r>
            <a:endParaRPr lang="ru-RU" sz="2400" i="1" u="sng" dirty="0">
              <a:solidFill>
                <a:prstClr val="black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941185" y="4174898"/>
          <a:ext cx="287383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4" name="Equation" r:id="rId11" imgW="139680" imgH="177480" progId="Equation.DSMT4">
                  <p:embed/>
                </p:oleObj>
              </mc:Choice>
              <mc:Fallback>
                <p:oleObj name="Equation" r:id="rId11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41185" y="4174898"/>
                        <a:ext cx="287383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34" y="4179516"/>
            <a:ext cx="104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entropy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28543" y="2181106"/>
          <a:ext cx="274320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5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8543" y="2181106"/>
                        <a:ext cx="274320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4989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0" name="Text Box 4"/>
          <p:cNvSpPr txBox="1">
            <a:spLocks noChangeArrowheads="1"/>
          </p:cNvSpPr>
          <p:nvPr/>
        </p:nvSpPr>
        <p:spPr bwMode="auto">
          <a:xfrm>
            <a:off x="1289008" y="369037"/>
            <a:ext cx="8480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Parameters of state for the mixture description are:</a:t>
            </a:r>
            <a:endParaRPr lang="ru-RU" sz="32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181" name="Text Box 5"/>
          <p:cNvSpPr txBox="1">
            <a:spLocks noChangeArrowheads="1"/>
          </p:cNvSpPr>
          <p:nvPr/>
        </p:nvSpPr>
        <p:spPr bwMode="auto">
          <a:xfrm>
            <a:off x="2640012" y="1268413"/>
            <a:ext cx="1661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Mixture density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511675" y="1197012"/>
          <a:ext cx="3886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3" imgW="1714320" imgH="228600" progId="Equation.DSMT4">
                  <p:embed/>
                </p:oleObj>
              </mc:Choice>
              <mc:Fallback>
                <p:oleObj name="Equation" r:id="rId3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1197012"/>
                        <a:ext cx="38862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2" name="Text Box 7"/>
          <p:cNvSpPr txBox="1">
            <a:spLocks noChangeArrowheads="1"/>
          </p:cNvSpPr>
          <p:nvPr/>
        </p:nvSpPr>
        <p:spPr bwMode="auto">
          <a:xfrm>
            <a:off x="2640037" y="1916113"/>
            <a:ext cx="1702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Mixture velocity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440239" y="1844675"/>
          <a:ext cx="52689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5" imgW="2323800" imgH="241200" progId="Equation.DSMT4">
                  <p:embed/>
                </p:oleObj>
              </mc:Choice>
              <mc:Fallback>
                <p:oleObj name="Equation" r:id="rId5" imgW="232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9" y="1844675"/>
                        <a:ext cx="52689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>
            <p:extLst/>
          </p:nvPr>
        </p:nvGraphicFramePr>
        <p:xfrm>
          <a:off x="5159375" y="2781300"/>
          <a:ext cx="44592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7" imgW="2108160" imgH="419040" progId="Equation.DSMT4">
                  <p:embed/>
                </p:oleObj>
              </mc:Choice>
              <mc:Fallback>
                <p:oleObj name="Equation" r:id="rId7" imgW="2108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2781300"/>
                        <a:ext cx="4459288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3" name="Text Box 10"/>
          <p:cNvSpPr txBox="1">
            <a:spLocks noChangeArrowheads="1"/>
          </p:cNvSpPr>
          <p:nvPr/>
        </p:nvSpPr>
        <p:spPr bwMode="auto">
          <a:xfrm>
            <a:off x="2640046" y="2997200"/>
            <a:ext cx="2138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Phase mass fractions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9184" name="Text Box 11"/>
          <p:cNvSpPr txBox="1">
            <a:spLocks noChangeArrowheads="1"/>
          </p:cNvSpPr>
          <p:nvPr/>
        </p:nvSpPr>
        <p:spPr bwMode="auto">
          <a:xfrm>
            <a:off x="2640013" y="2492375"/>
            <a:ext cx="2362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Phase volume fractions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49164" name="Object 12"/>
          <p:cNvGraphicFramePr>
            <a:graphicFrameLocks noChangeAspect="1"/>
          </p:cNvGraphicFramePr>
          <p:nvPr>
            <p:extLst/>
          </p:nvPr>
        </p:nvGraphicFramePr>
        <p:xfrm>
          <a:off x="5027616" y="2401888"/>
          <a:ext cx="45100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9" imgW="2501640" imgH="253800" progId="Equation.DSMT4">
                  <p:embed/>
                </p:oleObj>
              </mc:Choice>
              <mc:Fallback>
                <p:oleObj name="Equation" r:id="rId9" imgW="250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6" y="2401888"/>
                        <a:ext cx="45100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5" name="Text Box 13"/>
          <p:cNvSpPr txBox="1">
            <a:spLocks noChangeArrowheads="1"/>
          </p:cNvSpPr>
          <p:nvPr/>
        </p:nvSpPr>
        <p:spPr bwMode="auto">
          <a:xfrm>
            <a:off x="2640038" y="3573463"/>
            <a:ext cx="3804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Relative to specified K-phase velocities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9166" name="Object 14"/>
          <p:cNvGraphicFramePr>
            <a:graphicFrameLocks noChangeAspect="1"/>
          </p:cNvGraphicFramePr>
          <p:nvPr>
            <p:extLst/>
          </p:nvPr>
        </p:nvGraphicFramePr>
        <p:xfrm>
          <a:off x="6471729" y="3528219"/>
          <a:ext cx="339535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Equation" r:id="rId11" imgW="1790640" imgH="241200" progId="Equation.DSMT4">
                  <p:embed/>
                </p:oleObj>
              </mc:Choice>
              <mc:Fallback>
                <p:oleObj name="Equation" r:id="rId11" imgW="1790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729" y="3528219"/>
                        <a:ext cx="3395359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6" name="Line 24"/>
          <p:cNvSpPr>
            <a:spLocks noChangeShapeType="1"/>
          </p:cNvSpPr>
          <p:nvPr/>
        </p:nvSpPr>
        <p:spPr bwMode="auto">
          <a:xfrm>
            <a:off x="2351088" y="4572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187" name="Text Box 25"/>
          <p:cNvSpPr txBox="1">
            <a:spLocks noChangeArrowheads="1"/>
          </p:cNvSpPr>
          <p:nvPr/>
        </p:nvSpPr>
        <p:spPr bwMode="auto">
          <a:xfrm>
            <a:off x="2640013" y="5013494"/>
            <a:ext cx="3985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generalized internal energy is known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9178" name="Object 26"/>
          <p:cNvGraphicFramePr>
            <a:graphicFrameLocks noChangeAspect="1"/>
          </p:cNvGraphicFramePr>
          <p:nvPr>
            <p:extLst/>
          </p:nvPr>
        </p:nvGraphicFramePr>
        <p:xfrm>
          <a:off x="3276601" y="5410237"/>
          <a:ext cx="51974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Equation" r:id="rId13" imgW="2552400" imgH="279360" progId="Equation.DSMT4">
                  <p:embed/>
                </p:oleObj>
              </mc:Choice>
              <mc:Fallback>
                <p:oleObj name="Equation" r:id="rId13" imgW="2552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5410237"/>
                        <a:ext cx="519747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81533"/>
              </p:ext>
            </p:extLst>
          </p:nvPr>
        </p:nvGraphicFramePr>
        <p:xfrm>
          <a:off x="3669508" y="4043220"/>
          <a:ext cx="251704" cy="32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Equation" r:id="rId15" imgW="139680" imgH="177480" progId="Equation.DSMT4">
                  <p:embed/>
                </p:oleObj>
              </mc:Choice>
              <mc:Fallback>
                <p:oleObj name="Equation" r:id="rId15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508" y="4043220"/>
                        <a:ext cx="251704" cy="320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8" name="Text Box 28"/>
          <p:cNvSpPr txBox="1">
            <a:spLocks noChangeArrowheads="1"/>
          </p:cNvSpPr>
          <p:nvPr/>
        </p:nvSpPr>
        <p:spPr bwMode="auto">
          <a:xfrm>
            <a:off x="2616516" y="4030940"/>
            <a:ext cx="916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Entropy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6507" y="4652508"/>
            <a:ext cx="557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Further we consider the </a:t>
            </a:r>
            <a:r>
              <a:rPr lang="en-US" b="1" dirty="0">
                <a:solidFill>
                  <a:srgbClr val="C00000"/>
                </a:solidFill>
              </a:rPr>
              <a:t>four</a:t>
            </a:r>
            <a:r>
              <a:rPr lang="en-US" dirty="0">
                <a:solidFill>
                  <a:prstClr val="black"/>
                </a:solidFill>
              </a:rPr>
              <a:t> phase flow and assume that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78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17" name="Group 22"/>
          <p:cNvGrpSpPr>
            <a:grpSpLocks/>
          </p:cNvGrpSpPr>
          <p:nvPr/>
        </p:nvGrpSpPr>
        <p:grpSpPr bwMode="auto">
          <a:xfrm>
            <a:off x="2640015" y="1125538"/>
            <a:ext cx="3173412" cy="3606800"/>
            <a:chOff x="703" y="709"/>
            <a:chExt cx="1999" cy="2272"/>
          </a:xfrm>
        </p:grpSpPr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2604" y="1806"/>
            <a:ext cx="72" cy="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91" name="Equation" r:id="rId3" imgW="114120" imgH="177480" progId="Equation.DSMT4">
                    <p:embed/>
                  </p:oleObj>
                </mc:Choice>
                <mc:Fallback>
                  <p:oleObj name="Equation" r:id="rId3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4" y="1806"/>
                          <a:ext cx="72" cy="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703" y="709"/>
            <a:ext cx="1999" cy="2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92" name="Equation" r:id="rId5" imgW="2412720" imgH="2743200" progId="Equation.DSMT4">
                    <p:embed/>
                  </p:oleObj>
                </mc:Choice>
                <mc:Fallback>
                  <p:oleObj name="Equation" r:id="rId5" imgW="2412720" imgH="274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709"/>
                          <a:ext cx="1999" cy="2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918" name="Rectangle 8"/>
          <p:cNvSpPr>
            <a:spLocks noChangeArrowheads="1"/>
          </p:cNvSpPr>
          <p:nvPr/>
        </p:nvSpPr>
        <p:spPr bwMode="auto">
          <a:xfrm>
            <a:off x="2979020" y="152411"/>
            <a:ext cx="525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1D four phase flow governing equations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terms of mixture parameters</a:t>
            </a:r>
            <a:endParaRPr lang="ru-RU" sz="24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919" name="Text Box 9"/>
          <p:cNvSpPr txBox="1">
            <a:spLocks noChangeArrowheads="1"/>
          </p:cNvSpPr>
          <p:nvPr/>
        </p:nvSpPr>
        <p:spPr bwMode="auto">
          <a:xfrm>
            <a:off x="6148388" y="1096963"/>
            <a:ext cx="2607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- total mass conservation law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0" name="Text Box 10"/>
          <p:cNvSpPr txBox="1">
            <a:spLocks noChangeArrowheads="1"/>
          </p:cNvSpPr>
          <p:nvPr/>
        </p:nvSpPr>
        <p:spPr bwMode="auto">
          <a:xfrm>
            <a:off x="6075388" y="1792288"/>
            <a:ext cx="31841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- </a:t>
            </a:r>
            <a:r>
              <a:rPr lang="en-US" sz="1600">
                <a:solidFill>
                  <a:prstClr val="black"/>
                </a:solidFill>
              </a:rPr>
              <a:t>total momentum conservation law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1" name="Text Box 11"/>
          <p:cNvSpPr txBox="1">
            <a:spLocks noChangeArrowheads="1"/>
          </p:cNvSpPr>
          <p:nvPr/>
        </p:nvSpPr>
        <p:spPr bwMode="auto">
          <a:xfrm>
            <a:off x="6148388" y="2392363"/>
            <a:ext cx="2716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- volume fractions balance law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2" name="Text Box 12"/>
          <p:cNvSpPr txBox="1">
            <a:spLocks noChangeArrowheads="1"/>
          </p:cNvSpPr>
          <p:nvPr/>
        </p:nvSpPr>
        <p:spPr bwMode="auto">
          <a:xfrm>
            <a:off x="6167438" y="2997200"/>
            <a:ext cx="2947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- mass fractions conservation law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3" name="Text Box 13"/>
          <p:cNvSpPr txBox="1">
            <a:spLocks noChangeArrowheads="1"/>
          </p:cNvSpPr>
          <p:nvPr/>
        </p:nvSpPr>
        <p:spPr bwMode="auto">
          <a:xfrm>
            <a:off x="6148388" y="3689350"/>
            <a:ext cx="3683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- divergent form relative velocity equation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4" name="Text Box 14"/>
          <p:cNvSpPr txBox="1">
            <a:spLocks noChangeArrowheads="1"/>
          </p:cNvSpPr>
          <p:nvPr/>
        </p:nvSpPr>
        <p:spPr bwMode="auto">
          <a:xfrm>
            <a:off x="6148388" y="4264025"/>
            <a:ext cx="1977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prstClr val="black"/>
                </a:solidFill>
              </a:rPr>
              <a:t>- entropy balance law</a:t>
            </a: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0925" name="Line 15"/>
          <p:cNvSpPr>
            <a:spLocks noChangeShapeType="1"/>
          </p:cNvSpPr>
          <p:nvPr/>
        </p:nvSpPr>
        <p:spPr bwMode="auto">
          <a:xfrm>
            <a:off x="2424114" y="479742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2208213" y="4941925"/>
          <a:ext cx="12446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3"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941925"/>
                        <a:ext cx="12446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6" name="Text Box 17"/>
          <p:cNvSpPr txBox="1">
            <a:spLocks noChangeArrowheads="1"/>
          </p:cNvSpPr>
          <p:nvPr/>
        </p:nvSpPr>
        <p:spPr bwMode="auto">
          <a:xfrm>
            <a:off x="3432175" y="5013362"/>
            <a:ext cx="2142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- pressure relaxation terms</a:t>
            </a:r>
            <a:endParaRPr lang="ru-RU" sz="1400">
              <a:solidFill>
                <a:prstClr val="black"/>
              </a:solidFill>
            </a:endParaRPr>
          </a:p>
        </p:txBody>
      </p:sp>
      <p:graphicFrame>
        <p:nvGraphicFramePr>
          <p:cNvPr id="80914" name="Object 18"/>
          <p:cNvGraphicFramePr>
            <a:graphicFrameLocks noChangeAspect="1"/>
          </p:cNvGraphicFramePr>
          <p:nvPr/>
        </p:nvGraphicFramePr>
        <p:xfrm>
          <a:off x="6096001" y="4941888"/>
          <a:ext cx="1176339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4" name="Equation" r:id="rId9" imgW="939600" imgH="431640" progId="Equation.DSMT4">
                  <p:embed/>
                </p:oleObj>
              </mc:Choice>
              <mc:Fallback>
                <p:oleObj name="Equation" r:id="rId9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4941888"/>
                        <a:ext cx="1176339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7" name="Rectangle 19"/>
          <p:cNvSpPr>
            <a:spLocks noChangeArrowheads="1"/>
          </p:cNvSpPr>
          <p:nvPr/>
        </p:nvSpPr>
        <p:spPr bwMode="auto">
          <a:xfrm>
            <a:off x="7319994" y="5064160"/>
            <a:ext cx="20383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- interfacial friction terms</a:t>
            </a:r>
            <a:endParaRPr lang="ru-RU" sz="1400">
              <a:solidFill>
                <a:prstClr val="black"/>
              </a:solidFill>
            </a:endParaRPr>
          </a:p>
        </p:txBody>
      </p:sp>
      <p:graphicFrame>
        <p:nvGraphicFramePr>
          <p:cNvPr id="80916" name="Object 20"/>
          <p:cNvGraphicFramePr>
            <a:graphicFrameLocks noChangeAspect="1"/>
          </p:cNvGraphicFramePr>
          <p:nvPr/>
        </p:nvGraphicFramePr>
        <p:xfrm>
          <a:off x="2860677" y="5589588"/>
          <a:ext cx="37131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Equation" r:id="rId11" imgW="3035160" imgH="482400" progId="Equation.DSMT4">
                  <p:embed/>
                </p:oleObj>
              </mc:Choice>
              <mc:Fallback>
                <p:oleObj name="Equation" r:id="rId11" imgW="3035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7" y="5589588"/>
                        <a:ext cx="37131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8" name="Text Box 21"/>
          <p:cNvSpPr txBox="1">
            <a:spLocks noChangeArrowheads="1"/>
          </p:cNvSpPr>
          <p:nvPr/>
        </p:nvSpPr>
        <p:spPr bwMode="auto">
          <a:xfrm>
            <a:off x="6743724" y="5734085"/>
            <a:ext cx="16975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- entropy production</a:t>
            </a:r>
            <a:endParaRPr lang="ru-RU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9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Text Box 4"/>
          <p:cNvSpPr txBox="1">
            <a:spLocks noChangeArrowheads="1"/>
          </p:cNvSpPr>
          <p:nvPr/>
        </p:nvSpPr>
        <p:spPr bwMode="auto">
          <a:xfrm>
            <a:off x="2438401" y="218529"/>
            <a:ext cx="714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A50021"/>
                </a:solidFill>
              </a:rPr>
              <a:t>Hyperbolicity</a:t>
            </a:r>
            <a:r>
              <a:rPr lang="en-US" dirty="0">
                <a:solidFill>
                  <a:srgbClr val="A50021"/>
                </a:solidFill>
              </a:rPr>
              <a:t> can be proved by the transformation to </a:t>
            </a:r>
            <a:r>
              <a:rPr lang="en-US" dirty="0" smtClean="0">
                <a:solidFill>
                  <a:srgbClr val="A50021"/>
                </a:solidFill>
              </a:rPr>
              <a:t>the </a:t>
            </a:r>
            <a:r>
              <a:rPr lang="en-US" u="sng" dirty="0" smtClean="0">
                <a:solidFill>
                  <a:srgbClr val="A50021"/>
                </a:solidFill>
              </a:rPr>
              <a:t>Symmetric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form.</a:t>
            </a:r>
            <a:endParaRPr lang="ru-RU" dirty="0">
              <a:solidFill>
                <a:srgbClr val="A50021"/>
              </a:solidFill>
            </a:endParaRPr>
          </a:p>
        </p:txBody>
      </p: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5657851" y="2867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1" y="28670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>
            <p:extLst/>
          </p:nvPr>
        </p:nvGraphicFramePr>
        <p:xfrm>
          <a:off x="2133601" y="1371605"/>
          <a:ext cx="913447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5" imgW="6946560" imgH="2793960" progId="Equation.DSMT4">
                  <p:embed/>
                </p:oleObj>
              </mc:Choice>
              <mc:Fallback>
                <p:oleObj name="Equation" r:id="rId5" imgW="6946560" imgH="2793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1371605"/>
                        <a:ext cx="9134475" cy="367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Line 9"/>
          <p:cNvSpPr>
            <a:spLocks noChangeShapeType="1"/>
          </p:cNvSpPr>
          <p:nvPr/>
        </p:nvSpPr>
        <p:spPr bwMode="auto">
          <a:xfrm>
            <a:off x="2351089" y="510540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2351089" y="5157788"/>
          <a:ext cx="560387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7" imgW="3682800" imgH="482400" progId="Equation.DSMT4">
                  <p:embed/>
                </p:oleObj>
              </mc:Choice>
              <mc:Fallback>
                <p:oleObj name="Equation" r:id="rId7" imgW="3682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157788"/>
                        <a:ext cx="560387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3" name="Text Box 11"/>
          <p:cNvSpPr txBox="1">
            <a:spLocks noChangeArrowheads="1"/>
          </p:cNvSpPr>
          <p:nvPr/>
        </p:nvSpPr>
        <p:spPr bwMode="auto">
          <a:xfrm>
            <a:off x="4995893" y="6040438"/>
            <a:ext cx="40627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- energy conservation law for the mixture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581838"/>
            <a:ext cx="7240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It can be done by the transformation to Godunov’s form written in terms of</a:t>
            </a:r>
          </a:p>
          <a:p>
            <a:r>
              <a:rPr lang="en-US" dirty="0">
                <a:solidFill>
                  <a:prstClr val="black"/>
                </a:solidFill>
              </a:rPr>
              <a:t>generating potential and variables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6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0507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Godunov’s L-q form of Euler equations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83113"/>
              </p:ext>
            </p:extLst>
          </p:nvPr>
        </p:nvGraphicFramePr>
        <p:xfrm>
          <a:off x="1162056" y="1274764"/>
          <a:ext cx="53625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Equation" r:id="rId3" imgW="3809880" imgH="1396800" progId="Equation.DSMT4">
                  <p:embed/>
                </p:oleObj>
              </mc:Choice>
              <mc:Fallback>
                <p:oleObj name="Equation" r:id="rId3" imgW="380988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2056" y="1274764"/>
                        <a:ext cx="5362575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8785" y="3032382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04741"/>
              </p:ext>
            </p:extLst>
          </p:nvPr>
        </p:nvGraphicFramePr>
        <p:xfrm>
          <a:off x="1688763" y="3499838"/>
          <a:ext cx="4928249" cy="800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" name="Equation" r:id="rId5" imgW="2971800" imgH="482400" progId="Equation.DSMT4">
                  <p:embed/>
                </p:oleObj>
              </mc:Choice>
              <mc:Fallback>
                <p:oleObj name="Equation" r:id="rId5" imgW="2971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8763" y="3499838"/>
                        <a:ext cx="4928249" cy="800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2421" y="4213610"/>
            <a:ext cx="69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429490"/>
              </p:ext>
            </p:extLst>
          </p:nvPr>
        </p:nvGraphicFramePr>
        <p:xfrm>
          <a:off x="1962323" y="4398312"/>
          <a:ext cx="6692900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" name="Equation" r:id="rId7" imgW="3936960" imgH="863280" progId="Equation.DSMT4">
                  <p:embed/>
                </p:oleObj>
              </mc:Choice>
              <mc:Fallback>
                <p:oleObj name="Equation" r:id="rId7" imgW="39369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62323" y="4398312"/>
                        <a:ext cx="6692900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5632" y="6170141"/>
            <a:ext cx="386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following idea appears! (next slide)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78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5" name="Text Box 4"/>
          <p:cNvSpPr txBox="1">
            <a:spLocks noChangeArrowheads="1"/>
          </p:cNvSpPr>
          <p:nvPr/>
        </p:nvSpPr>
        <p:spPr bwMode="auto">
          <a:xfrm>
            <a:off x="3143249" y="1125538"/>
            <a:ext cx="4905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Introduce Generating Potential        and variables  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3143260" y="1700214"/>
          <a:ext cx="17192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4" name="Equation" r:id="rId3" imgW="927000" imgH="253800" progId="Equation.DSMT4">
                  <p:embed/>
                </p:oleObj>
              </mc:Choice>
              <mc:Fallback>
                <p:oleObj name="Equation" r:id="rId3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60" y="1700214"/>
                        <a:ext cx="17192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>
            <p:extLst/>
          </p:nvPr>
        </p:nvGraphicFramePr>
        <p:xfrm>
          <a:off x="5321240" y="1676400"/>
          <a:ext cx="2546351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5" name="Equation" r:id="rId5" imgW="1485720" imgH="279360" progId="Equation.DSMT4">
                  <p:embed/>
                </p:oleObj>
              </mc:Choice>
              <mc:Fallback>
                <p:oleObj name="Equation" r:id="rId5" imgW="1485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240" y="1676400"/>
                        <a:ext cx="2546351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6" name="Text Box 7"/>
          <p:cNvSpPr txBox="1">
            <a:spLocks noChangeArrowheads="1"/>
          </p:cNvSpPr>
          <p:nvPr/>
        </p:nvSpPr>
        <p:spPr bwMode="auto">
          <a:xfrm>
            <a:off x="2927375" y="2420938"/>
            <a:ext cx="5766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Then the above system can be written in the Godunov form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4367213" y="2924212"/>
          <a:ext cx="2584451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6" name="Equation" r:id="rId7" imgW="1460160" imgH="419040" progId="Equation.DSMT4">
                  <p:embed/>
                </p:oleObj>
              </mc:Choice>
              <mc:Fallback>
                <p:oleObj name="Equation" r:id="rId7" imgW="1460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2924212"/>
                        <a:ext cx="2584451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7" name="Text Box 12"/>
          <p:cNvSpPr txBox="1">
            <a:spLocks noChangeArrowheads="1"/>
          </p:cNvSpPr>
          <p:nvPr/>
        </p:nvSpPr>
        <p:spPr bwMode="auto">
          <a:xfrm>
            <a:off x="3575049" y="476252"/>
            <a:ext cx="4401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00"/>
                </a:solidFill>
              </a:rPr>
              <a:t>Godunov’s form, Symmetric  form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82968" name="Text Box 13"/>
          <p:cNvSpPr txBox="1">
            <a:spLocks noChangeArrowheads="1"/>
          </p:cNvSpPr>
          <p:nvPr/>
        </p:nvSpPr>
        <p:spPr bwMode="auto">
          <a:xfrm>
            <a:off x="2979737" y="3808413"/>
            <a:ext cx="3007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and then in a quasilinear form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2958" name="Object 14"/>
          <p:cNvGraphicFramePr>
            <a:graphicFrameLocks noChangeAspect="1"/>
          </p:cNvGraphicFramePr>
          <p:nvPr/>
        </p:nvGraphicFramePr>
        <p:xfrm>
          <a:off x="4367238" y="4221200"/>
          <a:ext cx="25225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7" name="Equation" r:id="rId9" imgW="1320480" imgH="393480" progId="Equation.DSMT4">
                  <p:embed/>
                </p:oleObj>
              </mc:Choice>
              <mc:Fallback>
                <p:oleObj name="Equation" r:id="rId9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38" y="4221200"/>
                        <a:ext cx="2522537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9" name="Text Box 15"/>
          <p:cNvSpPr txBox="1">
            <a:spLocks noChangeArrowheads="1"/>
          </p:cNvSpPr>
          <p:nvPr/>
        </p:nvSpPr>
        <p:spPr bwMode="auto">
          <a:xfrm>
            <a:off x="2979737" y="5176838"/>
            <a:ext cx="5558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Where        - second order derivatives matrix (symmetric),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3792564" y="5157788"/>
          <a:ext cx="428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8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64" y="5157788"/>
                        <a:ext cx="42862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1" name="Object 17"/>
          <p:cNvGraphicFramePr>
            <a:graphicFrameLocks noChangeAspect="1"/>
          </p:cNvGraphicFramePr>
          <p:nvPr>
            <p:extLst/>
          </p:nvPr>
        </p:nvGraphicFramePr>
        <p:xfrm>
          <a:off x="8458200" y="5176838"/>
          <a:ext cx="3810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9" name="Equation" r:id="rId13" imgW="203040" imgH="164880" progId="Equation.DSMT4">
                  <p:embed/>
                </p:oleObj>
              </mc:Choice>
              <mc:Fallback>
                <p:oleObj name="Equation" r:id="rId13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176838"/>
                        <a:ext cx="3810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0" name="Text Box 18"/>
          <p:cNvSpPr txBox="1">
            <a:spLocks noChangeArrowheads="1"/>
          </p:cNvSpPr>
          <p:nvPr/>
        </p:nvSpPr>
        <p:spPr bwMode="auto">
          <a:xfrm>
            <a:off x="8763000" y="5174385"/>
            <a:ext cx="128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 symmetric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971" name="Text Box 19"/>
          <p:cNvSpPr txBox="1">
            <a:spLocks noChangeArrowheads="1"/>
          </p:cNvSpPr>
          <p:nvPr/>
        </p:nvSpPr>
        <p:spPr bwMode="auto">
          <a:xfrm>
            <a:off x="2619399" y="5681663"/>
            <a:ext cx="5128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The system is hyperbolic if            is a convex function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82964" name="Object 20"/>
          <p:cNvGraphicFramePr>
            <a:graphicFrameLocks noChangeAspect="1"/>
          </p:cNvGraphicFramePr>
          <p:nvPr>
            <p:extLst/>
          </p:nvPr>
        </p:nvGraphicFramePr>
        <p:xfrm>
          <a:off x="5334229" y="5681700"/>
          <a:ext cx="261939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0" name="Equation" r:id="rId15" imgW="139680" imgH="164880" progId="Equation.DSMT4">
                  <p:embed/>
                </p:oleObj>
              </mc:Choice>
              <mc:Fallback>
                <p:oleObj name="Equation" r:id="rId15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229" y="5681700"/>
                        <a:ext cx="261939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69180" y="1173044"/>
          <a:ext cx="232119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1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69180" y="1173044"/>
                        <a:ext cx="232119" cy="274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848626" y="1218764"/>
          <a:ext cx="189281" cy="21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2" name="Equation" r:id="rId19" imgW="114120" imgH="126720" progId="Equation.DSMT4">
                  <p:embed/>
                </p:oleObj>
              </mc:Choice>
              <mc:Fallback>
                <p:oleObj name="Equation" r:id="rId19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48626" y="1218764"/>
                        <a:ext cx="189281" cy="21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96204" y="5623719"/>
          <a:ext cx="938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3" name="Equation" r:id="rId21" imgW="444240" imgH="228600" progId="Equation.DSMT4">
                  <p:embed/>
                </p:oleObj>
              </mc:Choice>
              <mc:Fallback>
                <p:oleObj name="Equation" r:id="rId21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4" y="5623719"/>
                        <a:ext cx="938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259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Numerical test problems (finite volume method is used)</a:t>
            </a:r>
            <a:endParaRPr lang="ru-RU" sz="24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2162" name="Объект 2"/>
          <p:cNvSpPr>
            <a:spLocks noGrp="1"/>
          </p:cNvSpPr>
          <p:nvPr>
            <p:ph idx="1"/>
          </p:nvPr>
        </p:nvSpPr>
        <p:spPr>
          <a:xfrm>
            <a:off x="1992313" y="98107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Symmetric collision problem</a:t>
            </a:r>
            <a:endParaRPr lang="ru-RU" sz="2800" dirty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sz="1600" dirty="0"/>
          </a:p>
          <a:p>
            <a:pPr eaLnBrk="1" hangingPunct="1"/>
            <a:r>
              <a:rPr lang="en-US" sz="2800" dirty="0"/>
              <a:t>Symmetric expansion problem</a:t>
            </a:r>
            <a:endParaRPr lang="ru-RU" sz="2800" dirty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grpSp>
        <p:nvGrpSpPr>
          <p:cNvPr id="92163" name="Группа 43"/>
          <p:cNvGrpSpPr>
            <a:grpSpLocks/>
          </p:cNvGrpSpPr>
          <p:nvPr/>
        </p:nvGrpSpPr>
        <p:grpSpPr bwMode="auto">
          <a:xfrm>
            <a:off x="2424113" y="1544638"/>
            <a:ext cx="2540000" cy="1204912"/>
            <a:chOff x="899592" y="1544974"/>
            <a:chExt cx="2540904" cy="1205142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899592" y="2748529"/>
              <a:ext cx="254090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1534916" y="2146752"/>
              <a:ext cx="1203555" cy="0"/>
            </a:xfrm>
            <a:prstGeom prst="line">
              <a:avLst/>
            </a:prstGeom>
            <a:ln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615809" y="2026078"/>
              <a:ext cx="4557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1615809" y="2267424"/>
              <a:ext cx="4557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1615809" y="2508770"/>
              <a:ext cx="455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615809" y="1786320"/>
              <a:ext cx="455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10800000">
              <a:off x="2203393" y="2026078"/>
              <a:ext cx="4557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10800000">
              <a:off x="2203393" y="2267424"/>
              <a:ext cx="4557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0800000">
              <a:off x="2203393" y="1786320"/>
              <a:ext cx="455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0800000">
              <a:off x="2203393" y="2508770"/>
              <a:ext cx="4557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58725" y="1713332"/>
            <a:ext cx="3238067" cy="867097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24200" y="5373216"/>
            <a:ext cx="5878983" cy="855812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8352" y="3802543"/>
            <a:ext cx="3338159" cy="86709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92167" name="Группа 31"/>
          <p:cNvGrpSpPr>
            <a:grpSpLocks/>
          </p:cNvGrpSpPr>
          <p:nvPr/>
        </p:nvGrpSpPr>
        <p:grpSpPr bwMode="auto">
          <a:xfrm>
            <a:off x="2422526" y="3662364"/>
            <a:ext cx="2541588" cy="1208087"/>
            <a:chOff x="5214942" y="1214422"/>
            <a:chExt cx="2786082" cy="1430348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5214942" y="2642891"/>
              <a:ext cx="2786082" cy="1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858074" y="1928657"/>
              <a:ext cx="1428469" cy="0"/>
            </a:xfrm>
            <a:prstGeom prst="line">
              <a:avLst/>
            </a:prstGeom>
            <a:ln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6715006" y="2000080"/>
              <a:ext cx="499442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6715006" y="2285774"/>
              <a:ext cx="499442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6715006" y="1714386"/>
              <a:ext cx="499442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715006" y="1428692"/>
              <a:ext cx="499442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0800000">
              <a:off x="5930170" y="2285774"/>
              <a:ext cx="499441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rot="10800000">
              <a:off x="5930170" y="2000080"/>
              <a:ext cx="499441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 rot="10800000">
              <a:off x="5930170" y="1714386"/>
              <a:ext cx="499441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 rot="10800000">
              <a:off x="5930170" y="1428692"/>
              <a:ext cx="499441" cy="1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01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1981200" y="-26988"/>
            <a:ext cx="8229600" cy="763588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Symmetric collision</a:t>
            </a:r>
            <a:endParaRPr lang="ru-RU" sz="28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4213" name="TextBox 11"/>
          <p:cNvSpPr txBox="1">
            <a:spLocks noChangeArrowheads="1"/>
          </p:cNvSpPr>
          <p:nvPr/>
        </p:nvSpPr>
        <p:spPr bwMode="auto">
          <a:xfrm>
            <a:off x="2279649" y="5734067"/>
            <a:ext cx="237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Material parameters of artificial liquids</a:t>
            </a:r>
            <a:r>
              <a:rPr lang="ru-RU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94214" name="Группа 2"/>
          <p:cNvGrpSpPr>
            <a:grpSpLocks/>
          </p:cNvGrpSpPr>
          <p:nvPr/>
        </p:nvGrpSpPr>
        <p:grpSpPr bwMode="auto">
          <a:xfrm>
            <a:off x="2206905" y="554861"/>
            <a:ext cx="7302223" cy="4828352"/>
            <a:chOff x="757442" y="472315"/>
            <a:chExt cx="7302828" cy="4828893"/>
          </a:xfrm>
        </p:grpSpPr>
        <p:grpSp>
          <p:nvGrpSpPr>
            <p:cNvPr id="94216" name="Группа 6"/>
            <p:cNvGrpSpPr>
              <a:grpSpLocks/>
            </p:cNvGrpSpPr>
            <p:nvPr/>
          </p:nvGrpSpPr>
          <p:grpSpPr bwMode="auto">
            <a:xfrm>
              <a:off x="757442" y="764704"/>
              <a:ext cx="7302828" cy="4536504"/>
              <a:chOff x="1187499" y="188640"/>
              <a:chExt cx="6125963" cy="4628399"/>
            </a:xfrm>
          </p:grpSpPr>
          <p:pic>
            <p:nvPicPr>
              <p:cNvPr id="94218" name="Рисунок 3" descr="Вырезка экрана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61207" y="188640"/>
                <a:ext cx="5852255" cy="4628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219" name="TextBox 4"/>
              <p:cNvSpPr txBox="1">
                <a:spLocks noChangeArrowheads="1"/>
              </p:cNvSpPr>
              <p:nvPr/>
            </p:nvSpPr>
            <p:spPr bwMode="auto">
              <a:xfrm rot="16200000">
                <a:off x="478137" y="2347921"/>
                <a:ext cx="1728563" cy="309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prstClr val="black"/>
                    </a:solidFill>
                  </a:rPr>
                  <a:t>Mixture density  </a:t>
                </a:r>
                <a:endParaRPr lang="ru-RU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TextBox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195862" y="472315"/>
              <a:ext cx="693651" cy="312586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</p:grpSp>
      <p:sp>
        <p:nvSpPr>
          <p:cNvPr id="94215" name="TextBox 13"/>
          <p:cNvSpPr txBox="1">
            <a:spLocks noChangeArrowheads="1"/>
          </p:cNvSpPr>
          <p:nvPr/>
        </p:nvSpPr>
        <p:spPr bwMode="auto">
          <a:xfrm>
            <a:off x="5159377" y="549275"/>
            <a:ext cx="187325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</a:rPr>
              <a:t>( </a:t>
            </a:r>
            <a:r>
              <a:rPr lang="en-US">
                <a:solidFill>
                  <a:prstClr val="black"/>
                </a:solidFill>
              </a:rPr>
              <a:t>1000</a:t>
            </a:r>
            <a:r>
              <a:rPr lang="ru-RU">
                <a:solidFill>
                  <a:prstClr val="black"/>
                </a:solidFill>
              </a:rPr>
              <a:t> м/</a:t>
            </a:r>
            <a:r>
              <a:rPr lang="en-US">
                <a:solidFill>
                  <a:prstClr val="black"/>
                </a:solidFill>
              </a:rPr>
              <a:t>s</a:t>
            </a:r>
            <a:r>
              <a:rPr lang="ru-RU">
                <a:solidFill>
                  <a:prstClr val="black"/>
                </a:solidFill>
              </a:rPr>
              <a:t> )</a:t>
            </a:r>
            <a:r>
              <a:rPr lang="en-US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94221" name="Object 13"/>
          <p:cNvGraphicFramePr>
            <a:graphicFrameLocks noChangeAspect="1"/>
          </p:cNvGraphicFramePr>
          <p:nvPr/>
        </p:nvGraphicFramePr>
        <p:xfrm>
          <a:off x="4872039" y="5516600"/>
          <a:ext cx="3630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6" imgW="3174840" imgH="990360" progId="Equation.DSMT4">
                  <p:embed/>
                </p:oleObj>
              </mc:Choice>
              <mc:Fallback>
                <p:oleObj name="Equation" r:id="rId6" imgW="31748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9" y="5516600"/>
                        <a:ext cx="3630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2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 txBox="1">
            <a:spLocks/>
          </p:cNvSpPr>
          <p:nvPr/>
        </p:nvSpPr>
        <p:spPr bwMode="auto">
          <a:xfrm>
            <a:off x="1981200" y="144468"/>
            <a:ext cx="8229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Symmetric expansion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6258" name="TextBox 4"/>
          <p:cNvSpPr txBox="1">
            <a:spLocks noChangeArrowheads="1"/>
          </p:cNvSpPr>
          <p:nvPr/>
        </p:nvSpPr>
        <p:spPr bwMode="auto">
          <a:xfrm>
            <a:off x="5159377" y="611188"/>
            <a:ext cx="18732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prstClr val="black"/>
                </a:solidFill>
              </a:rPr>
              <a:t>( </a:t>
            </a:r>
            <a:r>
              <a:rPr lang="en-US">
                <a:solidFill>
                  <a:prstClr val="black"/>
                </a:solidFill>
              </a:rPr>
              <a:t>100</a:t>
            </a:r>
            <a:r>
              <a:rPr lang="ru-RU">
                <a:solidFill>
                  <a:prstClr val="black"/>
                </a:solidFill>
              </a:rPr>
              <a:t> м/</a:t>
            </a:r>
            <a:r>
              <a:rPr lang="en-US">
                <a:solidFill>
                  <a:prstClr val="black"/>
                </a:solidFill>
              </a:rPr>
              <a:t>s</a:t>
            </a:r>
            <a:r>
              <a:rPr lang="ru-RU">
                <a:solidFill>
                  <a:prstClr val="black"/>
                </a:solidFill>
              </a:rPr>
              <a:t> )</a:t>
            </a:r>
            <a:r>
              <a:rPr lang="en-US">
                <a:solidFill>
                  <a:prstClr val="black"/>
                </a:solidFill>
              </a:rPr>
              <a:t> </a:t>
            </a: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6259" name="Группа 2"/>
          <p:cNvGrpSpPr>
            <a:grpSpLocks noChangeAspect="1"/>
          </p:cNvGrpSpPr>
          <p:nvPr/>
        </p:nvGrpSpPr>
        <p:grpSpPr bwMode="auto">
          <a:xfrm>
            <a:off x="2495551" y="908050"/>
            <a:ext cx="7672388" cy="4656138"/>
            <a:chOff x="170834" y="824435"/>
            <a:chExt cx="8802329" cy="5340869"/>
          </a:xfrm>
        </p:grpSpPr>
        <p:pic>
          <p:nvPicPr>
            <p:cNvPr id="96261" name="Рисунок 3" descr="Вырезка экрана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0834" y="1078244"/>
              <a:ext cx="8802329" cy="508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3528" y="824435"/>
              <a:ext cx="621196" cy="281167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</p:grpSp>
      <p:sp>
        <p:nvSpPr>
          <p:cNvPr id="96260" name="Text Box 7"/>
          <p:cNvSpPr txBox="1">
            <a:spLocks noChangeArrowheads="1"/>
          </p:cNvSpPr>
          <p:nvPr/>
        </p:nvSpPr>
        <p:spPr bwMode="auto">
          <a:xfrm rot="10800000">
            <a:off x="1990900" y="2565437"/>
            <a:ext cx="46166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Mixture density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>
          <a:xfrm>
            <a:off x="1981200" y="115892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“Oil Reservoir” mixture test problem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Объект 3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170932" y="1482626"/>
            <a:ext cx="6773264" cy="1463542"/>
          </a:xfrm>
          <a:blipFill rotWithShape="1">
            <a:blip r:embed="rId4" cstate="print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135188" y="981075"/>
            <a:ext cx="68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Four phase mixture of silica sand, oil, water and methane is considered</a:t>
            </a:r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2208235" y="3429000"/>
          <a:ext cx="7651751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5" imgW="4902120" imgH="1155600" progId="Equation.DSMT4">
                  <p:embed/>
                </p:oleObj>
              </mc:Choice>
              <mc:Fallback>
                <p:oleObj name="Equation" r:id="rId5" imgW="490212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35" y="3429000"/>
                        <a:ext cx="7651751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1" name="Группа 18"/>
          <p:cNvGrpSpPr>
            <a:grpSpLocks/>
          </p:cNvGrpSpPr>
          <p:nvPr/>
        </p:nvGrpSpPr>
        <p:grpSpPr bwMode="auto">
          <a:xfrm>
            <a:off x="4367215" y="692154"/>
            <a:ext cx="3311525" cy="912815"/>
            <a:chOff x="2651033" y="279642"/>
            <a:chExt cx="3311287" cy="917110"/>
          </a:xfrm>
        </p:grpSpPr>
        <p:grpSp>
          <p:nvGrpSpPr>
            <p:cNvPr id="102407" name="Группа 3"/>
            <p:cNvGrpSpPr>
              <a:grpSpLocks/>
            </p:cNvGrpSpPr>
            <p:nvPr/>
          </p:nvGrpSpPr>
          <p:grpSpPr bwMode="auto">
            <a:xfrm>
              <a:off x="2651033" y="279642"/>
              <a:ext cx="3311287" cy="917110"/>
              <a:chOff x="899592" y="1544974"/>
              <a:chExt cx="2540904" cy="1205142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>
                <a:off x="899592" y="2748027"/>
                <a:ext cx="2540904" cy="20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1535630" y="2146500"/>
                <a:ext cx="1203053" cy="0"/>
              </a:xfrm>
              <a:prstGeom prst="line">
                <a:avLst/>
              </a:prstGeom>
              <a:ln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09818" y="476077"/>
              <a:ext cx="1192249" cy="584775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79597" y="474891"/>
              <a:ext cx="1192249" cy="587597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</p:grpSp>
      <p:sp>
        <p:nvSpPr>
          <p:cNvPr id="102402" name="TextBox 21"/>
          <p:cNvSpPr txBox="1">
            <a:spLocks noChangeArrowheads="1"/>
          </p:cNvSpPr>
          <p:nvPr/>
        </p:nvSpPr>
        <p:spPr bwMode="auto">
          <a:xfrm>
            <a:off x="2165351" y="5516583"/>
            <a:ext cx="7861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solidFill>
                  <a:prstClr val="black"/>
                </a:solidFill>
              </a:rPr>
              <a:t>1 – </a:t>
            </a:r>
            <a:r>
              <a:rPr lang="en-US" sz="2100">
                <a:solidFill>
                  <a:prstClr val="black"/>
                </a:solidFill>
              </a:rPr>
              <a:t>isentropic case, no pressure relaxation</a:t>
            </a:r>
          </a:p>
          <a:p>
            <a:r>
              <a:rPr lang="ru-RU" sz="2100">
                <a:solidFill>
                  <a:prstClr val="black"/>
                </a:solidFill>
              </a:rPr>
              <a:t>2 – </a:t>
            </a:r>
            <a:r>
              <a:rPr lang="en-US" sz="2100">
                <a:solidFill>
                  <a:prstClr val="black"/>
                </a:solidFill>
              </a:rPr>
              <a:t>entropy is taken into account, instantaneous pressure relaxation</a:t>
            </a:r>
            <a:endParaRPr lang="ru-RU" sz="2100">
              <a:solidFill>
                <a:prstClr val="black"/>
              </a:solidFill>
            </a:endParaRPr>
          </a:p>
        </p:txBody>
      </p:sp>
      <p:grpSp>
        <p:nvGrpSpPr>
          <p:cNvPr id="102403" name="Группа 1"/>
          <p:cNvGrpSpPr>
            <a:grpSpLocks/>
          </p:cNvGrpSpPr>
          <p:nvPr/>
        </p:nvGrpSpPr>
        <p:grpSpPr bwMode="auto">
          <a:xfrm>
            <a:off x="2226309" y="1480518"/>
            <a:ext cx="7800342" cy="3684151"/>
            <a:chOff x="-7848" y="1460230"/>
            <a:chExt cx="9127001" cy="3739189"/>
          </a:xfrm>
        </p:grpSpPr>
        <p:pic>
          <p:nvPicPr>
            <p:cNvPr id="102404" name="Рисунок 7" descr="Вырезка экрана"/>
            <p:cNvPicPr>
              <a:picLocks noChangeAspect="1"/>
            </p:cNvPicPr>
            <p:nvPr/>
          </p:nvPicPr>
          <p:blipFill>
            <a:blip r:embed="rId5" cstate="print"/>
            <a:srcRect t="6267"/>
            <a:stretch>
              <a:fillRect/>
            </a:stretch>
          </p:blipFill>
          <p:spPr bwMode="auto">
            <a:xfrm>
              <a:off x="370689" y="1723292"/>
              <a:ext cx="8748464" cy="3476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05" name="TextBox 8"/>
            <p:cNvSpPr txBox="1">
              <a:spLocks noChangeArrowheads="1"/>
            </p:cNvSpPr>
            <p:nvPr/>
          </p:nvSpPr>
          <p:spPr bwMode="auto">
            <a:xfrm rot="16200000">
              <a:off x="-691270" y="3261362"/>
              <a:ext cx="1798992" cy="432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prstClr val="black"/>
                  </a:solidFill>
                </a:rPr>
                <a:t>Pressure</a:t>
              </a:r>
              <a:endParaRPr lang="ru-RU" b="1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0415" y="1460230"/>
              <a:ext cx="693651" cy="312586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</p:grp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980120" y="145082"/>
            <a:ext cx="5773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Riemann problem with initial data: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ъект 2"/>
          <p:cNvSpPr>
            <a:spLocks noGrp="1"/>
          </p:cNvSpPr>
          <p:nvPr>
            <p:ph idx="1"/>
          </p:nvPr>
        </p:nvSpPr>
        <p:spPr>
          <a:xfrm>
            <a:off x="1501777" y="1427208"/>
            <a:ext cx="8578851" cy="4525963"/>
          </a:xfrm>
        </p:spPr>
        <p:txBody>
          <a:bodyPr/>
          <a:lstStyle/>
          <a:p>
            <a:pPr algn="just" eaLnBrk="1" hangingPunct="1"/>
            <a:r>
              <a:rPr lang="en-US" sz="2500" dirty="0"/>
              <a:t>New approach for the design of multiphase </a:t>
            </a:r>
            <a:r>
              <a:rPr lang="en-US" sz="2500" dirty="0" smtClean="0"/>
              <a:t>compressible flow model </a:t>
            </a:r>
            <a:r>
              <a:rPr lang="en-US" sz="2500" dirty="0"/>
              <a:t>based on the thermodynamically compatible system theory is proposed</a:t>
            </a:r>
          </a:p>
          <a:p>
            <a:pPr algn="just" eaLnBrk="1" hangingPunct="1">
              <a:buFont typeface="Arial" charset="0"/>
              <a:buNone/>
            </a:pPr>
            <a:endParaRPr lang="ru-RU" sz="2500" dirty="0"/>
          </a:p>
          <a:p>
            <a:pPr algn="just" eaLnBrk="1" hangingPunct="1"/>
            <a:r>
              <a:rPr lang="en-US" sz="2500" dirty="0"/>
              <a:t>The governing equation of the model are hyperbolic and </a:t>
            </a:r>
            <a:r>
              <a:rPr lang="en-US" sz="2500" dirty="0" smtClean="0"/>
              <a:t>all equations have a divergence form </a:t>
            </a:r>
            <a:r>
              <a:rPr lang="en-US" sz="2500" dirty="0"/>
              <a:t>that allows one to apply known mathematical means and high accuracy numerical methods for study of the variety of problems</a:t>
            </a:r>
          </a:p>
          <a:p>
            <a:pPr algn="just" eaLnBrk="1" hangingPunct="1">
              <a:buFont typeface="Arial" charset="0"/>
              <a:buNone/>
            </a:pPr>
            <a:endParaRPr lang="en-US" sz="2500" dirty="0"/>
          </a:p>
          <a:p>
            <a:pPr algn="just"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22597" y="420133"/>
            <a:ext cx="1632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Resume</a:t>
            </a:r>
            <a:endParaRPr lang="ru-RU" sz="36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10747" y="1568452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500" dirty="0">
                <a:cs typeface="Arial" panose="020B0604020202020204" pitchFamily="34" charset="0"/>
              </a:rPr>
              <a:t>Моделирование многофазного течения смеси сжимаемых сред (жидкостей, газов) в пористых и трещиновато-пористых средах является </a:t>
            </a:r>
            <a:r>
              <a:rPr lang="ru-RU" sz="2500" b="1" dirty="0">
                <a:cs typeface="Arial" panose="020B0604020202020204" pitchFamily="34" charset="0"/>
              </a:rPr>
              <a:t>актуальной</a:t>
            </a:r>
            <a:r>
              <a:rPr lang="ru-RU" sz="2500" dirty="0">
                <a:cs typeface="Arial" panose="020B0604020202020204" pitchFamily="34" charset="0"/>
              </a:rPr>
              <a:t> областью исследований в приложении к исследованию режимов течения в нефтяных резервуарах. Для развития новых технологий интенсификации добычи нефти необходимо адекватное понимание </a:t>
            </a:r>
            <a:r>
              <a:rPr lang="ru-RU" sz="2500" dirty="0" smtClean="0">
                <a:cs typeface="Arial" panose="020B0604020202020204" pitchFamily="34" charset="0"/>
              </a:rPr>
              <a:t>процессов </a:t>
            </a:r>
            <a:r>
              <a:rPr lang="ru-RU" sz="2500" dirty="0">
                <a:cs typeface="Arial" panose="020B0604020202020204" pitchFamily="34" charset="0"/>
              </a:rPr>
              <a:t>многофазного течения смеси насыщающих жидкостей и, в общем случае, конечной упругопластической деформации скелета формации. </a:t>
            </a:r>
            <a:endParaRPr lang="en-US" sz="2500" dirty="0"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500" b="1" dirty="0">
                <a:cs typeface="Arial" panose="020B0604020202020204" pitchFamily="34" charset="0"/>
              </a:rPr>
              <a:t>Цель</a:t>
            </a:r>
            <a:r>
              <a:rPr lang="ru-RU" sz="2500" dirty="0">
                <a:cs typeface="Arial" panose="020B0604020202020204" pitchFamily="34" charset="0"/>
              </a:rPr>
              <a:t> исследования заключается в создании новой модели динамики насыщенных  смесью сжимаемых жидкостей </a:t>
            </a:r>
            <a:r>
              <a:rPr lang="ru-RU" sz="2500" dirty="0" err="1" smtClean="0">
                <a:cs typeface="Arial" panose="020B0604020202020204" pitchFamily="34" charset="0"/>
              </a:rPr>
              <a:t>упругопластеских</a:t>
            </a:r>
            <a:r>
              <a:rPr lang="ru-RU" sz="2500" dirty="0" smtClean="0">
                <a:cs typeface="Arial" panose="020B0604020202020204" pitchFamily="34" charset="0"/>
              </a:rPr>
              <a:t> </a:t>
            </a:r>
            <a:r>
              <a:rPr lang="ru-RU" sz="2500" dirty="0">
                <a:cs typeface="Arial" panose="020B0604020202020204" pitchFamily="34" charset="0"/>
              </a:rPr>
              <a:t>пористых и трещиновато пористых сред в случае конечной деформации скелета. Модель должна быть физически и математически корректной.</a:t>
            </a:r>
            <a:endParaRPr lang="en-US" sz="2500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altLang="ru-RU" sz="31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Термодинамически </a:t>
            </a:r>
            <a:r>
              <a:rPr lang="ru-RU" altLang="ru-RU" sz="31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согласованные </a:t>
            </a:r>
            <a:r>
              <a:rPr lang="ru-RU" altLang="ru-RU" sz="31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модели </a:t>
            </a:r>
            <a:br>
              <a:rPr lang="ru-RU" altLang="ru-RU" sz="31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altLang="ru-RU" sz="31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многофазных течений в пористых деформируемых средах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1BB24E-D00A-460F-80E8-58C318DED214}" type="slidenum">
              <a:rPr lang="ru-RU" altLang="ru-RU">
                <a:solidFill>
                  <a:srgbClr val="000000"/>
                </a:solidFill>
              </a:rPr>
              <a:pPr eaLnBrk="1" hangingPunct="1"/>
              <a:t>58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722" y="1379537"/>
            <a:ext cx="8478928" cy="4865688"/>
            <a:chOff x="1919288" y="1125538"/>
            <a:chExt cx="8478928" cy="4865688"/>
          </a:xfrm>
        </p:grpSpPr>
        <p:sp>
          <p:nvSpPr>
            <p:cNvPr id="16" name="Овал 15"/>
            <p:cNvSpPr/>
            <p:nvPr/>
          </p:nvSpPr>
          <p:spPr>
            <a:xfrm>
              <a:off x="1919288" y="1125538"/>
              <a:ext cx="4147166" cy="2159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76" name="TextBox 16"/>
            <p:cNvSpPr txBox="1">
              <a:spLocks noChangeArrowheads="1"/>
            </p:cNvSpPr>
            <p:nvPr/>
          </p:nvSpPr>
          <p:spPr bwMode="auto">
            <a:xfrm>
              <a:off x="2039247" y="1484785"/>
              <a:ext cx="391273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dirty="0">
                  <a:solidFill>
                    <a:srgbClr val="000000"/>
                  </a:solidFill>
                </a:rPr>
                <a:t>Теория</a:t>
              </a:r>
              <a:br>
                <a:rPr lang="ru-RU" altLang="ru-RU" dirty="0">
                  <a:solidFill>
                    <a:srgbClr val="000000"/>
                  </a:solidFill>
                </a:rPr>
              </a:br>
              <a:r>
                <a:rPr lang="ru-RU" altLang="ru-RU" dirty="0" err="1">
                  <a:solidFill>
                    <a:srgbClr val="000000"/>
                  </a:solidFill>
                </a:rPr>
                <a:t>термодинамически</a:t>
              </a:r>
              <a:r>
                <a:rPr lang="ru-RU" altLang="ru-RU" dirty="0">
                  <a:solidFill>
                    <a:srgbClr val="000000"/>
                  </a:solidFill>
                </a:rPr>
                <a:t> согласованных</a:t>
              </a:r>
              <a:br>
                <a:rPr lang="ru-RU" altLang="ru-RU" dirty="0">
                  <a:solidFill>
                    <a:srgbClr val="000000"/>
                  </a:solidFill>
                </a:rPr>
              </a:br>
              <a:r>
                <a:rPr lang="ru-RU" altLang="ru-RU" dirty="0">
                  <a:solidFill>
                    <a:srgbClr val="000000"/>
                  </a:solidFill>
                </a:rPr>
                <a:t>гиперболических систем</a:t>
              </a:r>
              <a:br>
                <a:rPr lang="ru-RU" altLang="ru-RU" dirty="0">
                  <a:solidFill>
                    <a:srgbClr val="000000"/>
                  </a:solidFill>
                </a:rPr>
              </a:br>
              <a:r>
                <a:rPr lang="ru-RU" altLang="ru-RU" dirty="0">
                  <a:solidFill>
                    <a:srgbClr val="000000"/>
                  </a:solidFill>
                </a:rPr>
                <a:t>законов сохранения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148479" y="2132856"/>
              <a:ext cx="4249737" cy="19703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Высокоэффективные  численные методы высокого порядка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4151314" y="3284539"/>
              <a:ext cx="865187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6527801" y="3967163"/>
              <a:ext cx="576263" cy="647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2711450" y="4622801"/>
              <a:ext cx="6553200" cy="13684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srgbClr val="000000"/>
                  </a:solidFill>
                </a:rPr>
                <a:t>Вычислительная основа для широкого класса геофизических приложений</a:t>
              </a: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Стратегия развития средств моделирования течения жидкостей в деформируемых пористых средах</a:t>
            </a:r>
          </a:p>
        </p:txBody>
      </p:sp>
    </p:spTree>
    <p:extLst>
      <p:ext uri="{BB962C8B-B14F-4D97-AF65-F5344CB8AC3E}">
        <p14:creationId xmlns:p14="http://schemas.microsoft.com/office/powerpoint/2010/main" val="2542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60" y="1630541"/>
            <a:ext cx="2972321" cy="25202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/>
                </a:solidFill>
              </a:rPr>
              <a:pPr/>
              <a:t>59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00809" y="1774927"/>
            <a:ext cx="1899848" cy="786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Пористая</a:t>
            </a:r>
            <a:r>
              <a:rPr lang="en-US" sz="2400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/>
            </a:r>
            <a:br>
              <a:rPr lang="en-US" sz="2400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</a:br>
            <a:r>
              <a:rPr lang="ru-RU" sz="2400" dirty="0">
                <a:ln w="12700"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</a:rPr>
              <a:t>матрица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67779"/>
              </p:ext>
            </p:extLst>
          </p:nvPr>
        </p:nvGraphicFramePr>
        <p:xfrm>
          <a:off x="1470028" y="3492352"/>
          <a:ext cx="3311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5" imgW="1104840" imgH="241200" progId="Equation.DSMT4">
                  <p:embed/>
                </p:oleObj>
              </mc:Choice>
              <mc:Fallback>
                <p:oleObj name="Equation" r:id="rId5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0028" y="3492352"/>
                        <a:ext cx="33115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387776" y="3313714"/>
            <a:ext cx="3428383" cy="107829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700977"/>
              </p:ext>
            </p:extLst>
          </p:nvPr>
        </p:nvGraphicFramePr>
        <p:xfrm>
          <a:off x="7660711" y="3205163"/>
          <a:ext cx="285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7" imgW="952200" imgH="241200" progId="Equation.DSMT4">
                  <p:embed/>
                </p:oleObj>
              </mc:Choice>
              <mc:Fallback>
                <p:oleObj name="Equation" r:id="rId7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0711" y="3205163"/>
                        <a:ext cx="28575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546159" y="3014873"/>
            <a:ext cx="3103812" cy="1056638"/>
          </a:xfrm>
          <a:prstGeom prst="round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1" name="Прямая со стрелкой 10"/>
          <p:cNvCxnSpPr>
            <a:cxnSpLocks/>
            <a:stCxn id="7" idx="3"/>
          </p:cNvCxnSpPr>
          <p:nvPr/>
        </p:nvCxnSpPr>
        <p:spPr>
          <a:xfrm flipV="1">
            <a:off x="4816159" y="3504004"/>
            <a:ext cx="721124" cy="348859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  <a:stCxn id="9" idx="1"/>
          </p:cNvCxnSpPr>
          <p:nvPr/>
        </p:nvCxnSpPr>
        <p:spPr>
          <a:xfrm flipH="1" flipV="1">
            <a:off x="6600059" y="3539976"/>
            <a:ext cx="946100" cy="3216"/>
          </a:xfrm>
          <a:prstGeom prst="straightConnector1">
            <a:avLst/>
          </a:prstGeom>
          <a:ln w="254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7525816" y="1737695"/>
            <a:ext cx="2458616" cy="8233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dirty="0">
                <a:ln w="12700">
                  <a:solidFill>
                    <a:srgbClr val="000000"/>
                  </a:solidFill>
                </a:ln>
                <a:solidFill>
                  <a:srgbClr val="FF9900"/>
                </a:solidFill>
                <a:effectLst/>
              </a:rPr>
              <a:t>Насыщающие жидкости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981200" y="27463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u="sng" kern="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Насыщенная многофазной жидкостью пористая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38125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Generating potential</a:t>
            </a:r>
            <a:r>
              <a:rPr lang="en-US" sz="4000" dirty="0" smtClean="0">
                <a:solidFill>
                  <a:srgbClr val="A50021"/>
                </a:solidFill>
              </a:rPr>
              <a:t>       </a:t>
            </a:r>
            <a:r>
              <a:rPr lang="en-US" sz="4000" u="sng" dirty="0" smtClean="0">
                <a:solidFill>
                  <a:srgbClr val="A50021"/>
                </a:solidFill>
              </a:rPr>
              <a:t>and variables</a:t>
            </a:r>
            <a:r>
              <a:rPr lang="en-US" sz="4000" dirty="0" smtClean="0">
                <a:solidFill>
                  <a:srgbClr val="A50021"/>
                </a:solidFill>
              </a:rPr>
              <a:t>      </a:t>
            </a:r>
            <a:r>
              <a:rPr lang="en-US" sz="4000" u="sng" dirty="0" smtClean="0">
                <a:solidFill>
                  <a:srgbClr val="A50021"/>
                </a:solidFill>
              </a:rPr>
              <a:t>    </a:t>
            </a:r>
            <a:r>
              <a:rPr lang="en-US" sz="4000" dirty="0" smtClean="0">
                <a:solidFill>
                  <a:srgbClr val="A50021"/>
                </a:solidFill>
              </a:rPr>
              <a:t>  </a:t>
            </a:r>
            <a:endParaRPr lang="ru-RU" sz="4000" dirty="0">
              <a:solidFill>
                <a:srgbClr val="A5002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58414"/>
              </p:ext>
            </p:extLst>
          </p:nvPr>
        </p:nvGraphicFramePr>
        <p:xfrm>
          <a:off x="5240811" y="276801"/>
          <a:ext cx="624532" cy="73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2" name="Equation" r:id="rId3" imgW="139680" imgH="164880" progId="Equation.DSMT4">
                  <p:embed/>
                </p:oleObj>
              </mc:Choice>
              <mc:Fallback>
                <p:oleObj name="Equation" r:id="rId3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811" y="276801"/>
                        <a:ext cx="624532" cy="738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29981"/>
              </p:ext>
            </p:extLst>
          </p:nvPr>
        </p:nvGraphicFramePr>
        <p:xfrm>
          <a:off x="8760255" y="365126"/>
          <a:ext cx="433172" cy="64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3"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0255" y="365126"/>
                        <a:ext cx="433172" cy="64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20639"/>
              </p:ext>
            </p:extLst>
          </p:nvPr>
        </p:nvGraphicFramePr>
        <p:xfrm>
          <a:off x="662496" y="1358479"/>
          <a:ext cx="8712979" cy="59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4" name="Equation" r:id="rId7" imgW="4114800" imgH="279360" progId="Equation.DSMT4">
                  <p:embed/>
                </p:oleObj>
              </mc:Choice>
              <mc:Fallback>
                <p:oleObj name="Equation" r:id="rId7" imgW="41148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2496" y="1358479"/>
                        <a:ext cx="8712979" cy="591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521" y="2237660"/>
            <a:ext cx="6056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define variables</a:t>
            </a:r>
          </a:p>
          <a:p>
            <a:endParaRPr lang="en-US" dirty="0" smtClean="0"/>
          </a:p>
          <a:p>
            <a:r>
              <a:rPr lang="en-US" dirty="0" smtClean="0"/>
              <a:t>and assume that conservative variables are written in the form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49810"/>
              </p:ext>
            </p:extLst>
          </p:nvPr>
        </p:nvGraphicFramePr>
        <p:xfrm>
          <a:off x="3029293" y="2162894"/>
          <a:ext cx="5995323" cy="46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5" name="Equation" r:id="rId9" imgW="3771720" imgH="279360" progId="Equation.DSMT4">
                  <p:embed/>
                </p:oleObj>
              </mc:Choice>
              <mc:Fallback>
                <p:oleObj name="Equation" r:id="rId9" imgW="3771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9293" y="2162894"/>
                        <a:ext cx="5995323" cy="46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34027"/>
              </p:ext>
            </p:extLst>
          </p:nvPr>
        </p:nvGraphicFramePr>
        <p:xfrm>
          <a:off x="3857663" y="3160990"/>
          <a:ext cx="3390824" cy="473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11" imgW="1726920" imgH="241200" progId="Equation.DSMT4">
                  <p:embed/>
                </p:oleObj>
              </mc:Choice>
              <mc:Fallback>
                <p:oleObj name="Equation" r:id="rId11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57663" y="3160990"/>
                        <a:ext cx="3390824" cy="473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2523" y="3634708"/>
            <a:ext cx="243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       takes the form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124303" y="146962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70760" y="36347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①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49290"/>
              </p:ext>
            </p:extLst>
          </p:nvPr>
        </p:nvGraphicFramePr>
        <p:xfrm>
          <a:off x="3492866" y="3805313"/>
          <a:ext cx="4415481" cy="48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7" name="Equation" r:id="rId13" imgW="2311200" imgH="253800" progId="Equation.DSMT4">
                  <p:embed/>
                </p:oleObj>
              </mc:Choice>
              <mc:Fallback>
                <p:oleObj name="Equation" r:id="rId13" imgW="231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2866" y="3805313"/>
                        <a:ext cx="4415481" cy="485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62511" y="4465748"/>
            <a:ext cx="219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can be written as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121646"/>
              </p:ext>
            </p:extLst>
          </p:nvPr>
        </p:nvGraphicFramePr>
        <p:xfrm>
          <a:off x="2981366" y="4461136"/>
          <a:ext cx="7954371" cy="41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15" imgW="5867280" imgH="304560" progId="Equation.DSMT4">
                  <p:embed/>
                </p:oleObj>
              </mc:Choice>
              <mc:Fallback>
                <p:oleObj name="Equation" r:id="rId15" imgW="5867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81366" y="4461136"/>
                        <a:ext cx="7954371" cy="41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0531" y="4954239"/>
            <a:ext cx="557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latter gives us expression for the generating potential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05456"/>
              </p:ext>
            </p:extLst>
          </p:nvPr>
        </p:nvGraphicFramePr>
        <p:xfrm>
          <a:off x="1270904" y="5403460"/>
          <a:ext cx="74961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17" imgW="3936960" imgH="253800" progId="Equation.DSMT4">
                  <p:embed/>
                </p:oleObj>
              </mc:Choice>
              <mc:Fallback>
                <p:oleObj name="Equation" r:id="rId17" imgW="3936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0904" y="5403460"/>
                        <a:ext cx="749617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3905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1"/>
            <a:ext cx="8229600" cy="812037"/>
          </a:xfrm>
        </p:spPr>
        <p:txBody>
          <a:bodyPr/>
          <a:lstStyle/>
          <a:p>
            <a:r>
              <a:rPr lang="ru-RU" sz="24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Параметры состояния насыщенной пористой среды</a:t>
            </a:r>
            <a:endParaRPr lang="en-US" sz="24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6002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</a:t>
            </a:r>
            <a:r>
              <a:rPr lang="ru-RU" sz="1900" dirty="0"/>
              <a:t>объемное содержание пористой матрицы</a:t>
            </a:r>
            <a:r>
              <a:rPr lang="en-US" sz="1900" dirty="0"/>
              <a:t> (</a:t>
            </a:r>
            <a:r>
              <a:rPr lang="ru-RU" sz="1900" dirty="0"/>
              <a:t>фаза</a:t>
            </a:r>
            <a:r>
              <a:rPr lang="en-US" sz="1900" dirty="0"/>
              <a:t> 1)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</a:t>
            </a:r>
            <a:r>
              <a:rPr lang="ru-RU" sz="1900" dirty="0"/>
              <a:t>объемные содержания насыщающих жидкостей</a:t>
            </a:r>
            <a:r>
              <a:rPr lang="en-US" sz="1900" dirty="0"/>
              <a:t> (</a:t>
            </a:r>
            <a:r>
              <a:rPr lang="en-US" sz="1900" i="1" dirty="0"/>
              <a:t>n=2,…,N</a:t>
            </a:r>
            <a:r>
              <a:rPr lang="en-US" sz="1900" dirty="0"/>
              <a:t>)              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</a:t>
            </a:r>
            <a:r>
              <a:rPr lang="ru-RU" sz="1900" dirty="0"/>
              <a:t>физические плотности фаз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</a:t>
            </a:r>
            <a:r>
              <a:rPr lang="ru-RU" sz="1900" dirty="0"/>
              <a:t>плотность многофазной среды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</a:t>
            </a:r>
            <a:r>
              <a:rPr lang="ru-RU" sz="1900" dirty="0"/>
              <a:t>массовые содержания фаз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</a:t>
            </a:r>
            <a:r>
              <a:rPr lang="ru-RU" sz="1900" dirty="0"/>
              <a:t>скорость фазы  </a:t>
            </a:r>
            <a:r>
              <a:rPr lang="en-US" sz="1900" i="1" dirty="0" err="1"/>
              <a:t>i</a:t>
            </a:r>
            <a:r>
              <a:rPr lang="en-US" sz="1900" i="1" dirty="0"/>
              <a:t>  (</a:t>
            </a:r>
            <a:r>
              <a:rPr lang="en-US" sz="1900" i="1" dirty="0" err="1"/>
              <a:t>i</a:t>
            </a:r>
            <a:r>
              <a:rPr lang="en-US" sz="1900" i="1" dirty="0"/>
              <a:t>=1,2,3)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</a:t>
            </a:r>
            <a:r>
              <a:rPr lang="ru-RU" sz="1900" dirty="0"/>
              <a:t>скорости фаз относительно упругой матрицы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     </a:t>
            </a:r>
            <a:r>
              <a:rPr lang="ru-RU" sz="1900" dirty="0"/>
              <a:t> 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                      </a:t>
            </a:r>
            <a:r>
              <a:rPr lang="ru-RU" sz="1900" dirty="0"/>
              <a:t>скорость многофазной среды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</a:t>
            </a:r>
            <a:r>
              <a:rPr lang="ru-RU" sz="1900" dirty="0"/>
              <a:t>градиент деформаций (дисторсия) многофазной среды</a:t>
            </a:r>
            <a:endParaRPr lang="en-US" sz="19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          </a:t>
            </a:r>
            <a:r>
              <a:rPr lang="ru-RU" sz="1900" dirty="0"/>
              <a:t>плотность энтропии многофазной среды</a:t>
            </a:r>
            <a:endParaRPr lang="en-US" sz="1900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266989" y="1518222"/>
          <a:ext cx="319763" cy="41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Equation" r:id="rId3" imgW="177646" imgH="228402" progId="Equation.DSMT4">
                  <p:embed/>
                </p:oleObj>
              </mc:Choice>
              <mc:Fallback>
                <p:oleObj name="Equation" r:id="rId3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89" y="1518222"/>
                        <a:ext cx="319763" cy="411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244003" y="1772816"/>
          <a:ext cx="3429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03" y="1772816"/>
                        <a:ext cx="34290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244003" y="2060848"/>
          <a:ext cx="3429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Equation" r:id="rId7" imgW="190500" imgH="228600" progId="Equation.DSMT4">
                  <p:embed/>
                </p:oleObj>
              </mc:Choice>
              <mc:Fallback>
                <p:oleObj name="Equation" r:id="rId7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03" y="2060848"/>
                        <a:ext cx="34290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244000" y="2492896"/>
          <a:ext cx="141732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Equation" r:id="rId9" imgW="787400" imgH="431800" progId="Equation.DSMT4">
                  <p:embed/>
                </p:oleObj>
              </mc:Choice>
              <mc:Fallback>
                <p:oleObj name="Equation" r:id="rId9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00" y="2492896"/>
                        <a:ext cx="1417320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244000" y="3248980"/>
          <a:ext cx="150876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00" y="3248980"/>
                        <a:ext cx="1508760" cy="411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2246937" y="3822121"/>
          <a:ext cx="3206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Equation" r:id="rId13" imgW="177480" imgH="241200" progId="Equation.DSMT4">
                  <p:embed/>
                </p:oleObj>
              </mc:Choice>
              <mc:Fallback>
                <p:oleObj name="Equation" r:id="rId13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937" y="3822121"/>
                        <a:ext cx="3206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2207571" y="4110975"/>
          <a:ext cx="1371004" cy="43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" name="Equation" r:id="rId15" imgW="761669" imgH="241195" progId="Equation.DSMT4">
                  <p:embed/>
                </p:oleObj>
              </mc:Choice>
              <mc:Fallback>
                <p:oleObj name="Equation" r:id="rId15" imgW="761669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71" y="4110975"/>
                        <a:ext cx="1371004" cy="434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2244003" y="4560346"/>
          <a:ext cx="1371004" cy="77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8" name="Equation" r:id="rId17" imgW="761669" imgH="431613" progId="Equation.DSMT4">
                  <p:embed/>
                </p:oleObj>
              </mc:Choice>
              <mc:Fallback>
                <p:oleObj name="Equation" r:id="rId17" imgW="761669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03" y="4560346"/>
                        <a:ext cx="1371004" cy="77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2244025" y="5337249"/>
          <a:ext cx="342751" cy="43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9" name="Equation" r:id="rId19" imgW="190417" imgH="241195" progId="Equation.DSMT4">
                  <p:embed/>
                </p:oleObj>
              </mc:Choice>
              <mc:Fallback>
                <p:oleObj name="Equation" r:id="rId19" imgW="19041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025" y="5337249"/>
                        <a:ext cx="342751" cy="434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2288109" y="5706087"/>
          <a:ext cx="251243" cy="31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0" name="Equation" r:id="rId21" imgW="139579" imgH="177646" progId="Equation.DSMT4">
                  <p:embed/>
                </p:oleObj>
              </mc:Choice>
              <mc:Fallback>
                <p:oleObj name="Equation" r:id="rId21" imgW="13957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109" y="5706087"/>
                        <a:ext cx="251243" cy="31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62199"/>
              </p:ext>
            </p:extLst>
          </p:nvPr>
        </p:nvGraphicFramePr>
        <p:xfrm>
          <a:off x="8861501" y="1408010"/>
          <a:ext cx="15541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1" name="Equation" r:id="rId23" imgW="863280" imgH="431640" progId="Equation.DSMT4">
                  <p:embed/>
                </p:oleObj>
              </mc:Choice>
              <mc:Fallback>
                <p:oleObj name="Equation" r:id="rId23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1501" y="1408010"/>
                        <a:ext cx="15541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31556"/>
              </p:ext>
            </p:extLst>
          </p:nvPr>
        </p:nvGraphicFramePr>
        <p:xfrm>
          <a:off x="8976109" y="3104714"/>
          <a:ext cx="1439555" cy="77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2" name="Equation" r:id="rId25" imgW="799753" imgH="431613" progId="Equation.DSMT4">
                  <p:embed/>
                </p:oleObj>
              </mc:Choice>
              <mc:Fallback>
                <p:oleObj name="Equation" r:id="rId25" imgW="79975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109" y="3104714"/>
                        <a:ext cx="1439555" cy="776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026762" y="4567739"/>
            <a:ext cx="144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cs typeface="Arial" panose="020B0604020202020204" pitchFamily="34" charset="0"/>
              </a:rPr>
              <a:t>пористость</a:t>
            </a:r>
            <a:endParaRPr 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292282"/>
              </p:ext>
            </p:extLst>
          </p:nvPr>
        </p:nvGraphicFramePr>
        <p:xfrm>
          <a:off x="9262308" y="4914874"/>
          <a:ext cx="1050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" name="Equation" r:id="rId27" imgW="583920" imgH="228600" progId="Equation.DSMT4">
                  <p:embed/>
                </p:oleObj>
              </mc:Choice>
              <mc:Fallback>
                <p:oleObj name="Equation" r:id="rId27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2308" y="4914874"/>
                        <a:ext cx="1050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84377"/>
          </a:xfrm>
        </p:spPr>
        <p:txBody>
          <a:bodyPr/>
          <a:lstStyle/>
          <a:p>
            <a:r>
              <a:rPr lang="ru-RU" sz="28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Энергия насыщенной пористой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268760"/>
            <a:ext cx="8503920" cy="4830288"/>
          </a:xfrm>
        </p:spPr>
        <p:txBody>
          <a:bodyPr/>
          <a:lstStyle/>
          <a:p>
            <a:r>
              <a:rPr lang="ru-RU" sz="1800" dirty="0"/>
              <a:t>Внутренняя энергия многофазной среды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ru-RU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ru-RU" sz="1800" dirty="0"/>
              <a:t>Полная энергия многофазной среды</a:t>
            </a:r>
            <a:endParaRPr lang="en-US" sz="1800" dirty="0"/>
          </a:p>
          <a:p>
            <a:endParaRPr lang="en-US" sz="1800" dirty="0"/>
          </a:p>
          <a:p>
            <a:endParaRPr lang="ru-RU" sz="1800" dirty="0"/>
          </a:p>
          <a:p>
            <a:endParaRPr lang="en-US" sz="1800" dirty="0"/>
          </a:p>
          <a:p>
            <a:r>
              <a:rPr lang="ru-RU" sz="1800" dirty="0"/>
              <a:t>Первый и второй начала термодинамики</a:t>
            </a:r>
            <a:endParaRPr lang="en-US" sz="1800" dirty="0"/>
          </a:p>
          <a:p>
            <a:endParaRPr lang="en-US" sz="1800" dirty="0"/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/>
          </p:nvPr>
        </p:nvGraphicFramePr>
        <p:xfrm>
          <a:off x="2532025" y="1628800"/>
          <a:ext cx="6240463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3" imgW="3848040" imgH="990360" progId="Equation.DSMT4">
                  <p:embed/>
                </p:oleObj>
              </mc:Choice>
              <mc:Fallback>
                <p:oleObj name="Equation" r:id="rId3" imgW="3848040" imgH="9903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25" y="1628800"/>
                        <a:ext cx="6240463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509852" y="3587757"/>
          <a:ext cx="48688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Equation" r:id="rId5" imgW="2705040" imgH="431640" progId="Equation.DSMT4">
                  <p:embed/>
                </p:oleObj>
              </mc:Choice>
              <mc:Fallback>
                <p:oleObj name="Equation" r:id="rId5" imgW="2705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9852" y="3587757"/>
                        <a:ext cx="4868863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1703395" y="5157788"/>
          <a:ext cx="8785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5" name="Equation" r:id="rId7" imgW="5168880" imgH="253800" progId="Equation.DSMT4">
                  <p:embed/>
                </p:oleObj>
              </mc:Choice>
              <mc:Fallback>
                <p:oleObj name="Equation" r:id="rId7" imgW="5168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95" y="5157788"/>
                        <a:ext cx="8785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67642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Производящий потенциал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smtClean="0"/>
              <a:t>The partial derivations of the generating potential</a:t>
            </a:r>
            <a:endParaRPr lang="ru-RU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008189" y="2204901"/>
          <a:ext cx="77263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Equation" r:id="rId3" imgW="4546440" imgH="279360" progId="Equation.DSMT4">
                  <p:embed/>
                </p:oleObj>
              </mc:Choice>
              <mc:Fallback>
                <p:oleObj name="Equation" r:id="rId3" imgW="454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9" y="2204901"/>
                        <a:ext cx="77263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1971676" y="2780928"/>
          <a:ext cx="7339013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7" name="Equation" r:id="rId5" imgW="4317840" imgH="393480" progId="Equation.DSMT4">
                  <p:embed/>
                </p:oleObj>
              </mc:Choice>
              <mc:Fallback>
                <p:oleObj name="Equation" r:id="rId5" imgW="431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2780928"/>
                        <a:ext cx="7339013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1973286" y="3645033"/>
          <a:ext cx="8032751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8" name="Equation" r:id="rId7" imgW="4724280" imgH="279360" progId="Equation.DSMT4">
                  <p:embed/>
                </p:oleObj>
              </mc:Choice>
              <mc:Fallback>
                <p:oleObj name="Equation" r:id="rId7" imgW="4724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86" y="3645033"/>
                        <a:ext cx="8032751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1595440" y="4508500"/>
          <a:ext cx="9001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9" name="Equation" r:id="rId9" imgW="5295600" imgH="253800" progId="Equation.DSMT4">
                  <p:embed/>
                </p:oleObj>
              </mc:Choice>
              <mc:Fallback>
                <p:oleObj name="Equation" r:id="rId9" imgW="529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40" y="4508500"/>
                        <a:ext cx="90011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2846400" y="5106057"/>
          <a:ext cx="6672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0" name="Equation" r:id="rId11" imgW="3924000" imgH="279360" progId="Equation.DSMT4">
                  <p:embed/>
                </p:oleObj>
              </mc:Choice>
              <mc:Fallback>
                <p:oleObj name="Equation" r:id="rId11" imgW="3924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400" y="5106057"/>
                        <a:ext cx="6672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2901953" y="5583895"/>
          <a:ext cx="6391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Equation" r:id="rId13" imgW="3759120" imgH="330120" progId="Equation.DSMT4">
                  <p:embed/>
                </p:oleObj>
              </mc:Choice>
              <mc:Fallback>
                <p:oleObj name="Equation" r:id="rId13" imgW="3759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3" y="5583895"/>
                        <a:ext cx="63912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5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0768"/>
          </a:xfrm>
        </p:spPr>
        <p:txBody>
          <a:bodyPr/>
          <a:lstStyle/>
          <a:p>
            <a:r>
              <a:rPr lang="ru-RU" sz="2400" smtClean="0">
                <a:solidFill>
                  <a:srgbClr val="C00000"/>
                </a:solidFill>
              </a:rPr>
              <a:t>Уравнения в терминах производящего потенциала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08732" y="874301"/>
            <a:ext cx="850392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Закон сохранения энергии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11526" y="1268760"/>
            <a:ext cx="7851788" cy="2340260"/>
            <a:chOff x="2099556" y="1844824"/>
            <a:chExt cx="7851788" cy="2340260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8444142"/>
                </p:ext>
              </p:extLst>
            </p:nvPr>
          </p:nvGraphicFramePr>
          <p:xfrm>
            <a:off x="2100001" y="1844824"/>
            <a:ext cx="2395537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4" name="Equation" r:id="rId3" imgW="1409400" imgH="419040" progId="Equation.DSMT4">
                    <p:embed/>
                  </p:oleObj>
                </mc:Choice>
                <mc:Fallback>
                  <p:oleObj name="Equation" r:id="rId3" imgW="1409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001" y="1844824"/>
                          <a:ext cx="2395537" cy="711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4156386"/>
                </p:ext>
              </p:extLst>
            </p:nvPr>
          </p:nvGraphicFramePr>
          <p:xfrm>
            <a:off x="5807969" y="1844825"/>
            <a:ext cx="4143375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5" name="Equation" r:id="rId5" imgW="2438280" imgH="419040" progId="Equation.DSMT4">
                    <p:embed/>
                  </p:oleObj>
                </mc:Choice>
                <mc:Fallback>
                  <p:oleObj name="Equation" r:id="rId5" imgW="24382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7969" y="1844825"/>
                          <a:ext cx="4143375" cy="712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743517"/>
                </p:ext>
              </p:extLst>
            </p:nvPr>
          </p:nvGraphicFramePr>
          <p:xfrm>
            <a:off x="2099556" y="2636912"/>
            <a:ext cx="265430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6" name="Equation" r:id="rId7" imgW="1562040" imgH="444240" progId="Equation.DSMT4">
                    <p:embed/>
                  </p:oleObj>
                </mc:Choice>
                <mc:Fallback>
                  <p:oleObj name="Equation" r:id="rId7" imgW="156204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9556" y="2636912"/>
                          <a:ext cx="2654300" cy="755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581080"/>
                </p:ext>
              </p:extLst>
            </p:nvPr>
          </p:nvGraphicFramePr>
          <p:xfrm>
            <a:off x="5771965" y="2636913"/>
            <a:ext cx="2719387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7" name="Equation" r:id="rId9" imgW="1600200" imgH="419040" progId="Equation.DSMT4">
                    <p:embed/>
                  </p:oleObj>
                </mc:Choice>
                <mc:Fallback>
                  <p:oleObj name="Equation" r:id="rId9" imgW="16002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1965" y="2636913"/>
                          <a:ext cx="2719387" cy="712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345184"/>
                </p:ext>
              </p:extLst>
            </p:nvPr>
          </p:nvGraphicFramePr>
          <p:xfrm>
            <a:off x="2099556" y="3515794"/>
            <a:ext cx="2266950" cy="669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08" name="Equation" r:id="rId11" imgW="1333500" imgH="393700" progId="Equation.DSMT4">
                    <p:embed/>
                  </p:oleObj>
                </mc:Choice>
                <mc:Fallback>
                  <p:oleObj name="Equation" r:id="rId11" imgW="1333500" imgH="393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9556" y="3515794"/>
                          <a:ext cx="2266950" cy="6692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1811527" y="4365104"/>
          <a:ext cx="575262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" name="Equation" r:id="rId13" imgW="3835080" imgH="393480" progId="Equation.DSMT4">
                  <p:embed/>
                </p:oleObj>
              </mc:Choice>
              <mc:Fallback>
                <p:oleObj name="Equation" r:id="rId13" imgW="383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527" y="4365104"/>
                        <a:ext cx="5752620" cy="590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/>
          </p:nvPr>
        </p:nvGraphicFramePr>
        <p:xfrm>
          <a:off x="1981200" y="5013176"/>
          <a:ext cx="8229600" cy="5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Equation" r:id="rId15" imgW="5486400" imgH="380880" progId="Equation.DSMT4">
                  <p:embed/>
                </p:oleObj>
              </mc:Choice>
              <mc:Fallback>
                <p:oleObj name="Equation" r:id="rId15" imgW="5486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13176"/>
                        <a:ext cx="8229600" cy="571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512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Определяющие уравнения</a:t>
            </a:r>
            <a:endParaRPr lang="ru-RU" sz="3200" b="1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5" y="1527048"/>
            <a:ext cx="9468324" cy="485428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		</a:t>
            </a:r>
            <a:r>
              <a:rPr lang="ru-RU" sz="3100" dirty="0"/>
              <a:t>	</a:t>
            </a:r>
            <a:r>
              <a:rPr lang="en-US" sz="3100" dirty="0"/>
              <a:t>- </a:t>
            </a:r>
            <a:r>
              <a:rPr lang="ru-RU" sz="3100" dirty="0"/>
              <a:t>закон сохранения массы</a:t>
            </a:r>
            <a:endParaRPr lang="en-US" sz="3100" dirty="0"/>
          </a:p>
          <a:p>
            <a:pPr>
              <a:spcBef>
                <a:spcPts val="0"/>
              </a:spcBef>
            </a:pPr>
            <a:endParaRPr lang="en-US" sz="3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/>
              <a:t>        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                       	- </a:t>
            </a:r>
            <a:r>
              <a:rPr lang="ru-RU" sz="3100" dirty="0"/>
              <a:t>балансное уравнение содержания фаз</a:t>
            </a:r>
            <a:endParaRPr lang="en-US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					- </a:t>
            </a:r>
            <a:r>
              <a:rPr lang="ru-RU" sz="3100" dirty="0"/>
              <a:t>законы сохранения масс фаз</a:t>
            </a:r>
            <a:endParaRPr lang="en-US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                                                         </a:t>
            </a:r>
            <a:br>
              <a:rPr lang="en-US" sz="3100" dirty="0"/>
            </a:br>
            <a:r>
              <a:rPr lang="en-US" sz="3100" dirty="0"/>
              <a:t>					</a:t>
            </a:r>
            <a:br>
              <a:rPr lang="en-US" sz="3100" dirty="0"/>
            </a:br>
            <a:r>
              <a:rPr lang="en-US" sz="3100" dirty="0"/>
              <a:t>					</a:t>
            </a:r>
            <a:r>
              <a:rPr lang="en-US" sz="3100" dirty="0" smtClean="0"/>
              <a:t>              - </a:t>
            </a:r>
            <a:r>
              <a:rPr lang="ru-RU" sz="3100" dirty="0"/>
              <a:t>уравнения </a:t>
            </a:r>
            <a:r>
              <a:rPr lang="ru-RU" sz="3100" dirty="0" smtClean="0"/>
              <a:t>для относительных скоростей</a:t>
            </a:r>
            <a:endParaRPr lang="en-US" sz="3100" dirty="0"/>
          </a:p>
          <a:p>
            <a:pPr>
              <a:spcBef>
                <a:spcPts val="600"/>
              </a:spcBef>
            </a:pPr>
            <a:endParaRPr lang="ru-RU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				</a:t>
            </a:r>
            <a:br>
              <a:rPr lang="en-US" sz="3100" dirty="0"/>
            </a:br>
            <a:r>
              <a:rPr lang="en-US" sz="3100" dirty="0"/>
              <a:t>					</a:t>
            </a:r>
            <a:br>
              <a:rPr lang="en-US" sz="3100" dirty="0"/>
            </a:br>
            <a:r>
              <a:rPr lang="en-US" sz="3100" dirty="0"/>
              <a:t>					</a:t>
            </a:r>
            <a:r>
              <a:rPr lang="en-US" sz="3100" dirty="0" smtClean="0"/>
              <a:t>                -</a:t>
            </a:r>
            <a:r>
              <a:rPr lang="ru-RU" sz="3100" dirty="0" smtClean="0"/>
              <a:t> </a:t>
            </a:r>
            <a:r>
              <a:rPr lang="ru-RU" sz="3100" dirty="0"/>
              <a:t>закон сохранения импульса</a:t>
            </a:r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					- </a:t>
            </a:r>
            <a:r>
              <a:rPr lang="ru-RU" sz="3100" dirty="0"/>
              <a:t>уравнение </a:t>
            </a:r>
            <a:r>
              <a:rPr lang="ru-RU" sz="3100" dirty="0" smtClean="0"/>
              <a:t>для градиента </a:t>
            </a:r>
            <a:r>
              <a:rPr lang="ru-RU" sz="3100" dirty="0"/>
              <a:t>деформаций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136023" y="1592796"/>
          <a:ext cx="1576071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3" imgW="927100" imgH="431800" progId="Equation.DSMT4">
                  <p:embed/>
                </p:oleObj>
              </mc:Choice>
              <mc:Fallback>
                <p:oleObj name="Equation" r:id="rId3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23" y="1592796"/>
                        <a:ext cx="1576071" cy="734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2109428" y="2240905"/>
          <a:ext cx="243840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9"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428" y="2240905"/>
                        <a:ext cx="2438400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136000" y="2868050"/>
          <a:ext cx="2611256" cy="6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0" name="Equation" r:id="rId7" imgW="1536033" imgH="393529" progId="Equation.DSMT4">
                  <p:embed/>
                </p:oleObj>
              </mc:Choice>
              <mc:Fallback>
                <p:oleObj name="Equation" r:id="rId7" imgW="153603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00" y="2868050"/>
                        <a:ext cx="2611256" cy="66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135561" y="3573017"/>
          <a:ext cx="47910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1" name="Equation" r:id="rId9" imgW="2819160" imgH="482400" progId="Equation.DSMT4">
                  <p:embed/>
                </p:oleObj>
              </mc:Choice>
              <mc:Fallback>
                <p:oleObj name="Equation" r:id="rId9" imgW="2819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1" y="3573017"/>
                        <a:ext cx="4791075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69692"/>
              </p:ext>
            </p:extLst>
          </p:nvPr>
        </p:nvGraphicFramePr>
        <p:xfrm>
          <a:off x="1997077" y="4652999"/>
          <a:ext cx="53752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2" name="Equation" r:id="rId11" imgW="3162240" imgH="457200" progId="Equation.DSMT4">
                  <p:embed/>
                </p:oleObj>
              </mc:Choice>
              <mc:Fallback>
                <p:oleObj name="Equation" r:id="rId11" imgW="31622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7" y="4652999"/>
                        <a:ext cx="53752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136000" y="5632854"/>
          <a:ext cx="328168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Equation" r:id="rId13" imgW="1930400" imgH="419100" progId="Equation.DSMT4">
                  <p:embed/>
                </p:oleObj>
              </mc:Choice>
              <mc:Fallback>
                <p:oleObj name="Equation" r:id="rId13" imgW="193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00" y="5632854"/>
                        <a:ext cx="3281680" cy="712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62666" y="1005924"/>
            <a:ext cx="6766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бездиссипативная</a:t>
            </a:r>
            <a:r>
              <a:rPr lang="ru-RU" dirty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термодинамически</a:t>
            </a:r>
            <a:r>
              <a:rPr lang="ru-RU" dirty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 согласованная модель</a:t>
            </a:r>
            <a:endParaRPr lang="en-US" dirty="0">
              <a:solidFill>
                <a:srgbClr val="FFFFFF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183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Определяющие уравнения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412776"/>
            <a:ext cx="8503920" cy="485428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			- </a:t>
            </a:r>
            <a:r>
              <a:rPr lang="ru-RU" sz="3100" dirty="0"/>
              <a:t>закон сохранения массы</a:t>
            </a:r>
            <a:endParaRPr lang="en-US" sz="3100" dirty="0"/>
          </a:p>
          <a:p>
            <a:pPr>
              <a:spcBef>
                <a:spcPts val="0"/>
              </a:spcBef>
            </a:pPr>
            <a:endParaRPr lang="en-US" sz="3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100" dirty="0"/>
              <a:t>        </a:t>
            </a:r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                                    	- </a:t>
            </a:r>
            <a:r>
              <a:rPr lang="ru-RU" sz="3100" dirty="0"/>
              <a:t>балансное уравнение содержания фаз</a:t>
            </a:r>
            <a:endParaRPr lang="en-US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					- </a:t>
            </a:r>
            <a:r>
              <a:rPr lang="ru-RU" sz="3100" dirty="0"/>
              <a:t>законы сохранения масс фаз</a:t>
            </a:r>
            <a:endParaRPr lang="en-US" sz="3100" dirty="0"/>
          </a:p>
          <a:p>
            <a:pPr>
              <a:spcBef>
                <a:spcPts val="600"/>
              </a:spcBef>
            </a:pPr>
            <a:endParaRPr lang="ru-RU" sz="3100" dirty="0"/>
          </a:p>
          <a:p>
            <a:pPr>
              <a:spcBef>
                <a:spcPts val="600"/>
              </a:spcBef>
            </a:pPr>
            <a:endParaRPr lang="ru-RU" sz="2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                                                                                                    </a:t>
            </a:r>
            <a:br>
              <a:rPr lang="en-US" sz="3100" dirty="0"/>
            </a:br>
            <a:r>
              <a:rPr lang="en-US" sz="3100" dirty="0"/>
              <a:t>					</a:t>
            </a:r>
            <a:br>
              <a:rPr lang="en-US" sz="3100" dirty="0"/>
            </a:br>
            <a:r>
              <a:rPr lang="en-US" sz="3100" dirty="0"/>
              <a:t>					- </a:t>
            </a:r>
            <a:r>
              <a:rPr lang="ru-RU" sz="3100" dirty="0"/>
              <a:t>уравнения на относительные скорости</a:t>
            </a:r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endParaRPr lang="en-US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				</a:t>
            </a:r>
            <a:br>
              <a:rPr lang="en-US" sz="3100" dirty="0"/>
            </a:br>
            <a:r>
              <a:rPr lang="en-US" sz="3100" dirty="0"/>
              <a:t>				</a:t>
            </a:r>
            <a:br>
              <a:rPr lang="en-US" sz="3100" dirty="0"/>
            </a:br>
            <a:r>
              <a:rPr lang="en-US" sz="3100" dirty="0"/>
              <a:t>					- </a:t>
            </a:r>
            <a:r>
              <a:rPr lang="ru-RU" sz="3100" dirty="0"/>
              <a:t>закон сохранения импульса</a:t>
            </a:r>
          </a:p>
          <a:p>
            <a:pPr marL="0" indent="0">
              <a:spcBef>
                <a:spcPts val="600"/>
              </a:spcBef>
              <a:buNone/>
            </a:pPr>
            <a:endParaRPr lang="ru-RU" sz="3100" dirty="0"/>
          </a:p>
          <a:p>
            <a:pPr>
              <a:spcBef>
                <a:spcPts val="600"/>
              </a:spcBef>
            </a:pPr>
            <a:r>
              <a:rPr lang="en-US" sz="3100" dirty="0"/>
              <a:t> 					- </a:t>
            </a:r>
            <a:r>
              <a:rPr lang="ru-RU" sz="3100" dirty="0"/>
              <a:t>уравнение на градиент деформаций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136023" y="1478524"/>
          <a:ext cx="1576071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3" imgW="927100" imgH="431800" progId="Equation.DSMT4">
                  <p:embed/>
                </p:oleObj>
              </mc:Choice>
              <mc:Fallback>
                <p:oleObj name="Equation" r:id="rId3" imgW="927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23" y="1478524"/>
                        <a:ext cx="1576071" cy="734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2115692" y="2113028"/>
          <a:ext cx="41243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5" imgW="2425680" imgH="431640" progId="Equation.DSMT4">
                  <p:embed/>
                </p:oleObj>
              </mc:Choice>
              <mc:Fallback>
                <p:oleObj name="Equation" r:id="rId5" imgW="2425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692" y="2113028"/>
                        <a:ext cx="41243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2136000" y="2753778"/>
          <a:ext cx="2611256" cy="66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7" imgW="1536033" imgH="393529" progId="Equation.DSMT4">
                  <p:embed/>
                </p:oleObj>
              </mc:Choice>
              <mc:Fallback>
                <p:oleObj name="Equation" r:id="rId7" imgW="153603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00" y="2753778"/>
                        <a:ext cx="2611256" cy="66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136023" y="3501008"/>
          <a:ext cx="7534911" cy="8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9" imgW="4431960" imgH="482400" progId="Equation.DSMT4">
                  <p:embed/>
                </p:oleObj>
              </mc:Choice>
              <mc:Fallback>
                <p:oleObj name="Equation" r:id="rId9" imgW="44319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23" y="3501008"/>
                        <a:ext cx="7534911" cy="820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136000" y="4625720"/>
          <a:ext cx="509524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Equation" r:id="rId11" imgW="2997200" imgH="457200" progId="Equation.DSMT4">
                  <p:embed/>
                </p:oleObj>
              </mc:Choice>
              <mc:Fallback>
                <p:oleObj name="Equation" r:id="rId11" imgW="2997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00" y="4625720"/>
                        <a:ext cx="5095240" cy="777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2136000" y="5518582"/>
          <a:ext cx="3281680" cy="71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Equation" r:id="rId13" imgW="1930400" imgH="419100" progId="Equation.DSMT4">
                  <p:embed/>
                </p:oleObj>
              </mc:Choice>
              <mc:Fallback>
                <p:oleObj name="Equation" r:id="rId13" imgW="193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00" y="5518582"/>
                        <a:ext cx="3281680" cy="712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27673" y="971436"/>
            <a:ext cx="637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термодинамически</a:t>
            </a:r>
            <a:r>
              <a:rPr lang="ru-RU" dirty="0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согласованная </a:t>
            </a:r>
            <a:r>
              <a:rPr lang="ru-RU" dirty="0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модель с диссипацией</a:t>
            </a:r>
            <a:endParaRPr lang="en-US" dirty="0">
              <a:solidFill>
                <a:srgbClr val="FFFFFF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4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1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4835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Определяющие </a:t>
            </a:r>
            <a:r>
              <a:rPr lang="ru-RU" sz="3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уравнения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503920" cy="485428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Искусственная переменная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        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вводится для того, чтобы сохранить уравнение для относительных скоростей в дивергентной форме</a:t>
            </a:r>
            <a:r>
              <a:rPr lang="en-US" sz="18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>
              <a:spcBef>
                <a:spcPts val="600"/>
              </a:spcBef>
            </a:pPr>
            <a:r>
              <a:rPr lang="ru-RU" sz="1800" dirty="0"/>
              <a:t>Параметр              может рассматриваться в качестве источника, так как выполняется условие совместимости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					</a:t>
            </a:r>
            <a:br>
              <a:rPr lang="en-US" sz="3100" dirty="0"/>
            </a:br>
            <a:r>
              <a:rPr lang="en-US" sz="3100" dirty="0"/>
              <a:t>		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27673" y="980728"/>
            <a:ext cx="637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термодинамически</a:t>
            </a:r>
            <a:r>
              <a:rPr lang="ru-RU" dirty="0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согласованная </a:t>
            </a:r>
            <a:r>
              <a:rPr lang="ru-RU" dirty="0" smtClean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модель с диссипацией</a:t>
            </a:r>
            <a:endParaRPr lang="en-US" dirty="0">
              <a:solidFill>
                <a:srgbClr val="FFFFFF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5339919" y="2096852"/>
          <a:ext cx="1424940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" name="Equation" r:id="rId3" imgW="838080" imgH="457200" progId="Equation.DSMT4">
                  <p:embed/>
                </p:oleObj>
              </mc:Choice>
              <mc:Fallback>
                <p:oleObj name="Equation" r:id="rId3" imgW="838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919" y="2096852"/>
                        <a:ext cx="1424940" cy="77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3398432" y="3933056"/>
          <a:ext cx="609336" cy="3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5" imgW="507780" imgH="253890" progId="Equation.DSMT4">
                  <p:embed/>
                </p:oleObj>
              </mc:Choice>
              <mc:Fallback>
                <p:oleObj name="Equation" r:id="rId5" imgW="50778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432" y="3933056"/>
                        <a:ext cx="609336" cy="304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3815961" y="4689140"/>
          <a:ext cx="4512311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7" imgW="2654300" imgH="457200" progId="Equation.DSMT4">
                  <p:embed/>
                </p:oleObj>
              </mc:Choice>
              <mc:Fallback>
                <p:oleObj name="Equation" r:id="rId7" imgW="2654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961" y="4689140"/>
                        <a:ext cx="4512311" cy="7772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1"/>
            <a:ext cx="8229600" cy="798847"/>
          </a:xfrm>
        </p:spPr>
        <p:txBody>
          <a:bodyPr/>
          <a:lstStyle/>
          <a:p>
            <a:r>
              <a:rPr lang="ru-RU" sz="32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Определяющие уравнения</a:t>
            </a:r>
            <a:endParaRPr lang="ru-RU" sz="3200" b="1" u="sng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/>
              <a:t>производство энтропии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ru-RU" sz="1800" dirty="0"/>
              <a:t>закон </a:t>
            </a:r>
            <a:r>
              <a:rPr lang="ru-RU" sz="1800" dirty="0" smtClean="0"/>
              <a:t>сохранения </a:t>
            </a:r>
            <a:r>
              <a:rPr lang="ru-RU" sz="1800" dirty="0"/>
              <a:t>энергии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ru-RU" sz="1800" dirty="0"/>
              <a:t>Система </a:t>
            </a:r>
            <a:r>
              <a:rPr lang="ru-RU" sz="1800" dirty="0" err="1"/>
              <a:t>термодинамически</a:t>
            </a:r>
            <a:r>
              <a:rPr lang="ru-RU" sz="1800" dirty="0"/>
              <a:t> согласованных уравнений является гиперболической и все </a:t>
            </a:r>
            <a:r>
              <a:rPr lang="ru-RU" sz="1800" dirty="0" smtClean="0"/>
              <a:t>уравнения имеют дивергентную форму.</a:t>
            </a:r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3712" y="980731"/>
            <a:ext cx="5132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>
                    <a:lumMod val="75000"/>
                  </a:srgbClr>
                </a:solidFill>
                <a:cs typeface="Arial" panose="020B0604020202020204" pitchFamily="34" charset="0"/>
              </a:rPr>
              <a:t>производство энтропии и сохранение энергии</a:t>
            </a:r>
            <a:endParaRPr lang="en-US" dirty="0">
              <a:solidFill>
                <a:srgbClr val="FFFFFF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342015" y="4221088"/>
          <a:ext cx="721106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3" imgW="4241800" imgH="508000" progId="Equation.DSMT4">
                  <p:embed/>
                </p:oleObj>
              </mc:Choice>
              <mc:Fallback>
                <p:oleObj name="Equation" r:id="rId3" imgW="4241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015" y="4221088"/>
                        <a:ext cx="721106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2270459" y="2961481"/>
          <a:ext cx="80740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Equation" r:id="rId5" imgW="4749480" imgH="431640" progId="Equation.DSMT4">
                  <p:embed/>
                </p:oleObj>
              </mc:Choice>
              <mc:Fallback>
                <p:oleObj name="Equation" r:id="rId5" imgW="474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459" y="2961481"/>
                        <a:ext cx="80740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52402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2345835" y="2133389"/>
          <a:ext cx="25257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Equation" r:id="rId7" imgW="1485720" imgH="393480" progId="Equation.DSMT4">
                  <p:embed/>
                </p:oleObj>
              </mc:Choice>
              <mc:Fallback>
                <p:oleObj name="Equation" r:id="rId7" imgW="1485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835" y="2133389"/>
                        <a:ext cx="252571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383E6B-6832-457B-802D-C57B4A50A895}" type="slidenum">
              <a:rPr lang="ru-RU" altLang="ru-RU">
                <a:solidFill>
                  <a:srgbClr val="000000"/>
                </a:solidFill>
              </a:rPr>
              <a:pPr eaLnBrk="1" hangingPunct="1"/>
              <a:t>68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20DBB11-47D0-470F-8A2A-9AFD9943C0DC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8342"/>
              </p:ext>
            </p:extLst>
          </p:nvPr>
        </p:nvGraphicFramePr>
        <p:xfrm>
          <a:off x="2351089" y="4890646"/>
          <a:ext cx="685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4890646"/>
                        <a:ext cx="685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29"/>
          <p:cNvSpPr txBox="1">
            <a:spLocks noChangeArrowheads="1"/>
          </p:cNvSpPr>
          <p:nvPr/>
        </p:nvSpPr>
        <p:spPr bwMode="auto">
          <a:xfrm>
            <a:off x="3143672" y="4890646"/>
            <a:ext cx="5136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</a:rPr>
              <a:t>объемный модуль упругости упругих и жидких фаз</a:t>
            </a:r>
          </a:p>
        </p:txBody>
      </p:sp>
      <p:graphicFrame>
        <p:nvGraphicFramePr>
          <p:cNvPr id="1025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05047"/>
              </p:ext>
            </p:extLst>
          </p:nvPr>
        </p:nvGraphicFramePr>
        <p:xfrm>
          <a:off x="2302647" y="1645840"/>
          <a:ext cx="6034088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Equation" r:id="rId5" imgW="4330700" imgH="1930400" progId="Equation.DSMT4">
                  <p:embed/>
                </p:oleObj>
              </mc:Choice>
              <mc:Fallback>
                <p:oleObj name="Equation" r:id="rId5" imgW="4330700" imgH="193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47" y="1645840"/>
                        <a:ext cx="6034088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2351089" y="5373688"/>
          <a:ext cx="3206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Equation" r:id="rId7" imgW="152268" imgH="164957" progId="Equation.DSMT4">
                  <p:embed/>
                </p:oleObj>
              </mc:Choice>
              <mc:Fallback>
                <p:oleObj name="Equation" r:id="rId7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5373688"/>
                        <a:ext cx="3206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690838" y="5321300"/>
            <a:ext cx="31334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>
                <a:solidFill>
                  <a:srgbClr val="000000"/>
                </a:solidFill>
              </a:rPr>
              <a:t>- </a:t>
            </a:r>
            <a:r>
              <a:rPr lang="ru-RU" altLang="ru-RU" sz="1600" dirty="0">
                <a:solidFill>
                  <a:srgbClr val="000000"/>
                </a:solidFill>
              </a:rPr>
              <a:t>модуль сдвига упругой среды</a:t>
            </a: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/>
          </p:nvPr>
        </p:nvGraphicFramePr>
        <p:xfrm>
          <a:off x="2302649" y="5785680"/>
          <a:ext cx="320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49" y="5785680"/>
                        <a:ext cx="320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642397" y="5733256"/>
            <a:ext cx="3582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</a:rPr>
              <a:t>- коэффициент межфазного трения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07604" y="276770"/>
            <a:ext cx="8988547" cy="7060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u="sng" kern="0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Распространение </a:t>
            </a:r>
            <a:r>
              <a:rPr lang="ru-RU" sz="2400" b="1" u="sng" kern="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волн малой амплитуды </a:t>
            </a:r>
            <a:r>
              <a:rPr lang="ru-RU" sz="2400" b="1" u="sng" kern="0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</a:t>
            </a:r>
            <a:r>
              <a:rPr lang="en-US" sz="2400" b="1" u="sng" kern="0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u="sng" kern="0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u="sng" kern="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неподвижной среде</a:t>
            </a:r>
            <a:endParaRPr lang="en-US" sz="2400" b="1" u="sng" kern="0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85122"/>
              </p:ext>
            </p:extLst>
          </p:nvPr>
        </p:nvGraphicFramePr>
        <p:xfrm>
          <a:off x="8386864" y="4851920"/>
          <a:ext cx="22701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Equation" r:id="rId11" imgW="1384200" imgH="228600" progId="Equation.DSMT4">
                  <p:embed/>
                </p:oleObj>
              </mc:Choice>
              <mc:Fallback>
                <p:oleObj name="Equation" r:id="rId11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864" y="4851920"/>
                        <a:ext cx="22701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2700" y="818405"/>
            <a:ext cx="507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0021"/>
                </a:solidFill>
              </a:rPr>
              <a:t>Упругая среда насыщенная одной жидкостью</a:t>
            </a:r>
            <a:endParaRPr lang="ru-RU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33797-B345-4FBB-A59C-10976816BB70}" type="slidenum">
              <a:rPr lang="ru-RU" altLang="ru-RU">
                <a:solidFill>
                  <a:srgbClr val="000000"/>
                </a:solidFill>
              </a:rPr>
              <a:pPr eaLnBrk="1" hangingPunct="1"/>
              <a:t>69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65910" y="248375"/>
            <a:ext cx="63562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Распространение одномерных волн</a:t>
            </a:r>
            <a:r>
              <a:rPr lang="en-US" altLang="ru-RU" b="1" u="sng" dirty="0" smtClean="0">
                <a:solidFill>
                  <a:srgbClr val="993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altLang="ru-RU" sz="2000" b="1" dirty="0">
              <a:solidFill>
                <a:srgbClr val="993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94713" y="1122918"/>
            <a:ext cx="3631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dirty="0" smtClean="0">
                <a:solidFill>
                  <a:srgbClr val="000000"/>
                </a:solidFill>
              </a:rPr>
              <a:t>1</a:t>
            </a:r>
            <a:r>
              <a:rPr lang="ru-RU" altLang="ru-RU" dirty="0" smtClean="0">
                <a:solidFill>
                  <a:srgbClr val="000000"/>
                </a:solidFill>
              </a:rPr>
              <a:t>-мерные гармонические волны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4295798" y="1125575"/>
          <a:ext cx="1479551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3" imgW="787058" imgH="203112" progId="Equation.DSMT4">
                  <p:embed/>
                </p:oleObj>
              </mc:Choice>
              <mc:Fallback>
                <p:oleObj name="Equation" r:id="rId3" imgW="7870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98" y="1125575"/>
                        <a:ext cx="1479551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5845159" y="1122918"/>
            <a:ext cx="4939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удовлетворяют дисперсионным уравнениям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3000384" y="1989138"/>
          <a:ext cx="6251575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5" imgW="3479800" imgH="1485900" progId="Equation.DSMT4">
                  <p:embed/>
                </p:oleObj>
              </mc:Choice>
              <mc:Fallback>
                <p:oleObj name="Equation" r:id="rId5" imgW="3479800" imgH="148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4" y="1989138"/>
                        <a:ext cx="6251575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566988" y="5229226"/>
            <a:ext cx="16579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волна сдвига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4583137" y="5013362"/>
          <a:ext cx="1911351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7" imgW="1040948" imgH="431613" progId="Equation.DSMT4">
                  <p:embed/>
                </p:oleObj>
              </mc:Choice>
              <mc:Fallback>
                <p:oleObj name="Equation" r:id="rId7" imgW="104094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37" y="5013362"/>
                        <a:ext cx="1911351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547968" y="1576388"/>
            <a:ext cx="2234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</a:rPr>
              <a:t>продольные волны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2869" y="175656"/>
            <a:ext cx="10515600" cy="68108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L-q formulation of Euler equations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86193"/>
              </p:ext>
            </p:extLst>
          </p:nvPr>
        </p:nvGraphicFramePr>
        <p:xfrm>
          <a:off x="752026" y="1419038"/>
          <a:ext cx="3017623" cy="267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" name="Equation" r:id="rId3" imgW="1663560" imgH="1473120" progId="Equation.DSMT4">
                  <p:embed/>
                </p:oleObj>
              </mc:Choice>
              <mc:Fallback>
                <p:oleObj name="Equation" r:id="rId3" imgW="166356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026" y="1419038"/>
                        <a:ext cx="3017623" cy="267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031902"/>
              </p:ext>
            </p:extLst>
          </p:nvPr>
        </p:nvGraphicFramePr>
        <p:xfrm>
          <a:off x="7247947" y="916272"/>
          <a:ext cx="3444791" cy="48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1" name="Equation" r:id="rId5" imgW="1726920" imgH="241200" progId="Equation.DSMT4">
                  <p:embed/>
                </p:oleObj>
              </mc:Choice>
              <mc:Fallback>
                <p:oleObj name="Equation" r:id="rId5" imgW="1726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7947" y="916272"/>
                        <a:ext cx="3444791" cy="481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91313"/>
              </p:ext>
            </p:extLst>
          </p:nvPr>
        </p:nvGraphicFramePr>
        <p:xfrm>
          <a:off x="722875" y="992966"/>
          <a:ext cx="5834449" cy="43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2" name="Equation" r:id="rId7" imgW="3771720" imgH="279360" progId="Equation.DSMT4">
                  <p:embed/>
                </p:oleObj>
              </mc:Choice>
              <mc:Fallback>
                <p:oleObj name="Equation" r:id="rId7" imgW="37717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875" y="992966"/>
                        <a:ext cx="5834449" cy="43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7943"/>
              </p:ext>
            </p:extLst>
          </p:nvPr>
        </p:nvGraphicFramePr>
        <p:xfrm>
          <a:off x="5613276" y="1487700"/>
          <a:ext cx="2249487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" name="Equation" r:id="rId9" imgW="1257120" imgH="1498320" progId="Equation.DSMT4">
                  <p:embed/>
                </p:oleObj>
              </mc:Choice>
              <mc:Fallback>
                <p:oleObj name="Equation" r:id="rId9" imgW="125712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3276" y="1487700"/>
                        <a:ext cx="2249487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135396" y="2740579"/>
            <a:ext cx="1112109" cy="240056"/>
          </a:xfrm>
          <a:prstGeom prst="righ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0517" y="3926736"/>
            <a:ext cx="94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6735" y="4445445"/>
            <a:ext cx="24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conservation law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49352"/>
              </p:ext>
            </p:extLst>
          </p:nvPr>
        </p:nvGraphicFramePr>
        <p:xfrm>
          <a:off x="3402229" y="4296107"/>
          <a:ext cx="4563763" cy="74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" name="Equation" r:id="rId11" imgW="2971800" imgH="482400" progId="Equation.DSMT4">
                  <p:embed/>
                </p:oleObj>
              </mc:Choice>
              <mc:Fallback>
                <p:oleObj name="Equation" r:id="rId11" imgW="2971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2229" y="4296107"/>
                        <a:ext cx="4563763" cy="74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6735" y="5475617"/>
            <a:ext cx="154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the form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73714"/>
              </p:ext>
            </p:extLst>
          </p:nvPr>
        </p:nvGraphicFramePr>
        <p:xfrm>
          <a:off x="2584659" y="5248247"/>
          <a:ext cx="7244809" cy="82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" name="Equation" r:id="rId13" imgW="4800600" imgH="545760" progId="Equation.DSMT4">
                  <p:embed/>
                </p:oleObj>
              </mc:Choice>
              <mc:Fallback>
                <p:oleObj name="Equation" r:id="rId13" imgW="48006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4659" y="5248247"/>
                        <a:ext cx="7244809" cy="824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1149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664CE5-4B74-4543-884D-C5ECE55E431C}" type="slidenum">
              <a:rPr lang="ru-RU" altLang="ru-RU">
                <a:solidFill>
                  <a:srgbClr val="000000"/>
                </a:solidFill>
              </a:rPr>
              <a:pPr eaLnBrk="1" hangingPunct="1"/>
              <a:t>70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291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F1C14EA-990E-41D0-8C28-123820CDD8E1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2131476" y="2113671"/>
            <a:ext cx="82581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2. Поперечная скорость распространения волны не зависит от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    коэффициента межфазного трения, от пористости                   зависит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    как</a:t>
            </a:r>
            <a:r>
              <a:rPr lang="en-US" altLang="ru-RU" dirty="0">
                <a:solidFill>
                  <a:srgbClr val="000000"/>
                </a:solidFill>
              </a:rPr>
              <a:t>  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294" name="Object 10"/>
          <p:cNvGraphicFramePr>
            <a:graphicFrameLocks noChangeAspect="1"/>
          </p:cNvGraphicFramePr>
          <p:nvPr>
            <p:extLst/>
          </p:nvPr>
        </p:nvGraphicFramePr>
        <p:xfrm>
          <a:off x="7894376" y="2368269"/>
          <a:ext cx="1073151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2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376" y="2368269"/>
                        <a:ext cx="1073151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87971"/>
              </p:ext>
            </p:extLst>
          </p:nvPr>
        </p:nvGraphicFramePr>
        <p:xfrm>
          <a:off x="2929391" y="2642307"/>
          <a:ext cx="4349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5" imgW="253780" imgH="253780" progId="Equation.DSMT4">
                  <p:embed/>
                </p:oleObj>
              </mc:Choice>
              <mc:Fallback>
                <p:oleObj name="Equation" r:id="rId5" imgW="253780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391" y="2642307"/>
                        <a:ext cx="4349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2131475" y="1148914"/>
            <a:ext cx="79346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1. Существуют две продольные звуковые волны - быстрая и медленная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    (в соответствии с экспериментом)</a:t>
            </a:r>
          </a:p>
        </p:txBody>
      </p:sp>
      <p:sp>
        <p:nvSpPr>
          <p:cNvPr id="12297" name="Text Box 14"/>
          <p:cNvSpPr txBox="1">
            <a:spLocks noChangeArrowheads="1"/>
          </p:cNvSpPr>
          <p:nvPr/>
        </p:nvSpPr>
        <p:spPr bwMode="auto">
          <a:xfrm>
            <a:off x="2131489" y="3508789"/>
            <a:ext cx="81388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3. Если коэффициент межфазного трения стремится к бесконечности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    (нет относительного движения), то существует только одна продольная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    волна, ее скорость распространения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нелинейно зависит от пористости</a:t>
            </a:r>
          </a:p>
        </p:txBody>
      </p:sp>
      <p:graphicFrame>
        <p:nvGraphicFramePr>
          <p:cNvPr id="12298" name="Object 15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4270376" y="4484725"/>
          <a:ext cx="30130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4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6" y="4484725"/>
                        <a:ext cx="30130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981200" y="274641"/>
            <a:ext cx="8229600" cy="7048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C00000"/>
                </a:solidFill>
              </a:rPr>
              <a:t> </a:t>
            </a:r>
            <a:r>
              <a:rPr lang="ru-RU" sz="3200" b="1" u="sng" kern="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Распространение </a:t>
            </a:r>
            <a:r>
              <a:rPr lang="ru-RU" sz="3200" b="1" u="sng" kern="0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одномерных волн</a:t>
            </a:r>
            <a:endParaRPr lang="en-US" sz="3200" b="1" u="sng" kern="0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A6282-81E3-4201-98CC-CFF650991519}" type="slidenum">
              <a:rPr lang="ru-RU" altLang="ru-RU">
                <a:solidFill>
                  <a:srgbClr val="000000"/>
                </a:solidFill>
              </a:rPr>
              <a:pPr eaLnBrk="1" hangingPunct="1"/>
              <a:t>71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22260D8-0E2B-42DC-BC6D-FC7D17956F14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pic>
        <p:nvPicPr>
          <p:cNvPr id="13317" name="Picture 7" descr="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32" y="2249512"/>
            <a:ext cx="44878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32" y="2249512"/>
            <a:ext cx="4487863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351584" y="1187460"/>
            <a:ext cx="5445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Пример: пористый песчаник, насыщенный водой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403501" y="1613545"/>
            <a:ext cx="1220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песчаник</a:t>
            </a:r>
            <a:r>
              <a:rPr lang="en-US" altLang="ru-RU" dirty="0">
                <a:solidFill>
                  <a:srgbClr val="000000"/>
                </a:solidFill>
              </a:rPr>
              <a:t>: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3321" name="Object 12"/>
          <p:cNvGraphicFramePr>
            <a:graphicFrameLocks noChangeAspect="1"/>
          </p:cNvGraphicFramePr>
          <p:nvPr>
            <p:extLst/>
          </p:nvPr>
        </p:nvGraphicFramePr>
        <p:xfrm>
          <a:off x="3628577" y="1623070"/>
          <a:ext cx="44116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Equation" r:id="rId5" imgW="2806700" imgH="254000" progId="Equation.DSMT4">
                  <p:embed/>
                </p:oleObj>
              </mc:Choice>
              <mc:Fallback>
                <p:oleObj name="Equation" r:id="rId5" imgW="2806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577" y="1623070"/>
                        <a:ext cx="44116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2403475" y="2123564"/>
            <a:ext cx="7557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вода</a:t>
            </a:r>
            <a:r>
              <a:rPr lang="en-US" altLang="ru-RU" dirty="0">
                <a:solidFill>
                  <a:srgbClr val="000000"/>
                </a:solidFill>
              </a:rPr>
              <a:t>:</a:t>
            </a:r>
            <a:endParaRPr lang="ru-RU" altLang="ru-RU" dirty="0">
              <a:solidFill>
                <a:srgbClr val="000000"/>
              </a:solidFill>
            </a:endParaRPr>
          </a:p>
        </p:txBody>
      </p:sp>
      <p:graphicFrame>
        <p:nvGraphicFramePr>
          <p:cNvPr id="13323" name="Object 14"/>
          <p:cNvGraphicFramePr>
            <a:graphicFrameLocks noChangeAspect="1"/>
          </p:cNvGraphicFramePr>
          <p:nvPr>
            <p:extLst/>
          </p:nvPr>
        </p:nvGraphicFramePr>
        <p:xfrm>
          <a:off x="3581081" y="2132856"/>
          <a:ext cx="28749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Equation" r:id="rId7" imgW="1828800" imgH="254000" progId="Equation.DSMT4">
                  <p:embed/>
                </p:oleObj>
              </mc:Choice>
              <mc:Fallback>
                <p:oleObj name="Equation" r:id="rId7" imgW="182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081" y="2132856"/>
                        <a:ext cx="28749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981200" y="225314"/>
            <a:ext cx="8229600" cy="7721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u="sng" kern="0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Скорости звука для бесконечного значения коэффициента межфазного трения </a:t>
            </a:r>
            <a:endParaRPr lang="en-US" sz="2400" b="1" u="sng" kern="0" dirty="0">
              <a:solidFill>
                <a:srgbClr val="A500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2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229600" cy="740607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Распространение </a:t>
            </a:r>
            <a:r>
              <a:rPr lang="ru-RU" sz="3200" b="1" u="sng" dirty="0">
                <a:solidFill>
                  <a:srgbClr val="A500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волн в пористой 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81200" y="135131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насыщенная водонефтяной смесью пористая формация с пористостью</a:t>
            </a:r>
            <a:r>
              <a:rPr lang="en-US" sz="1600" dirty="0"/>
              <a:t> 0.2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 	</a:t>
            </a:r>
            <a:r>
              <a:rPr lang="ru-RU" sz="1600" dirty="0"/>
              <a:t>давление</a:t>
            </a:r>
            <a:r>
              <a:rPr lang="en-US" sz="1600" dirty="0"/>
              <a:t> 	</a:t>
            </a:r>
            <a:r>
              <a:rPr lang="ru-RU" sz="1600" dirty="0"/>
              <a:t>	</a:t>
            </a:r>
            <a:r>
              <a:rPr lang="en-US" sz="1600" dirty="0"/>
              <a:t>       </a:t>
            </a:r>
            <a:r>
              <a:rPr lang="ru-RU" sz="1600" dirty="0"/>
              <a:t>       </a:t>
            </a:r>
            <a:r>
              <a:rPr lang="en-US" sz="1600" dirty="0"/>
              <a:t>x-</a:t>
            </a:r>
            <a:r>
              <a:rPr lang="ru-RU" sz="1600" dirty="0"/>
              <a:t>компонента</a:t>
            </a:r>
            <a:r>
              <a:rPr lang="en-US" sz="1600" dirty="0"/>
              <a:t> </a:t>
            </a:r>
            <a:r>
              <a:rPr lang="ru-RU" sz="1600" dirty="0" err="1"/>
              <a:t>девиатора</a:t>
            </a:r>
            <a:r>
              <a:rPr lang="ru-RU" sz="1600" dirty="0"/>
              <a:t> напряжений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33589" y="1916832"/>
            <a:ext cx="8124827" cy="3526250"/>
            <a:chOff x="509587" y="2024844"/>
            <a:chExt cx="8124826" cy="3526250"/>
          </a:xfrm>
        </p:grpSpPr>
        <p:pic>
          <p:nvPicPr>
            <p:cNvPr id="12" name="Picture 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7" y="2176995"/>
              <a:ext cx="3900201" cy="337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757" y="2176995"/>
              <a:ext cx="3917656" cy="3374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47868" y="4689140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вода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37534" y="4689140"/>
              <a:ext cx="5148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вода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2040" y="4689140"/>
              <a:ext cx="2199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пористая среда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нефть                          вода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1580" y="4689140"/>
              <a:ext cx="2199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пористая среда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нефть                          вода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5716" y="2024844"/>
              <a:ext cx="1019831" cy="415498"/>
            </a:xfrm>
            <a:prstGeom prst="rect">
              <a:avLst/>
            </a:prstGeom>
            <a:gradFill flip="none" rotWithShape="1">
              <a:gsLst>
                <a:gs pos="0">
                  <a:srgbClr val="43C7D5">
                    <a:lumMod val="61000"/>
                    <a:lumOff val="39000"/>
                    <a:alpha val="7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водонефтяной</a:t>
              </a:r>
              <a:b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контакт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5315" y="2024844"/>
              <a:ext cx="1019831" cy="415498"/>
            </a:xfrm>
            <a:prstGeom prst="rect">
              <a:avLst/>
            </a:prstGeom>
            <a:gradFill flip="none" rotWithShape="1">
              <a:gsLst>
                <a:gs pos="0">
                  <a:srgbClr val="43C7D5">
                    <a:lumMod val="61000"/>
                    <a:lumOff val="39000"/>
                    <a:alpha val="7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водонефтяной</a:t>
              </a:r>
              <a:b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контакт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45174" y="2828058"/>
              <a:ext cx="707245" cy="253916"/>
            </a:xfrm>
            <a:prstGeom prst="rect">
              <a:avLst/>
            </a:prstGeom>
            <a:gradFill flip="none" rotWithShape="1">
              <a:gsLst>
                <a:gs pos="0">
                  <a:srgbClr val="43C7D5">
                    <a:lumMod val="61000"/>
                    <a:lumOff val="39000"/>
                    <a:alpha val="7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51687" y="2828058"/>
              <a:ext cx="707245" cy="253916"/>
            </a:xfrm>
            <a:prstGeom prst="rect">
              <a:avLst/>
            </a:prstGeom>
            <a:gradFill flip="none" rotWithShape="1">
              <a:gsLst>
                <a:gs pos="0">
                  <a:srgbClr val="43C7D5">
                    <a:lumMod val="61000"/>
                    <a:lumOff val="39000"/>
                    <a:alpha val="7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050" dirty="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источник</a:t>
              </a:r>
            </a:p>
          </p:txBody>
        </p:sp>
      </p:grpSp>
      <p:sp>
        <p:nvSpPr>
          <p:cNvPr id="17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41"/>
            <a:ext cx="8229600" cy="703899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Фильтрация </a:t>
            </a:r>
            <a:r>
              <a:rPr lang="ru-RU" sz="3200" b="1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водонефтяной смеси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5752" y="1268760"/>
            <a:ext cx="8503920" cy="5112568"/>
          </a:xfrm>
        </p:spPr>
        <p:txBody>
          <a:bodyPr>
            <a:normAutofit/>
          </a:bodyPr>
          <a:lstStyle/>
          <a:p>
            <a:r>
              <a:rPr lang="ru-RU" sz="1200" dirty="0"/>
              <a:t>Фильтрация </a:t>
            </a:r>
            <a:r>
              <a:rPr lang="ru-RU" sz="1200" dirty="0" err="1"/>
              <a:t>нефте</a:t>
            </a:r>
            <a:r>
              <a:rPr lang="ru-RU" sz="1200" dirty="0"/>
              <a:t>-водяной смеси в </a:t>
            </a:r>
            <a:r>
              <a:rPr lang="ru-RU" sz="1200" dirty="0" err="1"/>
              <a:t>заскважинное</a:t>
            </a:r>
            <a:r>
              <a:rPr lang="ru-RU" sz="1200" dirty="0"/>
              <a:t> пространство при нагнетании смеси в скважину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ru-RU" sz="1200" dirty="0"/>
              <a:t>Поле скоростей воды </a:t>
            </a:r>
            <a:r>
              <a:rPr lang="es-ES" sz="1200" dirty="0"/>
              <a:t>(</a:t>
            </a:r>
            <a:r>
              <a:rPr lang="ru-RU" sz="1200" dirty="0"/>
              <a:t>горизонтальная </a:t>
            </a:r>
            <a:r>
              <a:rPr lang="es-ES" sz="1200" dirty="0" smtClean="0"/>
              <a:t>(</a:t>
            </a:r>
            <a:r>
              <a:rPr lang="ru-RU" sz="1200" dirty="0" smtClean="0"/>
              <a:t>слева</a:t>
            </a:r>
            <a:r>
              <a:rPr lang="es-ES" sz="1200" dirty="0" smtClean="0"/>
              <a:t>) </a:t>
            </a:r>
            <a:r>
              <a:rPr lang="ru-RU" sz="1200" dirty="0"/>
              <a:t>и</a:t>
            </a:r>
            <a:r>
              <a:rPr lang="es-ES" sz="1200" dirty="0"/>
              <a:t> </a:t>
            </a:r>
            <a:r>
              <a:rPr lang="ru-RU" sz="1200" dirty="0"/>
              <a:t>вертикальная </a:t>
            </a:r>
            <a:r>
              <a:rPr lang="es-ES" sz="1200" dirty="0" smtClean="0"/>
              <a:t>(</a:t>
            </a:r>
            <a:r>
              <a:rPr lang="ru-RU" sz="1200" dirty="0" smtClean="0"/>
              <a:t>справа</a:t>
            </a:r>
            <a:r>
              <a:rPr lang="es-ES" sz="1200" dirty="0" smtClean="0"/>
              <a:t>) </a:t>
            </a:r>
            <a:r>
              <a:rPr lang="ru-RU" sz="1200" dirty="0"/>
              <a:t>компоненты)</a:t>
            </a:r>
            <a:r>
              <a:rPr lang="es-ES" sz="1200" dirty="0"/>
              <a:t> </a:t>
            </a:r>
            <a:r>
              <a:rPr lang="ru-RU" sz="1200" dirty="0"/>
              <a:t>и</a:t>
            </a:r>
            <a:r>
              <a:rPr lang="es-ES" sz="1200" dirty="0"/>
              <a:t> </a:t>
            </a:r>
            <a:r>
              <a:rPr lang="ru-RU" sz="1200" dirty="0"/>
              <a:t>нефти</a:t>
            </a:r>
            <a:r>
              <a:rPr lang="es-ES" sz="1200" dirty="0"/>
              <a:t> (</a:t>
            </a:r>
            <a:r>
              <a:rPr lang="ru-RU" sz="1200" dirty="0"/>
              <a:t>горизонтальная компонента</a:t>
            </a:r>
            <a:r>
              <a:rPr lang="es-ES" sz="1200" dirty="0"/>
              <a:t>). </a:t>
            </a:r>
            <a:r>
              <a:rPr lang="ru-RU" sz="1200" dirty="0"/>
              <a:t> Акустический источник отсутствует</a:t>
            </a:r>
            <a:r>
              <a:rPr lang="es-ES" sz="1200" dirty="0"/>
              <a:t>.</a:t>
            </a:r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ru-RU" sz="1200" dirty="0"/>
              <a:t>Поле скоростей воды (горизонтальная </a:t>
            </a:r>
            <a:r>
              <a:rPr lang="ru-RU" sz="1200" dirty="0" smtClean="0"/>
              <a:t>(слева) </a:t>
            </a:r>
            <a:r>
              <a:rPr lang="ru-RU" sz="1200" dirty="0"/>
              <a:t>и вертикальная </a:t>
            </a:r>
            <a:r>
              <a:rPr lang="ru-RU" sz="1200" dirty="0" smtClean="0"/>
              <a:t>(справа) </a:t>
            </a:r>
            <a:r>
              <a:rPr lang="ru-RU" sz="1200" dirty="0"/>
              <a:t>компоненты) и нефти (горизонтальная компонента).  Акустический источник (типа </a:t>
            </a:r>
            <a:r>
              <a:rPr lang="ru-RU" sz="1200" dirty="0" err="1"/>
              <a:t>Рикера</a:t>
            </a:r>
            <a:r>
              <a:rPr lang="ru-RU" sz="1200" dirty="0"/>
              <a:t>) находится в нижней части скважины.</a:t>
            </a:r>
          </a:p>
        </p:txBody>
      </p:sp>
      <p:pic>
        <p:nvPicPr>
          <p:cNvPr id="17411" name="Picture 3" descr="Porodynamics-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673580"/>
            <a:ext cx="2239651" cy="170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Porodynamics-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69" y="1673583"/>
            <a:ext cx="2239651" cy="17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Porodynamics-2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1673583"/>
            <a:ext cx="2239651" cy="17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2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22767" y="2860045"/>
            <a:ext cx="11464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	 </a:t>
            </a:r>
            <a:endParaRPr lang="ru-RU" altLang="ru-R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984431" y="412687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416" name="Picture 8" descr="Porodynamics-3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07" y="3906948"/>
            <a:ext cx="2240169" cy="16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orodynamics-3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1" y="3897052"/>
            <a:ext cx="2253260" cy="17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Porodynamics-3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97" y="3897059"/>
            <a:ext cx="2253261" cy="170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/>
          <a:lstStyle/>
          <a:p>
            <a:r>
              <a:rPr lang="ru-RU" sz="2400" dirty="0">
                <a:solidFill>
                  <a:srgbClr val="C00000"/>
                </a:solidFill>
              </a:rPr>
              <a:t>Насыщенные пористые среды: 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altLang="ru-RU" sz="1800" dirty="0"/>
              <a:t>Получена новая вычислительная модель течения многофазной сжимаемой смеси в насыщенных упругих пористых средах. Дифференциальные уравнения модели образуют гиперболическую систему и имеют дивергентную форму. Эти свойства позволяют применять численные методы высокой точности для решения широкого спектра прикладных задач.</a:t>
            </a:r>
          </a:p>
          <a:p>
            <a:endParaRPr lang="ru-RU" altLang="ru-RU" sz="1800" dirty="0"/>
          </a:p>
          <a:p>
            <a:pPr algn="just"/>
            <a:r>
              <a:rPr lang="ru-RU" altLang="ru-RU" sz="1800" dirty="0"/>
              <a:t>Модель позволяет исследовать распространение сейсмоакустических волн, сопровождающихся диссипативными эффектами и температурными изменениями в формации и скважине, исследовать влияние акустических колебаний на течение жидкости (воды, нефти, их смеси, и т.д.) в деформируемых пористых средах, а также рассматривать конечные упругие деформации пористой матрицы такой среды. </a:t>
            </a:r>
            <a:endParaRPr lang="en-US" altLang="ru-RU" sz="1800" dirty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263166-FA9F-401A-98DE-973402933288}" type="slidenum">
              <a:rPr lang="ru-RU" altLang="ru-RU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ru-RU" alt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268761"/>
            <a:ext cx="8229600" cy="34563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Определяющие соотношения образуют гиперболическую систему законов сохранения и могут быть представлены в форме: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981208" y="2097140"/>
            <a:ext cx="8121679" cy="2628005"/>
            <a:chOff x="457200" y="1844105"/>
            <a:chExt cx="8121679" cy="262800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Объект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538538" y="1844105"/>
                <a:ext cx="2065337" cy="5572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69" name="Equation" r:id="rId3" imgW="1460160" imgH="393480" progId="Equation.DSMT4">
                        <p:embed/>
                      </p:oleObj>
                    </mc:Choice>
                    <mc:Fallback>
                      <p:oleObj name="Equation" r:id="rId3" imgW="146016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538538" y="1844105"/>
                              <a:ext cx="2065337" cy="5572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Объект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7368326"/>
                    </p:ext>
                  </p:extLst>
                </p:nvPr>
              </p:nvGraphicFramePr>
              <p:xfrm>
                <a:off x="3440256" y="1844824"/>
                <a:ext cx="2263488" cy="5568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104" name="Equation" r:id="rId5" imgW="1600200" imgH="393480" progId="Equation.DSMT4">
                        <p:embed/>
                      </p:oleObj>
                    </mc:Choice>
                    <mc:Fallback>
                      <p:oleObj name="Equation" r:id="rId5" imgW="1600200" imgH="3934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440256" y="1844824"/>
                              <a:ext cx="2263488" cy="5568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7544" y="2720781"/>
                  <a:ext cx="6912768" cy="595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prstClr val="black"/>
                      </a:solidFill>
                    </a:rPr>
                    <a:t>Конечно-объёмная схема</a:t>
                  </a:r>
                  <a:r>
                    <a:rPr lang="en-US" dirty="0">
                      <a:solidFill>
                        <a:prstClr val="black"/>
                      </a:solidFill>
                    </a:rPr>
                    <a:t>:</a:t>
                  </a:r>
                  <a:r>
                    <a:rPr lang="ru-RU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sz="2200">
                          <a:solidFill>
                            <a:prstClr val="black"/>
                          </a:solidFill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+1/2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sz="2200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2720781"/>
                  <a:ext cx="6912768" cy="595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4" b="-10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7200" y="3800901"/>
                  <a:ext cx="8121679" cy="67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1/2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ru-RU" dirty="0">
                      <a:solidFill>
                        <a:prstClr val="black"/>
                      </a:solidFill>
                    </a:rPr>
                    <a:t>можно получить путём решения задачи Римана с начальными данными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  <a:r>
                    <a:rPr lang="ru-RU" dirty="0">
                      <a:solidFill>
                        <a:prstClr val="black"/>
                      </a:solidFill>
                    </a:rPr>
                    <a:t>слева и</a:t>
                  </a: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  <a:r>
                    <a:rPr lang="ru-RU" dirty="0">
                      <a:solidFill>
                        <a:prstClr val="black"/>
                      </a:solidFill>
                    </a:rPr>
                    <a:t>справа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800901"/>
                  <a:ext cx="8121679" cy="6712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3636" r="-601" b="-1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4F81BD">
                    <a:lumMod val="75000"/>
                  </a:srgbClr>
                </a:solidFill>
              </a:rPr>
              <a:t>Численный алгоритм</a:t>
            </a:r>
            <a:endParaRPr lang="en-US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981200" y="1426344"/>
            <a:ext cx="8651304" cy="3298800"/>
            <a:chOff x="179512" y="1268760"/>
            <a:chExt cx="9116246" cy="3298800"/>
          </a:xfrm>
        </p:grpSpPr>
        <p:sp>
          <p:nvSpPr>
            <p:cNvPr id="6" name="TextBox 5"/>
            <p:cNvSpPr txBox="1"/>
            <p:nvPr/>
          </p:nvSpPr>
          <p:spPr>
            <a:xfrm>
              <a:off x="179513" y="1776256"/>
              <a:ext cx="8812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solidFill>
                    <a:prstClr val="black"/>
                  </a:solidFill>
                </a:rPr>
                <a:t>Для интегрирования по времени используется схема Рунге-Кутты 3-го порядка</a:t>
              </a:r>
              <a:r>
                <a:rPr lang="en-US" dirty="0">
                  <a:solidFill>
                    <a:prstClr val="black"/>
                  </a:solidFill>
                </a:rPr>
                <a:t> (Gottlieb 2005)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9512" y="1268760"/>
                  <a:ext cx="9116246" cy="504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>
                      <a:solidFill>
                        <a:prstClr val="black"/>
                      </a:solidFill>
                    </a:rPr>
                    <a:t>Аппроксимацию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+1/2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dirty="0">
                      <a:solidFill>
                        <a:prstClr val="black"/>
                      </a:solidFill>
                    </a:rPr>
                    <a:t> можно записать в форме</a:t>
                  </a: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268760"/>
                  <a:ext cx="9116246" cy="50424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4" b="-72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Объект 1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84532" y="2492896"/>
                <a:ext cx="4974936" cy="20746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493" name="Equation" r:id="rId4" imgW="3213000" imgH="1346040" progId="Equation.DSMT4">
                        <p:embed/>
                      </p:oleObj>
                    </mc:Choice>
                    <mc:Fallback>
                      <p:oleObj name="Equation" r:id="rId4" imgW="3213000" imgH="1346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4532" y="2492896"/>
                              <a:ext cx="4974936" cy="20746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Объект 1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84532" y="2492896"/>
                <a:ext cx="4974936" cy="207466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796" name="Equation" r:id="rId6" imgW="3213000" imgH="1346040" progId="Equation.DSMT4">
                        <p:embed/>
                      </p:oleObj>
                    </mc:Choice>
                    <mc:Fallback>
                      <p:oleObj name="Equation" r:id="rId6" imgW="3213000" imgH="13460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4532" y="2492896"/>
                              <a:ext cx="4974936" cy="20746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887762"/>
                <a:ext cx="6840760" cy="48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ru-RU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где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𝑚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=4, а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ru-RU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равны: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4,0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4,1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4,2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4,3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87762"/>
                <a:ext cx="6840760" cy="485454"/>
              </a:xfrm>
              <a:prstGeom prst="rect">
                <a:avLst/>
              </a:prstGeom>
              <a:blipFill rotWithShape="0">
                <a:blip r:embed="rId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Заголовок 1"/>
          <p:cNvSpPr txBox="1">
            <a:spLocks/>
          </p:cNvSpPr>
          <p:nvPr/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4F81BD">
                    <a:lumMod val="75000"/>
                  </a:srgbClr>
                </a:solidFill>
              </a:rPr>
              <a:t>Метод Рунге-Кутты-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WENO</a:t>
            </a:r>
            <a:br>
              <a:rPr lang="en-US" sz="32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Интегрирование по времени методом Рунге-Кутты</a:t>
            </a:r>
            <a:endParaRPr lang="en-US" sz="24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865595" y="1985691"/>
              <a:ext cx="8222560" cy="32435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15145"/>
                    <a:gridCol w="6607415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1800" dirty="0" err="1" smtClean="0"/>
                            <a:t>Лакс-Фридрихс</a:t>
                          </a:r>
                          <a:r>
                            <a:rPr lang="en-US" sz="1800" dirty="0" smtClean="0"/>
                            <a:t>: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800" i="1" dirty="0" smtClean="0"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𝐿𝐹</m:t>
                                    </m:r>
                                  </m:sup>
                                </m:sSubSup>
                                <m: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18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b="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l-GR" sz="1800" b="0" i="1">
                                        <a:latin typeface="Cambria Math"/>
                                      </a:rPr>
                                      <m:t>𝛥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𝑡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GFORCE: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l-GR" sz="1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𝐿𝑊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l-GR" sz="1800" b="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en-US" sz="1800" b="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𝐿𝐹</m:t>
                                    </m:r>
                                  </m:sup>
                                </m:sSubSup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1800" b="0" i="1" dirty="0" smtClean="0"/>
                        </a:p>
                        <a:p>
                          <a:pPr marL="0" lvl="1" indent="0" algn="l" defTabSz="914400" rtl="0" eaLnBrk="1" latinLnBrk="0" hangingPunct="1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𝐿𝑊</m:t>
                                    </m:r>
                                  </m:sup>
                                </m:sSubSup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 kern="120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𝐿𝑊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𝐿𝑊</m:t>
                                    </m:r>
                                  </m:sub>
                                </m:sSub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b="0" i="1" kern="12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𝛥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l-GR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𝛥</m:t>
                                    </m:r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1800" b="0" i="1" kern="12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b="0" i="1" kern="12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kern="12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err="1" smtClean="0"/>
                            <a:t>Русанов</a:t>
                          </a:r>
                          <a:r>
                            <a:rPr lang="en-US" sz="1800" dirty="0" smtClean="0"/>
                            <a:t>:</a:t>
                          </a:r>
                          <a:endParaRPr lang="ru-RU" sz="1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  <m:sup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𝐿𝐹</m:t>
                                    </m:r>
                                  </m:sup>
                                </m:sSubSup>
                                <m:r>
                                  <a:rPr lang="en-US" sz="1800" b="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𝑈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sz="1800" b="0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/>
                                  </a:rPr>
                                  <m:t>max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r>
                                          <a:rPr lang="en-US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±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d>
                                  <m:d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  <m:r>
                                      <a:rPr lang="en-US" sz="1800" b="0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1800" b="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endParaRPr lang="ru-RU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41594" y="1985683"/>
              <a:ext cx="8222560" cy="324351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15145"/>
                    <a:gridCol w="6607415"/>
                  </a:tblGrid>
                  <a:tr h="115544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sz="1800" dirty="0" err="1" smtClean="0"/>
                            <a:t>Лакс-Фридрихс</a:t>
                          </a:r>
                          <a:r>
                            <a:rPr lang="en-US" sz="1800" dirty="0" smtClean="0"/>
                            <a:t>: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446" b="-180526"/>
                          </a:stretch>
                        </a:blipFill>
                      </a:tcPr>
                    </a:tc>
                  </a:tr>
                  <a:tr h="93440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/>
                            <a:t>GFORCE:</a:t>
                          </a:r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446" t="-124183" b="-124183"/>
                          </a:stretch>
                        </a:blipFill>
                      </a:tcPr>
                    </a:tc>
                  </a:tr>
                  <a:tr h="1153668"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err="1" smtClean="0"/>
                            <a:t>Русанов</a:t>
                          </a:r>
                          <a:r>
                            <a:rPr lang="en-US" sz="1800" dirty="0" smtClean="0"/>
                            <a:t>:</a:t>
                          </a:r>
                          <a:endParaRPr lang="ru-RU" sz="18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446" t="-18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72651" y="5189148"/>
                <a:ext cx="82381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Bef>
                    <a:spcPct val="20000"/>
                  </a:spcBef>
                  <a:buClr>
                    <a:srgbClr val="4F81BD">
                      <a:lumMod val="75000"/>
                    </a:srgbClr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solidFill>
                      <a:prstClr val="black"/>
                    </a:solidFill>
                  </a:rPr>
                  <a:t>Для вычисления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ru-RU" sz="2000" dirty="0">
                    <a:solidFill>
                      <a:prstClr val="black"/>
                    </a:solidFill>
                  </a:rPr>
                  <a:t>используется полиномиальная</a:t>
                </a:r>
                <a:r>
                  <a:rPr lang="en-US" sz="2000" dirty="0">
                    <a:solidFill>
                      <a:prstClr val="black"/>
                    </a:solidFill>
                  </a:rPr>
                  <a:t> WENO</a:t>
                </a:r>
                <a:r>
                  <a:rPr lang="ru-RU" sz="2000" dirty="0">
                    <a:solidFill>
                      <a:prstClr val="black"/>
                    </a:solidFill>
                  </a:rPr>
                  <a:t>-реконструкция 5-го порядка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1" y="5189130"/>
                <a:ext cx="8238169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66" t="-4310" r="-74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Заголовок 1"/>
          <p:cNvSpPr txBox="1">
            <a:spLocks/>
          </p:cNvSpPr>
          <p:nvPr/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rgbClr val="4F81BD">
                    <a:lumMod val="75000"/>
                  </a:srgbClr>
                </a:solidFill>
              </a:rPr>
              <a:t>Метод Рунге-Кутты-</a:t>
            </a:r>
            <a:r>
              <a:rPr lang="en-US" sz="3200" b="1" dirty="0">
                <a:solidFill>
                  <a:srgbClr val="4F81BD">
                    <a:lumMod val="75000"/>
                  </a:srgbClr>
                </a:solidFill>
              </a:rPr>
              <a:t>WENO</a:t>
            </a:r>
            <a:br>
              <a:rPr lang="en-US" sz="3200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ru-RU" sz="2400" dirty="0">
                <a:solidFill>
                  <a:srgbClr val="4F81BD">
                    <a:lumMod val="75000"/>
                  </a:srgbClr>
                </a:solidFill>
              </a:rPr>
              <a:t>Вычисление потоков</a:t>
            </a:r>
            <a:endParaRPr lang="en-US" sz="24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7" name="Объект 6"/>
          <p:cNvSpPr txBox="1">
            <a:spLocks noGrp="1"/>
          </p:cNvSpPr>
          <p:nvPr>
            <p:ph idx="1"/>
          </p:nvPr>
        </p:nvSpPr>
        <p:spPr>
          <a:xfrm>
            <a:off x="1953688" y="1438307"/>
            <a:ext cx="814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Для расчёта потоков через границы ячеек используется один из следующих методов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01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 Рунге-Кутты-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WENO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WENO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-реконструкция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68121" y="1484786"/>
            <a:ext cx="78003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cs typeface="Arial" charset="0"/>
              </a:rPr>
              <a:t>Конечно-объёмный метод</a:t>
            </a:r>
            <a:r>
              <a:rPr lang="en-US" altLang="ru-RU" dirty="0">
                <a:solidFill>
                  <a:srgbClr val="000000"/>
                </a:solidFill>
                <a:latin typeface="Calibri"/>
                <a:cs typeface="Arial" charset="0"/>
              </a:rPr>
              <a:t> WENO (Weighted Essentially Non-Oscillatory) </a:t>
            </a:r>
            <a:r>
              <a:rPr lang="ru-RU" altLang="ru-RU" dirty="0">
                <a:solidFill>
                  <a:srgbClr val="000000"/>
                </a:solidFill>
                <a:latin typeface="Calibri"/>
                <a:cs typeface="Arial" charset="0"/>
              </a:rPr>
              <a:t>основан на локальной полиномиальной реконструкции значений параметров в ячейках для получения начальных данных для задачи Римана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7010" y="263691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266428" y="2725832"/>
            <a:ext cx="5799508" cy="1360532"/>
            <a:chOff x="742428" y="2500516"/>
            <a:chExt cx="5799508" cy="1360532"/>
          </a:xfrm>
        </p:grpSpPr>
        <p:sp>
          <p:nvSpPr>
            <p:cNvPr id="35" name="Arc 37"/>
            <p:cNvSpPr/>
            <p:nvPr/>
          </p:nvSpPr>
          <p:spPr>
            <a:xfrm rot="9947139">
              <a:off x="1138766" y="2744287"/>
              <a:ext cx="1780962" cy="321997"/>
            </a:xfrm>
            <a:prstGeom prst="arc">
              <a:avLst>
                <a:gd name="adj1" fmla="val 15844572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42428" y="2500516"/>
              <a:ext cx="5799508" cy="1360532"/>
              <a:chOff x="742428" y="2060848"/>
              <a:chExt cx="5799508" cy="1360532"/>
            </a:xfrm>
          </p:grpSpPr>
          <p:cxnSp>
            <p:nvCxnSpPr>
              <p:cNvPr id="33" name="Straight Arrow Connector 35"/>
              <p:cNvCxnSpPr/>
              <p:nvPr/>
            </p:nvCxnSpPr>
            <p:spPr>
              <a:xfrm flipH="1">
                <a:off x="3199092" y="2328394"/>
                <a:ext cx="220780" cy="16338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Группа 2"/>
              <p:cNvGrpSpPr/>
              <p:nvPr/>
            </p:nvGrpSpPr>
            <p:grpSpPr>
              <a:xfrm>
                <a:off x="742428" y="2060848"/>
                <a:ext cx="5799508" cy="1360532"/>
                <a:chOff x="742428" y="2068468"/>
                <a:chExt cx="5799508" cy="1360532"/>
              </a:xfrm>
            </p:grpSpPr>
            <p:graphicFrame>
              <p:nvGraphicFramePr>
                <p:cNvPr id="22" name="Object 48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453782" y="2068468"/>
                <a:ext cx="377653" cy="34162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4547" name="Equation" r:id="rId3" imgW="215640" imgH="228600" progId="Equation.DSMT4">
                        <p:embed/>
                      </p:oleObj>
                    </mc:Choice>
                    <mc:Fallback>
                      <p:oleObj name="Equation" r:id="rId3" imgW="215640" imgH="2286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53782" y="2068468"/>
                              <a:ext cx="377653" cy="34162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Object 49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474267" y="2088192"/>
                <a:ext cx="377653" cy="3416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4548" name="Equation" r:id="rId5" imgW="215640" imgH="228600" progId="Equation.DSMT4">
                        <p:embed/>
                      </p:oleObj>
                    </mc:Choice>
                    <mc:Fallback>
                      <p:oleObj name="Equation" r:id="rId5" imgW="21564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4267" y="2088192"/>
                              <a:ext cx="377653" cy="3416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2" name="Группа 1"/>
                <p:cNvGrpSpPr/>
                <p:nvPr/>
              </p:nvGrpSpPr>
              <p:grpSpPr>
                <a:xfrm>
                  <a:off x="742428" y="2377086"/>
                  <a:ext cx="5799508" cy="1051914"/>
                  <a:chOff x="742428" y="2377086"/>
                  <a:chExt cx="5799508" cy="1051914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257884" y="3039396"/>
                    <a:ext cx="2840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x</a:t>
                    </a: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9" name="Straight Arrow Connector 8"/>
                  <p:cNvCxnSpPr/>
                  <p:nvPr/>
                </p:nvCxnSpPr>
                <p:spPr>
                  <a:xfrm flipV="1">
                    <a:off x="742428" y="2377086"/>
                    <a:ext cx="0" cy="79615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14"/>
                  <p:cNvCxnSpPr/>
                  <p:nvPr/>
                </p:nvCxnSpPr>
                <p:spPr>
                  <a:xfrm>
                    <a:off x="2808411" y="3167973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Oval 23"/>
                  <p:cNvSpPr/>
                  <p:nvPr/>
                </p:nvSpPr>
                <p:spPr>
                  <a:xfrm>
                    <a:off x="2575155" y="3156911"/>
                    <a:ext cx="66645" cy="316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Oval 24"/>
                  <p:cNvSpPr/>
                  <p:nvPr/>
                </p:nvSpPr>
                <p:spPr>
                  <a:xfrm>
                    <a:off x="3608146" y="3155570"/>
                    <a:ext cx="66645" cy="316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graphicFrame>
                <p:nvGraphicFramePr>
                  <p:cNvPr id="14" name="Object 27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535168" y="3173244"/>
                  <a:ext cx="213263" cy="25308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49" name="Equation" r:id="rId7" imgW="152280" imgH="228600" progId="Equation.DSMT4">
                          <p:embed/>
                        </p:oleObj>
                      </mc:Choice>
                      <mc:Fallback>
                        <p:oleObj name="Equation" r:id="rId7" imgW="152280" imgH="2286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535168" y="3173244"/>
                                <a:ext cx="213263" cy="25308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" name="Object 28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514427" y="3176355"/>
                  <a:ext cx="320727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0" name="Equation" r:id="rId9" imgW="228600" imgH="228600" progId="Equation.DSMT4">
                          <p:embed/>
                        </p:oleObj>
                      </mc:Choice>
                      <mc:Fallback>
                        <p:oleObj name="Equation" r:id="rId9" imgW="2286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14427" y="3176355"/>
                                <a:ext cx="320727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6" name="Object 2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975022" y="2882895"/>
                  <a:ext cx="444297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1" name="Equation" r:id="rId11" imgW="317160" imgH="228600" progId="Equation.DSMT4">
                          <p:embed/>
                        </p:oleObj>
                      </mc:Choice>
                      <mc:Fallback>
                        <p:oleObj name="Equation" r:id="rId11" imgW="31716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75022" y="2882895"/>
                                <a:ext cx="444297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8" name="Object 31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3977468" y="2882895"/>
                  <a:ext cx="460959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2" name="Equation" r:id="rId13" imgW="330120" imgH="228600" progId="Equation.DSMT4">
                          <p:embed/>
                        </p:oleObj>
                      </mc:Choice>
                      <mc:Fallback>
                        <p:oleObj name="Equation" r:id="rId13" imgW="33012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977468" y="2882895"/>
                                <a:ext cx="460959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19" name="Straight Connector 33"/>
                  <p:cNvCxnSpPr/>
                  <p:nvPr/>
                </p:nvCxnSpPr>
                <p:spPr>
                  <a:xfrm flipV="1">
                    <a:off x="2085490" y="2442100"/>
                    <a:ext cx="0" cy="72458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35"/>
                  <p:cNvCxnSpPr/>
                  <p:nvPr/>
                </p:nvCxnSpPr>
                <p:spPr>
                  <a:xfrm flipV="1">
                    <a:off x="3140038" y="2441609"/>
                    <a:ext cx="0" cy="72458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37"/>
                  <p:cNvCxnSpPr/>
                  <p:nvPr/>
                </p:nvCxnSpPr>
                <p:spPr>
                  <a:xfrm flipV="1">
                    <a:off x="4207948" y="2435710"/>
                    <a:ext cx="0" cy="72458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 стрелкой 23"/>
                  <p:cNvCxnSpPr/>
                  <p:nvPr/>
                </p:nvCxnSpPr>
                <p:spPr>
                  <a:xfrm flipV="1">
                    <a:off x="742428" y="3167175"/>
                    <a:ext cx="5413888" cy="607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8"/>
                  <p:cNvCxnSpPr/>
                  <p:nvPr/>
                </p:nvCxnSpPr>
                <p:spPr>
                  <a:xfrm flipV="1">
                    <a:off x="1153509" y="2462181"/>
                    <a:ext cx="0" cy="7057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32"/>
                  <p:cNvCxnSpPr/>
                  <p:nvPr/>
                </p:nvCxnSpPr>
                <p:spPr>
                  <a:xfrm flipV="1">
                    <a:off x="5223291" y="2429811"/>
                    <a:ext cx="0" cy="73736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8" name="Объект 34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4992117" y="2880195"/>
                  <a:ext cx="462347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3" name="Equation" r:id="rId15" imgW="330120" imgH="228600" progId="Equation.DSMT4">
                          <p:embed/>
                        </p:oleObj>
                      </mc:Choice>
                      <mc:Fallback>
                        <p:oleObj name="Equation" r:id="rId15" imgW="33012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92117" y="2880195"/>
                                <a:ext cx="462347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9" name="Объект 69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438432" y="3168011"/>
                  <a:ext cx="320728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4" name="Equation" r:id="rId17" imgW="228600" imgH="228600" progId="Equation.DSMT4">
                          <p:embed/>
                        </p:oleObj>
                      </mc:Choice>
                      <mc:Fallback>
                        <p:oleObj name="Equation" r:id="rId17" imgW="2286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38432" y="3168011"/>
                                <a:ext cx="320728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Объект 7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4552680" y="3158126"/>
                  <a:ext cx="356826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5" name="Equation" r:id="rId19" imgW="253800" imgH="228600" progId="Equation.DSMT4">
                          <p:embed/>
                        </p:oleObj>
                      </mc:Choice>
                      <mc:Fallback>
                        <p:oleObj name="Equation" r:id="rId19" imgW="2538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52680" y="3158126"/>
                                <a:ext cx="356826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1" name="Arc 33"/>
                  <p:cNvSpPr/>
                  <p:nvPr/>
                </p:nvSpPr>
                <p:spPr>
                  <a:xfrm>
                    <a:off x="1054539" y="2692529"/>
                    <a:ext cx="2085498" cy="187667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2" name="Straight Arrow Connector 34"/>
                  <p:cNvCxnSpPr/>
                  <p:nvPr/>
                </p:nvCxnSpPr>
                <p:spPr>
                  <a:xfrm>
                    <a:off x="2771800" y="2400402"/>
                    <a:ext cx="331627" cy="281499"/>
                  </a:xfrm>
                  <a:prstGeom prst="straightConnector1">
                    <a:avLst/>
                  </a:prstGeom>
                  <a:ln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Arc 36"/>
                  <p:cNvSpPr/>
                  <p:nvPr/>
                </p:nvSpPr>
                <p:spPr>
                  <a:xfrm>
                    <a:off x="2124695" y="2555873"/>
                    <a:ext cx="2083253" cy="196444"/>
                  </a:xfrm>
                  <a:prstGeom prst="arc">
                    <a:avLst>
                      <a:gd name="adj1" fmla="val 15505588"/>
                      <a:gd name="adj2" fmla="val 0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" name="Arc 38"/>
                  <p:cNvSpPr/>
                  <p:nvPr/>
                </p:nvSpPr>
                <p:spPr>
                  <a:xfrm>
                    <a:off x="3198516" y="2679305"/>
                    <a:ext cx="2024775" cy="112796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graphicFrame>
                <p:nvGraphicFramePr>
                  <p:cNvPr id="27" name="Объект 33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922336" y="2886472"/>
                  <a:ext cx="462347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6" name="Equation" r:id="rId21" imgW="330120" imgH="228600" progId="Equation.DSMT4">
                          <p:embed/>
                        </p:oleObj>
                      </mc:Choice>
                      <mc:Fallback>
                        <p:oleObj name="Equation" r:id="rId21" imgW="33012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922336" y="2886472"/>
                                <a:ext cx="462347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7" name="Object 30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1957704" y="2888323"/>
                  <a:ext cx="444297" cy="2526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64557" name="Equation" r:id="rId23" imgW="317160" imgH="228600" progId="Equation.DSMT4">
                          <p:embed/>
                        </p:oleObj>
                      </mc:Choice>
                      <mc:Fallback>
                        <p:oleObj name="Equation" r:id="rId23" imgW="31716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57704" y="2888323"/>
                                <a:ext cx="444297" cy="25264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</p:grp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988012" y="4797189"/>
            <a:ext cx="7780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Calibri"/>
                <a:cs typeface="Arial" charset="0"/>
              </a:rPr>
              <a:t>Использование полиномов</a:t>
            </a:r>
            <a:r>
              <a:rPr lang="en-US" altLang="ru-RU" dirty="0">
                <a:solidFill>
                  <a:srgbClr val="000000"/>
                </a:solidFill>
                <a:latin typeface="Calibri"/>
                <a:cs typeface="Arial" charset="0"/>
              </a:rPr>
              <a:t> r-</a:t>
            </a:r>
            <a:r>
              <a:rPr lang="ru-RU" altLang="ru-RU" dirty="0" err="1">
                <a:solidFill>
                  <a:srgbClr val="000000"/>
                </a:solidFill>
                <a:latin typeface="Calibri"/>
                <a:cs typeface="Arial" charset="0"/>
              </a:rPr>
              <a:t>го</a:t>
            </a:r>
            <a:r>
              <a:rPr lang="ru-RU" altLang="ru-RU" dirty="0">
                <a:solidFill>
                  <a:srgbClr val="000000"/>
                </a:solidFill>
                <a:latin typeface="Calibri"/>
                <a:cs typeface="Arial" charset="0"/>
              </a:rPr>
              <a:t> порядка позволяет построить схему </a:t>
            </a:r>
            <a:r>
              <a:rPr lang="en-US" altLang="ru-RU" dirty="0">
                <a:solidFill>
                  <a:srgbClr val="000000"/>
                </a:solidFill>
                <a:latin typeface="Calibri"/>
                <a:cs typeface="Arial" charset="0"/>
              </a:rPr>
              <a:t>r-</a:t>
            </a:r>
            <a:r>
              <a:rPr lang="ru-RU" altLang="ru-RU" dirty="0" err="1">
                <a:solidFill>
                  <a:srgbClr val="000000"/>
                </a:solidFill>
                <a:latin typeface="Calibri"/>
                <a:cs typeface="Arial" charset="0"/>
              </a:rPr>
              <a:t>го</a:t>
            </a:r>
            <a:r>
              <a:rPr lang="ru-RU" altLang="ru-RU" dirty="0">
                <a:solidFill>
                  <a:srgbClr val="000000"/>
                </a:solidFill>
                <a:latin typeface="Calibri"/>
                <a:cs typeface="Arial" charset="0"/>
              </a:rPr>
              <a:t> порядка точности по пространству</a:t>
            </a:r>
          </a:p>
        </p:txBody>
      </p:sp>
      <p:sp>
        <p:nvSpPr>
          <p:cNvPr id="44" name="Rectangle 1"/>
          <p:cNvSpPr/>
          <p:nvPr/>
        </p:nvSpPr>
        <p:spPr>
          <a:xfrm>
            <a:off x="1987009" y="4277980"/>
            <a:ext cx="77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Значения</a:t>
            </a:r>
            <a:r>
              <a:rPr lang="en-US" dirty="0">
                <a:solidFill>
                  <a:prstClr val="black"/>
                </a:solidFill>
              </a:rPr>
              <a:t> U</a:t>
            </a:r>
            <a:r>
              <a:rPr lang="en-US" baseline="-25000" dirty="0">
                <a:solidFill>
                  <a:prstClr val="black"/>
                </a:solidFill>
              </a:rPr>
              <a:t>L</a:t>
            </a: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и</a:t>
            </a:r>
            <a:r>
              <a:rPr lang="en-US" dirty="0">
                <a:solidFill>
                  <a:prstClr val="black"/>
                </a:solidFill>
              </a:rPr>
              <a:t> U</a:t>
            </a:r>
            <a:r>
              <a:rPr lang="en-US" baseline="-25000" dirty="0">
                <a:solidFill>
                  <a:prstClr val="black"/>
                </a:solidFill>
              </a:rPr>
              <a:t>R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используются для расчёта потоков через границы ячеек</a:t>
            </a:r>
          </a:p>
        </p:txBody>
      </p:sp>
    </p:spTree>
    <p:extLst>
      <p:ext uri="{BB962C8B-B14F-4D97-AF65-F5344CB8AC3E}">
        <p14:creationId xmlns:p14="http://schemas.microsoft.com/office/powerpoint/2010/main" val="20409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19675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Используется </a:t>
            </a:r>
            <a:r>
              <a:rPr lang="en-US" sz="1800" dirty="0"/>
              <a:t>WENO-</a:t>
            </a:r>
            <a:r>
              <a:rPr lang="ru-RU" sz="1800" dirty="0"/>
              <a:t>реконструкция 5-го порядка</a:t>
            </a:r>
          </a:p>
          <a:p>
            <a:pPr marL="0" indent="0" algn="just">
              <a:buNone/>
            </a:pPr>
            <a:endParaRPr lang="en-US" sz="1600" dirty="0"/>
          </a:p>
          <a:p>
            <a:pPr algn="just">
              <a:buFont typeface="+mj-lt"/>
              <a:buAutoNum type="arabicPeriod"/>
            </a:pPr>
            <a:r>
              <a:rPr lang="ru-RU" sz="1800" b="1" dirty="0"/>
              <a:t>Вычисление индикаторов гладкости</a:t>
            </a: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r>
              <a:rPr lang="ru-RU" sz="1800" b="1" dirty="0"/>
              <a:t>Вычисление нелинейных весовых коэффициентов</a:t>
            </a:r>
            <a:endParaRPr lang="en-US" sz="1800" b="1" dirty="0"/>
          </a:p>
          <a:p>
            <a:pPr marL="0" indent="0" algn="just">
              <a:buNone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algn="just">
              <a:buFont typeface="+mj-lt"/>
              <a:buAutoNum type="arabicPeriod"/>
            </a:pPr>
            <a:endParaRPr lang="en-US" sz="1800" b="1" dirty="0"/>
          </a:p>
          <a:p>
            <a:pPr marL="0" indent="0" algn="just">
              <a:buNone/>
            </a:pPr>
            <a:endParaRPr lang="en-US" sz="1600" i="1" dirty="0">
              <a:latin typeface="Cambria Math"/>
            </a:endParaRPr>
          </a:p>
          <a:p>
            <a:pPr marL="0" indent="0" algn="ctr">
              <a:buNone/>
            </a:pPr>
            <a:endParaRPr lang="en-US" sz="1600" i="1" dirty="0">
              <a:latin typeface="Cambria Math"/>
            </a:endParaRPr>
          </a:p>
          <a:p>
            <a:pPr marL="0" indent="0" algn="just">
              <a:buNone/>
            </a:pPr>
            <a:endParaRPr lang="en-US" sz="1600" i="1" dirty="0">
              <a:latin typeface="Cambria Math"/>
            </a:endParaRPr>
          </a:p>
          <a:p>
            <a:pPr algn="just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 Рунге-Кутты-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WENO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WENO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-реконструкция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43672" y="2564906"/>
                <a:ext cx="5904656" cy="1475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564904"/>
                <a:ext cx="5904656" cy="14754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4288" y="2260956"/>
                <a:ext cx="7084080" cy="626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prstClr val="black"/>
                    </a:solidFill>
                  </a:rPr>
                  <a:t>Индикаторы гладкости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0,1,2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</a:rPr>
                  <a:t>вычисляются для каждой ячейки</a:t>
                </a:r>
                <a:r>
                  <a:rPr lang="en-US" sz="1600" dirty="0">
                    <a:solidFill>
                      <a:prstClr val="black"/>
                    </a:solidFill>
                  </a:rPr>
                  <a:t>:</a:t>
                </a:r>
              </a:p>
              <a:p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8" y="2260919"/>
                <a:ext cx="7084080" cy="626325"/>
              </a:xfrm>
              <a:prstGeom prst="rect">
                <a:avLst/>
              </a:prstGeom>
              <a:blipFill rotWithShape="0">
                <a:blip r:embed="rId4"/>
                <a:stretch>
                  <a:fillRect l="-430" t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83632" y="4581128"/>
                <a:ext cx="6624736" cy="601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ru-RU" sz="16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где</m:t>
                      </m:r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=0,1,2</m:t>
                      </m:r>
                    </m:oMath>
                  </m:oMathPara>
                </a14:m>
                <a:endParaRPr lang="ru-RU" sz="1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81128"/>
                <a:ext cx="6624736" cy="6016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24288" y="5373234"/>
                <a:ext cx="6724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</a:rPr>
                  <a:t>вводится для предотвращения деления на 0</a:t>
                </a:r>
                <a:r>
                  <a:rPr lang="en-US" sz="1600" dirty="0">
                    <a:solidFill>
                      <a:prstClr val="black"/>
                    </a:solidFill>
                  </a:rPr>
                  <a:t>, </a:t>
                </a:r>
                <a:r>
                  <a:rPr lang="ru-RU" sz="1600" dirty="0">
                    <a:solidFill>
                      <a:prstClr val="black"/>
                    </a:solidFill>
                  </a:rPr>
                  <a:t>обычно полагается</a:t>
                </a:r>
                <a:r>
                  <a:rPr lang="en-US" sz="1600" dirty="0">
                    <a:solidFill>
                      <a:prstClr val="black"/>
                    </a:solidFill>
                  </a:rPr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8" y="5373216"/>
                <a:ext cx="6724040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24288" y="5754189"/>
                <a:ext cx="73721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prstClr val="black"/>
                    </a:solidFill>
                  </a:rPr>
                  <a:t>константы</a:t>
                </a:r>
                <a:r>
                  <a:rPr lang="en-US" sz="16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</a:rPr>
                  <a:t>различны для «правых» и «левых»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ru-RU" sz="1600" dirty="0">
                    <a:solidFill>
                      <a:prstClr val="black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88" y="5754171"/>
                <a:ext cx="7372112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413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060" y="90382"/>
            <a:ext cx="10515600" cy="788172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Symmetric form of L-q form of Euler equations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64061" y="815547"/>
            <a:ext cx="10074275" cy="3958359"/>
            <a:chOff x="838200" y="1153298"/>
            <a:chExt cx="10074275" cy="3958359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830739"/>
                </p:ext>
              </p:extLst>
            </p:nvPr>
          </p:nvGraphicFramePr>
          <p:xfrm>
            <a:off x="942031" y="1153298"/>
            <a:ext cx="1735266" cy="2068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2" name="Equation" r:id="rId3" imgW="1257120" imgH="1498320" progId="Equation.DSMT4">
                    <p:embed/>
                  </p:oleObj>
                </mc:Choice>
                <mc:Fallback>
                  <p:oleObj name="Equation" r:id="rId3" imgW="1257120" imgH="1498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42031" y="1153298"/>
                          <a:ext cx="1735266" cy="2068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626139"/>
                </p:ext>
              </p:extLst>
            </p:nvPr>
          </p:nvGraphicFramePr>
          <p:xfrm>
            <a:off x="4364038" y="1711325"/>
            <a:ext cx="3798887" cy="871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3" name="Equation" r:id="rId5" imgW="2158920" imgH="495000" progId="Equation.DSMT4">
                    <p:embed/>
                  </p:oleObj>
                </mc:Choice>
                <mc:Fallback>
                  <p:oleObj name="Equation" r:id="rId5" imgW="215892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64038" y="1711325"/>
                          <a:ext cx="3798887" cy="871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838200" y="2956224"/>
              <a:ext cx="791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___________________________________________________________________</a:t>
              </a:r>
              <a:endParaRPr lang="ru-RU" dirty="0"/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98500"/>
                </p:ext>
              </p:extLst>
            </p:nvPr>
          </p:nvGraphicFramePr>
          <p:xfrm>
            <a:off x="2946547" y="3261093"/>
            <a:ext cx="3027023" cy="75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4" name="Equation" r:id="rId7" imgW="1739880" imgH="431640" progId="Equation.DSMT4">
                    <p:embed/>
                  </p:oleObj>
                </mc:Choice>
                <mc:Fallback>
                  <p:oleObj name="Equation" r:id="rId7" imgW="17398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46547" y="3261093"/>
                          <a:ext cx="3027023" cy="7512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942031" y="3398563"/>
              <a:ext cx="1753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Quasilinear form</a:t>
              </a:r>
              <a:endParaRPr lang="ru-RU" dirty="0"/>
            </a:p>
          </p:txBody>
        </p:sp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1258001"/>
                </p:ext>
              </p:extLst>
            </p:nvPr>
          </p:nvGraphicFramePr>
          <p:xfrm>
            <a:off x="1117998" y="3961447"/>
            <a:ext cx="3155950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5" name="Equation" r:id="rId9" imgW="1676160" imgH="431640" progId="Equation.DSMT4">
                    <p:embed/>
                  </p:oleObj>
                </mc:Choice>
                <mc:Fallback>
                  <p:oleObj name="Equation" r:id="rId9" imgW="16761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17998" y="3961447"/>
                          <a:ext cx="3155950" cy="812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2929988"/>
                </p:ext>
              </p:extLst>
            </p:nvPr>
          </p:nvGraphicFramePr>
          <p:xfrm>
            <a:off x="4364038" y="4035039"/>
            <a:ext cx="6548437" cy="595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6" name="Equation" r:id="rId11" imgW="3632040" imgH="330120" progId="Equation.DSMT4">
                    <p:embed/>
                  </p:oleObj>
                </mc:Choice>
                <mc:Fallback>
                  <p:oleObj name="Equation" r:id="rId11" imgW="363204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64038" y="4035039"/>
                          <a:ext cx="6548437" cy="595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024337" y="4742325"/>
              <a:ext cx="4140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system is symmetric and hyperbolic if </a:t>
              </a:r>
              <a:endParaRPr lang="ru-RU" dirty="0"/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7959743"/>
                </p:ext>
              </p:extLst>
            </p:nvPr>
          </p:nvGraphicFramePr>
          <p:xfrm>
            <a:off x="5272030" y="4725584"/>
            <a:ext cx="795701" cy="371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7" name="Equation" r:id="rId13" imgW="380880" imgH="177480" progId="Equation.DSMT4">
                    <p:embed/>
                  </p:oleObj>
                </mc:Choice>
                <mc:Fallback>
                  <p:oleObj name="Equation" r:id="rId13" imgW="380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272030" y="4725584"/>
                          <a:ext cx="795701" cy="3713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822951" y="4623763"/>
            <a:ext cx="103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________________________________________________________________________________________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2944" y="5105069"/>
            <a:ext cx="663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energy (Equation of state)                        is a convex function: 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33738"/>
              </p:ext>
            </p:extLst>
          </p:nvPr>
        </p:nvGraphicFramePr>
        <p:xfrm>
          <a:off x="4295145" y="5121775"/>
          <a:ext cx="943963" cy="37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name="Equation" r:id="rId15" imgW="507960" imgH="203040" progId="Equation.DSMT4">
                  <p:embed/>
                </p:oleObj>
              </mc:Choice>
              <mc:Fallback>
                <p:oleObj name="Equation" r:id="rId15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5145" y="5121775"/>
                        <a:ext cx="943963" cy="377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348"/>
              </p:ext>
            </p:extLst>
          </p:nvPr>
        </p:nvGraphicFramePr>
        <p:xfrm>
          <a:off x="4928693" y="5559412"/>
          <a:ext cx="1941521" cy="93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name="Equation" r:id="rId17" imgW="1002960" imgH="482400" progId="Equation.DSMT4">
                  <p:embed/>
                </p:oleObj>
              </mc:Choice>
              <mc:Fallback>
                <p:oleObj name="Equation" r:id="rId17" imgW="1002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8693" y="5559412"/>
                        <a:ext cx="1941521" cy="933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1396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1800" b="1" dirty="0"/>
              <a:t>Вычисление «правых» и «левых» величин</a:t>
            </a:r>
            <a:endParaRPr lang="en-US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Метод Рунге-Кутты-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WENO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err="1">
                <a:solidFill>
                  <a:schemeClr val="accent1">
                    <a:lumMod val="75000"/>
                  </a:schemeClr>
                </a:solidFill>
              </a:rPr>
              <a:t>WENO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реконструкция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67608" y="2060878"/>
                <a:ext cx="8064896" cy="1847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−1/2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sup>
                      </m:sSub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−7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+11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−7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</a:rPr>
                  <a:t>вычисляются с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  <a:p>
                <a:endParaRPr lang="en-US" sz="16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+1/2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sup>
                      </m:sSubSup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+5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−7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+11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ru-RU" sz="1600" dirty="0">
                    <a:solidFill>
                      <a:prstClr val="black"/>
                    </a:solidFill>
                  </a:rPr>
                  <a:t>вычисляются с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060848"/>
                <a:ext cx="8064896" cy="18692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67608" y="4149080"/>
                <a:ext cx="7488832" cy="1484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prstClr val="black"/>
                    </a:solidFill>
                  </a:rPr>
                  <a:t>В фиктивных граничных точках задаются большие значения</a:t>
                </a:r>
                <a:r>
                  <a:rPr lang="en-US" sz="1600" dirty="0">
                    <a:solidFill>
                      <a:prstClr val="black"/>
                    </a:solidFill>
                  </a:rPr>
                  <a:t>:</a:t>
                </a:r>
                <a:endParaRPr lang="ru-RU" sz="1600" dirty="0">
                  <a:solidFill>
                    <a:prstClr val="black"/>
                  </a:solidFill>
                </a:endParaRPr>
              </a:p>
              <a:p>
                <a:endParaRPr lang="en-US" sz="16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=0,1,2</m:t>
                      </m:r>
                    </m:oMath>
                  </m:oMathPara>
                </a14:m>
                <a:endParaRPr lang="en-US" sz="1600" i="1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=1,2,3</m:t>
                      </m:r>
                    </m:oMath>
                  </m:oMathPara>
                </a14:m>
                <a:endParaRPr lang="en-US" sz="1600" i="1" dirty="0">
                  <a:solidFill>
                    <a:prstClr val="black"/>
                  </a:solidFill>
                </a:endParaRPr>
              </a:p>
              <a:p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149080"/>
                <a:ext cx="7488832" cy="1484124"/>
              </a:xfrm>
              <a:prstGeom prst="rect">
                <a:avLst/>
              </a:prstGeom>
              <a:blipFill rotWithShape="0">
                <a:blip r:embed="rId3"/>
                <a:stretch>
                  <a:fillRect l="-407" t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6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7" y="264611"/>
            <a:ext cx="10515600" cy="68108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A50021"/>
                </a:solidFill>
              </a:rPr>
              <a:t>Elasticity equations</a:t>
            </a:r>
            <a:endParaRPr lang="ru-RU" sz="4000" u="sng" dirty="0">
              <a:solidFill>
                <a:srgbClr val="A5002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879859" y="1305471"/>
            <a:ext cx="4898352" cy="1164678"/>
            <a:chOff x="1775985" y="1141852"/>
            <a:chExt cx="3357955" cy="778700"/>
          </a:xfrm>
        </p:grpSpPr>
        <p:sp>
          <p:nvSpPr>
            <p:cNvPr id="5" name="Oval 3"/>
            <p:cNvSpPr>
              <a:spLocks noChangeAspect="1" noChangeArrowheads="1"/>
            </p:cNvSpPr>
            <p:nvPr/>
          </p:nvSpPr>
          <p:spPr bwMode="auto">
            <a:xfrm>
              <a:off x="1775985" y="1626193"/>
              <a:ext cx="179387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Oval 4"/>
            <p:cNvSpPr>
              <a:spLocks noChangeAspect="1" noChangeArrowheads="1"/>
            </p:cNvSpPr>
            <p:nvPr/>
          </p:nvSpPr>
          <p:spPr bwMode="auto">
            <a:xfrm>
              <a:off x="2733718" y="118098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525880" y="1176507"/>
              <a:ext cx="1528750" cy="24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- </a:t>
              </a:r>
              <a:r>
                <a:rPr lang="en-US" dirty="0" smtClean="0">
                  <a:solidFill>
                    <a:srgbClr val="000000"/>
                  </a:solidFill>
                </a:rPr>
                <a:t>Eulerian </a:t>
              </a:r>
              <a:r>
                <a:rPr lang="en-US" dirty="0">
                  <a:solidFill>
                    <a:srgbClr val="000000"/>
                  </a:solidFill>
                </a:rPr>
                <a:t>coordinates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941556" y="1313100"/>
              <a:ext cx="792162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020882" y="1650232"/>
              <a:ext cx="2113058" cy="246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- </a:t>
              </a:r>
              <a:r>
                <a:rPr lang="en-US" dirty="0" err="1">
                  <a:solidFill>
                    <a:srgbClr val="000000"/>
                  </a:solidFill>
                </a:rPr>
                <a:t>Lagrangian</a:t>
              </a:r>
              <a:r>
                <a:rPr lang="en-US" dirty="0">
                  <a:solidFill>
                    <a:srgbClr val="000000"/>
                  </a:solidFill>
                </a:rPr>
                <a:t> coordinates at </a:t>
              </a:r>
              <a:r>
                <a:rPr lang="en-US" dirty="0" smtClean="0">
                  <a:solidFill>
                    <a:srgbClr val="000000"/>
                  </a:solidFill>
                </a:rPr>
                <a:t>t=0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16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0576461"/>
                </p:ext>
              </p:extLst>
            </p:nvPr>
          </p:nvGraphicFramePr>
          <p:xfrm>
            <a:off x="3061187" y="1141852"/>
            <a:ext cx="464693" cy="332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66" name="Equation" r:id="rId3" imgW="355320" imgH="253800" progId="Equation.DSMT4">
                    <p:embed/>
                  </p:oleObj>
                </mc:Choice>
                <mc:Fallback>
                  <p:oleObj name="Equation" r:id="rId3" imgW="3553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187" y="1141852"/>
                          <a:ext cx="464693" cy="3322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9180065"/>
                </p:ext>
              </p:extLst>
            </p:nvPr>
          </p:nvGraphicFramePr>
          <p:xfrm>
            <a:off x="2308062" y="1642466"/>
            <a:ext cx="712820" cy="278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67" name="Equation" r:id="rId5" imgW="647640" imgH="253800" progId="Equation.DSMT4">
                    <p:embed/>
                  </p:oleObj>
                </mc:Choice>
                <mc:Fallback>
                  <p:oleObj name="Equation" r:id="rId5" imgW="6476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8062" y="1642466"/>
                          <a:ext cx="712820" cy="27808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TextBox 18"/>
          <p:cNvSpPr txBox="1"/>
          <p:nvPr/>
        </p:nvSpPr>
        <p:spPr>
          <a:xfrm>
            <a:off x="922663" y="3023286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48497" y="1250520"/>
            <a:ext cx="172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medium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353214"/>
              </p:ext>
            </p:extLst>
          </p:nvPr>
        </p:nvGraphicFramePr>
        <p:xfrm>
          <a:off x="1916753" y="2843879"/>
          <a:ext cx="963127" cy="72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8"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6753" y="2843879"/>
                        <a:ext cx="963127" cy="72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891367" y="3518005"/>
            <a:ext cx="9135129" cy="1777837"/>
            <a:chOff x="891367" y="3771893"/>
            <a:chExt cx="9135126" cy="1777837"/>
          </a:xfrm>
        </p:grpSpPr>
        <p:sp>
          <p:nvSpPr>
            <p:cNvPr id="22" name="TextBox 21"/>
            <p:cNvSpPr txBox="1"/>
            <p:nvPr/>
          </p:nvSpPr>
          <p:spPr>
            <a:xfrm>
              <a:off x="891367" y="3771893"/>
              <a:ext cx="913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Deformation (stretch and rotation) is characterized by the Deformation Gradient (or Distortion) </a:t>
              </a:r>
              <a:endParaRPr lang="ru-RU" dirty="0"/>
            </a:p>
          </p:txBody>
        </p:sp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9659354"/>
                </p:ext>
              </p:extLst>
            </p:nvPr>
          </p:nvGraphicFramePr>
          <p:xfrm>
            <a:off x="4695826" y="4141225"/>
            <a:ext cx="976699" cy="727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69" name="Equation" r:id="rId9" imgW="596880" imgH="444240" progId="Equation.DSMT4">
                    <p:embed/>
                  </p:oleObj>
                </mc:Choice>
                <mc:Fallback>
                  <p:oleObj name="Equation" r:id="rId9" imgW="5968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95826" y="4141225"/>
                          <a:ext cx="976699" cy="7273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971306" y="4968934"/>
              <a:ext cx="3049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also use the inverse matrix</a:t>
              </a:r>
              <a:endParaRPr lang="ru-RU" dirty="0"/>
            </a:p>
          </p:txBody>
        </p:sp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421213"/>
                </p:ext>
              </p:extLst>
            </p:nvPr>
          </p:nvGraphicFramePr>
          <p:xfrm>
            <a:off x="4262721" y="4816305"/>
            <a:ext cx="2681288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70" name="Equation" r:id="rId11" imgW="1625400" imgH="444240" progId="Equation.DSMT4">
                    <p:embed/>
                  </p:oleObj>
                </mc:Choice>
                <mc:Fallback>
                  <p:oleObj name="Equation" r:id="rId11" imgW="162540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62721" y="4816305"/>
                          <a:ext cx="2681288" cy="733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553624" y="5595599"/>
            <a:ext cx="252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Compatibility conditions:</a:t>
            </a:r>
            <a:endParaRPr lang="ru-RU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98000"/>
              </p:ext>
            </p:extLst>
          </p:nvPr>
        </p:nvGraphicFramePr>
        <p:xfrm>
          <a:off x="4359181" y="5392133"/>
          <a:ext cx="1468739" cy="77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1" name="Equation" r:id="rId13" imgW="888840" imgH="469800" progId="Equation.DSMT4">
                  <p:embed/>
                </p:oleObj>
              </mc:Choice>
              <mc:Fallback>
                <p:oleObj name="Equation" r:id="rId13" imgW="888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9181" y="5392133"/>
                        <a:ext cx="1468739" cy="77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589320"/>
              </p:ext>
            </p:extLst>
          </p:nvPr>
        </p:nvGraphicFramePr>
        <p:xfrm>
          <a:off x="8524361" y="5321772"/>
          <a:ext cx="1509351" cy="775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" name="Equation" r:id="rId15" imgW="914400" imgH="469800" progId="Equation.DSMT4">
                  <p:embed/>
                </p:oleObj>
              </mc:Choice>
              <mc:Fallback>
                <p:oleObj name="Equation" r:id="rId15" imgW="9144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4361" y="5321772"/>
                        <a:ext cx="1509351" cy="775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2651" y="5595598"/>
            <a:ext cx="11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kinematics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44853" y="5524890"/>
            <a:ext cx="189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constraints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95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4247</Words>
  <Application>Microsoft Office PowerPoint</Application>
  <PresentationFormat>Произвольный</PresentationFormat>
  <Paragraphs>766</Paragraphs>
  <Slides>80</Slides>
  <Notes>8</Notes>
  <HiddenSlides>1</HiddenSlides>
  <MMClips>0</MMClips>
  <ScaleCrop>false</ScaleCrop>
  <HeadingPairs>
    <vt:vector size="6" baseType="variant">
      <vt:variant>
        <vt:lpstr>Тема</vt:lpstr>
      </vt:variant>
      <vt:variant>
        <vt:i4>45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126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Default Design</vt:lpstr>
      <vt:lpstr>1_Default Design</vt:lpstr>
      <vt:lpstr>2_Default Design</vt:lpstr>
      <vt:lpstr>3_Default Design</vt:lpstr>
      <vt:lpstr>4_Default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15_Default Design</vt:lpstr>
      <vt:lpstr>16_Default Design</vt:lpstr>
      <vt:lpstr>17_Default Design</vt:lpstr>
      <vt:lpstr>18_Default Design</vt:lpstr>
      <vt:lpstr>9_Тема Office</vt:lpstr>
      <vt:lpstr>14_Default Design</vt:lpstr>
      <vt:lpstr>Equation</vt:lpstr>
      <vt:lpstr>Thermodynamically compatible models of multiphase compressible flows</vt:lpstr>
      <vt:lpstr>Презентация PowerPoint</vt:lpstr>
      <vt:lpstr>Symmetric hyperbolic systems</vt:lpstr>
      <vt:lpstr>How to prove the symmetric hyperbolicity for concrete system? Gas dynamics equations (Euler equations) </vt:lpstr>
      <vt:lpstr>Godunov’s L-q form of Euler equations</vt:lpstr>
      <vt:lpstr>Generating potential       and variables            </vt:lpstr>
      <vt:lpstr>L-q formulation of Euler equations</vt:lpstr>
      <vt:lpstr>Symmetric form of L-q form of Euler equations</vt:lpstr>
      <vt:lpstr>Elasticity equations</vt:lpstr>
      <vt:lpstr>Elasticity equations (variational principle) </vt:lpstr>
      <vt:lpstr>Elasticity equations in Lagrangian coordinates</vt:lpstr>
      <vt:lpstr>Symmetric form of elasticity equations</vt:lpstr>
      <vt:lpstr>Elasticity equations in Eulerian coordinates I</vt:lpstr>
      <vt:lpstr>Elasticity equations in Eulerian coordinates II</vt:lpstr>
      <vt:lpstr>Elasticity equations (alternative version) in terms of A</vt:lpstr>
      <vt:lpstr>Inelastic deformations</vt:lpstr>
      <vt:lpstr>Unified model of continuum mechanics</vt:lpstr>
      <vt:lpstr>Steady laminar Hagen-Poiseuille flow, Re=50 </vt:lpstr>
      <vt:lpstr>Blasius boundary layer, Re=1000</vt:lpstr>
      <vt:lpstr>Compressible mixing layer, Re=250</vt:lpstr>
      <vt:lpstr>Flow around a circular cylinder, Re=150</vt:lpstr>
      <vt:lpstr>Elasticity: Seismic wave propagation</vt:lpstr>
      <vt:lpstr>Elastic-plastic deformation of hardening material.  Taylor test problem</vt:lpstr>
      <vt:lpstr>Variational nature of thermodynamically compatible systems</vt:lpstr>
      <vt:lpstr>Variational thermodynamically compatible system</vt:lpstr>
      <vt:lpstr>Class of hyperbolic thermodynamically compatible systems in terms of generalized internal energy </vt:lpstr>
      <vt:lpstr>Class of hyperbolic thermodynamically compatible systems in terms of generating potential  </vt:lpstr>
      <vt:lpstr>Summary</vt:lpstr>
      <vt:lpstr>Презентация PowerPoint</vt:lpstr>
      <vt:lpstr>Two-phase compressible fluid flow models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Numerical test problems (finite volume method is used)</vt:lpstr>
      <vt:lpstr>Symmetric collision</vt:lpstr>
      <vt:lpstr>Презентация PowerPoint</vt:lpstr>
      <vt:lpstr>“Oil Reservoir” mixture test problem</vt:lpstr>
      <vt:lpstr>Презентация PowerPoint</vt:lpstr>
      <vt:lpstr>Презентация PowerPoint</vt:lpstr>
      <vt:lpstr> Термодинамически согласованные модели  многофазных течений в пористых деформируемых средах </vt:lpstr>
      <vt:lpstr>Стратегия развития средств моделирования течения жидкостей в деформируемых пористых средах</vt:lpstr>
      <vt:lpstr>Презентация PowerPoint</vt:lpstr>
      <vt:lpstr>Параметры состояния насыщенной пористой среды</vt:lpstr>
      <vt:lpstr>Энергия насыщенной пористой среды</vt:lpstr>
      <vt:lpstr>Производящий потенциал</vt:lpstr>
      <vt:lpstr>Уравнения в терминах производящего потенциала</vt:lpstr>
      <vt:lpstr>Определяющие уравнения</vt:lpstr>
      <vt:lpstr>Определяющие уравнения</vt:lpstr>
      <vt:lpstr>Определяющие уравнения</vt:lpstr>
      <vt:lpstr>Определяющие уравнения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Распространение волн в пористой формации</vt:lpstr>
      <vt:lpstr>Фильтрация водонефтяной смеси</vt:lpstr>
      <vt:lpstr>Насыщенные пористые среды: выводы</vt:lpstr>
      <vt:lpstr>Презентация PowerPoint</vt:lpstr>
      <vt:lpstr>Презентация PowerPoint</vt:lpstr>
      <vt:lpstr>Презентация PowerPoint</vt:lpstr>
      <vt:lpstr>Метод Рунге-Кутты-WENO WENO-реконструкция</vt:lpstr>
      <vt:lpstr>Метод Рунге-Кутты-WENO WENO-реконструкция</vt:lpstr>
      <vt:lpstr>Метод Рунге-Кутты-WENO WENO-реконструкция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Thermodynamically compatible systems…</dc:title>
  <dc:creator>Evgeniy Romenskiy</dc:creator>
  <cp:lastModifiedBy>E.Romenski</cp:lastModifiedBy>
  <cp:revision>155</cp:revision>
  <dcterms:created xsi:type="dcterms:W3CDTF">2017-08-01T04:05:57Z</dcterms:created>
  <dcterms:modified xsi:type="dcterms:W3CDTF">2017-08-13T12:00:57Z</dcterms:modified>
</cp:coreProperties>
</file>