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3" r:id="rId2"/>
    <p:sldId id="293" r:id="rId3"/>
    <p:sldId id="282" r:id="rId4"/>
    <p:sldId id="311" r:id="rId5"/>
    <p:sldId id="312" r:id="rId6"/>
    <p:sldId id="313" r:id="rId7"/>
    <p:sldId id="314" r:id="rId8"/>
    <p:sldId id="310" r:id="rId9"/>
    <p:sldId id="315" r:id="rId10"/>
    <p:sldId id="316" r:id="rId11"/>
    <p:sldId id="31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FFFF"/>
    <a:srgbClr val="0000FF"/>
    <a:srgbClr val="0033CC"/>
    <a:srgbClr val="003399"/>
    <a:srgbClr val="595959"/>
    <a:srgbClr val="00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5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4.wmf"/><Relationship Id="rId5" Type="http://schemas.openxmlformats.org/officeDocument/2006/relationships/image" Target="../media/image11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6CAB4-1560-410E-929C-5C90B78FA143}" type="datetimeFigureOut">
              <a:rPr lang="ru-RU" smtClean="0"/>
              <a:t>15.08.2017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42312-84F4-452B-B8E8-2EFFB4F456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0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5453" y="8686800"/>
            <a:ext cx="2972547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9pPr>
          </a:lstStyle>
          <a:p>
            <a:fld id="{3FC9DDA4-3AF3-4A89-93E1-18E97E6964CA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38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21469" indent="0" algn="ctr">
              <a:buNone/>
              <a:defRPr/>
            </a:lvl2pPr>
            <a:lvl3pPr marL="642938" indent="0" algn="ctr">
              <a:buNone/>
              <a:defRPr/>
            </a:lvl3pPr>
            <a:lvl4pPr marL="964406" indent="0" algn="ctr">
              <a:buNone/>
              <a:defRPr/>
            </a:lvl4pPr>
            <a:lvl5pPr marL="1285875" indent="0" algn="ctr">
              <a:buNone/>
              <a:defRPr/>
            </a:lvl5pPr>
            <a:lvl6pPr marL="1607344" indent="0" algn="ctr">
              <a:buNone/>
              <a:defRPr/>
            </a:lvl6pPr>
            <a:lvl7pPr marL="1928813" indent="0" algn="ctr">
              <a:buNone/>
              <a:defRPr/>
            </a:lvl7pPr>
            <a:lvl8pPr marL="2250281" indent="0" algn="ctr">
              <a:buNone/>
              <a:defRPr/>
            </a:lvl8pPr>
            <a:lvl9pPr marL="257175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Line 8"/>
          <p:cNvSpPr>
            <a:spLocks noChangeShapeType="1"/>
          </p:cNvSpPr>
          <p:nvPr userDrawn="1"/>
        </p:nvSpPr>
        <p:spPr bwMode="auto">
          <a:xfrm>
            <a:off x="609600" y="744954"/>
            <a:ext cx="10998558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88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-7144"/>
            <a:ext cx="406400" cy="6248400"/>
          </a:xfrm>
          <a:prstGeom prst="rect">
            <a:avLst/>
          </a:prstGeom>
          <a:solidFill>
            <a:srgbClr val="8E9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88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3200" y="6241257"/>
            <a:ext cx="1654715" cy="4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70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899891"/>
            <a:ext cx="10964215" cy="5341370"/>
          </a:xfrm>
        </p:spPr>
        <p:txBody>
          <a:bodyPr bIns="0">
            <a:normAutofit/>
          </a:bodyPr>
          <a:lstStyle>
            <a:lvl1pPr>
              <a:lnSpc>
                <a:spcPct val="150000"/>
              </a:lnSpc>
              <a:spcAft>
                <a:spcPts val="422"/>
              </a:spcAft>
              <a:defRPr/>
            </a:lvl1pPr>
            <a:lvl2pPr>
              <a:lnSpc>
                <a:spcPct val="150000"/>
              </a:lnSpc>
              <a:spcAft>
                <a:spcPts val="422"/>
              </a:spcAft>
              <a:defRPr sz="1406"/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422"/>
              </a:spcAft>
              <a:defRPr sz="1266"/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422"/>
              </a:spcAft>
              <a:defRPr sz="1125"/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422"/>
              </a:spcAft>
              <a:defRPr sz="984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36733"/>
            <a:ext cx="10968925" cy="706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7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  <p15:guide id="2" pos="40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39" y="2"/>
            <a:ext cx="11578504" cy="8418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1016002"/>
            <a:ext cx="5703888" cy="5184775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239437" y="1015999"/>
            <a:ext cx="5671577" cy="518477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Дата 3"/>
          <p:cNvSpPr txBox="1">
            <a:spLocks/>
          </p:cNvSpPr>
          <p:nvPr userDrawn="1"/>
        </p:nvSpPr>
        <p:spPr>
          <a:xfrm>
            <a:off x="3745" y="6597352"/>
            <a:ext cx="7783776" cy="47667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1DC93A-B5D4-44FA-904D-AE18F7405003}" type="slidenum">
              <a:rPr lang="en-GB" sz="1200" smtClean="0">
                <a:solidFill>
                  <a:schemeClr val="bg1"/>
                </a:solidFill>
              </a:rPr>
              <a:pPr/>
              <a:t>‹#›</a:t>
            </a:fld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 Narrow" pitchFamily="34" charset="0"/>
              </a:rPr>
              <a:t>/14</a:t>
            </a:r>
            <a:r>
              <a:rPr lang="en-US" sz="1200" baseline="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Arial Narrow" pitchFamily="34" charset="0"/>
              </a:rPr>
              <a:t>Толмачёва К. Новая</a:t>
            </a:r>
            <a:r>
              <a:rPr lang="ru-RU" sz="1200" baseline="0" dirty="0" smtClean="0">
                <a:solidFill>
                  <a:schemeClr val="bg1"/>
                </a:solidFill>
                <a:latin typeface="Arial Narrow" pitchFamily="34" charset="0"/>
              </a:rPr>
              <a:t> трехконтинуальная модель фильтрации суспензии</a:t>
            </a:r>
            <a:r>
              <a:rPr lang="ru-RU" sz="1200" baseline="0" dirty="0" smtClean="0">
                <a:latin typeface="Arial Narrow" pitchFamily="34" charset="0"/>
              </a:rPr>
              <a:t>. </a:t>
            </a:r>
            <a:endParaRPr lang="ru-RU" sz="1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9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66273" y="6325928"/>
            <a:ext cx="6299802" cy="486673"/>
          </a:xfrm>
          <a:prstGeom prst="rect">
            <a:avLst/>
          </a:prstGeom>
          <a:noFill/>
        </p:spPr>
        <p:txBody>
          <a:bodyPr wrap="none" lIns="85725" tIns="42863" rIns="85725" bIns="42863" rtlCol="0">
            <a:spAutoFit/>
          </a:bodyPr>
          <a:lstStyle/>
          <a:p>
            <a:r>
              <a:rPr lang="ru-RU" sz="1300" dirty="0" smtClean="0">
                <a:latin typeface="Arial Narrow" panose="020B0606020202030204" pitchFamily="34" charset="0"/>
              </a:rPr>
              <a:t>С.А.</a:t>
            </a:r>
            <a:r>
              <a:rPr lang="ru-RU" sz="1300" baseline="0" dirty="0" smtClean="0">
                <a:latin typeface="Arial Narrow" panose="020B0606020202030204" pitchFamily="34" charset="0"/>
              </a:rPr>
              <a:t> Боронин – Перенос частиц и вытеснение вязкопластических жидкостей в ячейке </a:t>
            </a:r>
            <a:r>
              <a:rPr lang="ru-RU" sz="1300" baseline="0" dirty="0" err="1" smtClean="0">
                <a:latin typeface="Arial Narrow" panose="020B0606020202030204" pitchFamily="34" charset="0"/>
              </a:rPr>
              <a:t>Хеле</a:t>
            </a:r>
            <a:r>
              <a:rPr lang="ru-RU" sz="1300" baseline="0" dirty="0" smtClean="0">
                <a:latin typeface="Arial Narrow" panose="020B0606020202030204" pitchFamily="34" charset="0"/>
              </a:rPr>
              <a:t>-Шоу</a:t>
            </a:r>
            <a:endParaRPr lang="en-US" sz="1300" baseline="0" dirty="0" smtClean="0">
              <a:latin typeface="Arial Narrow" panose="020B0606020202030204" pitchFamily="34" charset="0"/>
            </a:endParaRPr>
          </a:p>
          <a:p>
            <a:r>
              <a:rPr lang="en-US" sz="1300" dirty="0" smtClean="0">
                <a:latin typeface="Arial Narrow" panose="020B0606020202030204" pitchFamily="34" charset="0"/>
              </a:rPr>
              <a:t>Email: s.boronin@skoltech.ru</a:t>
            </a:r>
            <a:endParaRPr lang="en-US" sz="1300" dirty="0">
              <a:latin typeface="Arial Narrow" panose="020B0606020202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2" y="36733"/>
            <a:ext cx="10968925" cy="706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34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865262"/>
            <a:ext cx="10998558" cy="537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609600" y="744954"/>
            <a:ext cx="10998558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88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-7144"/>
            <a:ext cx="406400" cy="6248400"/>
          </a:xfrm>
          <a:prstGeom prst="rect">
            <a:avLst/>
          </a:prstGeom>
          <a:solidFill>
            <a:srgbClr val="8E9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88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5528" y="6231162"/>
            <a:ext cx="1654715" cy="48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406400" y="6555036"/>
            <a:ext cx="5660234" cy="158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779B22E-9F8C-4376-842C-2E649FE2CB93}" type="slidenum">
              <a:rPr lang="en-US" sz="1031">
                <a:solidFill>
                  <a:srgbClr val="FFFFFF">
                    <a:lumMod val="50000"/>
                  </a:srgbClr>
                </a:solidFill>
                <a:cs typeface="Times New Roman" panose="02020603050405020304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z="1031" dirty="0">
                <a:solidFill>
                  <a:srgbClr val="FFFFFF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09602" y="145774"/>
            <a:ext cx="10968925" cy="57089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109" b="1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1" fontAlgn="base" hangingPunct="1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defRPr sz="2109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2pPr>
            <a:lvl3pPr algn="l" rtl="0" eaLnBrk="1" fontAlgn="base" hangingPunct="1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defRPr sz="2109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3pPr>
            <a:lvl4pPr algn="l" rtl="0" eaLnBrk="1" fontAlgn="base" hangingPunct="1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defRPr sz="2109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4pPr>
            <a:lvl5pPr algn="l" rtl="0" eaLnBrk="1" fontAlgn="base" hangingPunct="1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defRPr sz="2109" b="1">
                <a:solidFill>
                  <a:srgbClr val="595959"/>
                </a:solidFill>
                <a:latin typeface="Arial" charset="0"/>
                <a:ea typeface="MS PGothic" pitchFamily="34" charset="-128"/>
                <a:cs typeface="ＭＳ Ｐゴシック" charset="0"/>
              </a:defRPr>
            </a:lvl5pPr>
            <a:lvl6pPr marL="321469" algn="l" rtl="0" eaLnBrk="1" fontAlgn="base" hangingPunct="1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defRPr sz="2391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6pPr>
            <a:lvl7pPr marL="642938" algn="l" rtl="0" eaLnBrk="1" fontAlgn="base" hangingPunct="1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defRPr sz="2391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7pPr>
            <a:lvl8pPr marL="964406" algn="l" rtl="0" eaLnBrk="1" fontAlgn="base" hangingPunct="1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defRPr sz="2391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8pPr>
            <a:lvl9pPr marL="1285875" algn="l" rtl="0" eaLnBrk="1" fontAlgn="base" hangingPunct="1">
              <a:lnSpc>
                <a:spcPts val="2813"/>
              </a:lnSpc>
              <a:spcBef>
                <a:spcPct val="0"/>
              </a:spcBef>
              <a:spcAft>
                <a:spcPct val="0"/>
              </a:spcAft>
              <a:defRPr sz="2391" b="1">
                <a:solidFill>
                  <a:srgbClr val="993333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403445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109" b="1">
          <a:solidFill>
            <a:srgbClr val="595959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813"/>
        </a:lnSpc>
        <a:spcBef>
          <a:spcPct val="0"/>
        </a:spcBef>
        <a:spcAft>
          <a:spcPct val="0"/>
        </a:spcAft>
        <a:defRPr sz="2109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813"/>
        </a:lnSpc>
        <a:spcBef>
          <a:spcPct val="0"/>
        </a:spcBef>
        <a:spcAft>
          <a:spcPct val="0"/>
        </a:spcAft>
        <a:defRPr sz="2109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813"/>
        </a:lnSpc>
        <a:spcBef>
          <a:spcPct val="0"/>
        </a:spcBef>
        <a:spcAft>
          <a:spcPct val="0"/>
        </a:spcAft>
        <a:defRPr sz="2109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813"/>
        </a:lnSpc>
        <a:spcBef>
          <a:spcPct val="0"/>
        </a:spcBef>
        <a:spcAft>
          <a:spcPct val="0"/>
        </a:spcAft>
        <a:defRPr sz="2109" b="1">
          <a:solidFill>
            <a:srgbClr val="595959"/>
          </a:solidFill>
          <a:latin typeface="Arial" charset="0"/>
          <a:ea typeface="MS PGothic" pitchFamily="34" charset="-128"/>
          <a:cs typeface="ＭＳ Ｐゴシック" charset="0"/>
        </a:defRPr>
      </a:lvl5pPr>
      <a:lvl6pPr marL="321469" algn="l" rtl="0" eaLnBrk="1" fontAlgn="base" hangingPunct="1">
        <a:lnSpc>
          <a:spcPts val="2813"/>
        </a:lnSpc>
        <a:spcBef>
          <a:spcPct val="0"/>
        </a:spcBef>
        <a:spcAft>
          <a:spcPct val="0"/>
        </a:spcAft>
        <a:defRPr sz="2391" b="1">
          <a:solidFill>
            <a:srgbClr val="993333"/>
          </a:solidFill>
          <a:latin typeface="Arial" charset="0"/>
          <a:ea typeface="ＭＳ Ｐゴシック" charset="0"/>
        </a:defRPr>
      </a:lvl6pPr>
      <a:lvl7pPr marL="642938" algn="l" rtl="0" eaLnBrk="1" fontAlgn="base" hangingPunct="1">
        <a:lnSpc>
          <a:spcPts val="2813"/>
        </a:lnSpc>
        <a:spcBef>
          <a:spcPct val="0"/>
        </a:spcBef>
        <a:spcAft>
          <a:spcPct val="0"/>
        </a:spcAft>
        <a:defRPr sz="2391" b="1">
          <a:solidFill>
            <a:srgbClr val="993333"/>
          </a:solidFill>
          <a:latin typeface="Arial" charset="0"/>
          <a:ea typeface="ＭＳ Ｐゴシック" charset="0"/>
        </a:defRPr>
      </a:lvl7pPr>
      <a:lvl8pPr marL="964406" algn="l" rtl="0" eaLnBrk="1" fontAlgn="base" hangingPunct="1">
        <a:lnSpc>
          <a:spcPts val="2813"/>
        </a:lnSpc>
        <a:spcBef>
          <a:spcPct val="0"/>
        </a:spcBef>
        <a:spcAft>
          <a:spcPct val="0"/>
        </a:spcAft>
        <a:defRPr sz="2391" b="1">
          <a:solidFill>
            <a:srgbClr val="993333"/>
          </a:solidFill>
          <a:latin typeface="Arial" charset="0"/>
          <a:ea typeface="ＭＳ Ｐゴシック" charset="0"/>
        </a:defRPr>
      </a:lvl8pPr>
      <a:lvl9pPr marL="1285875" algn="l" rtl="0" eaLnBrk="1" fontAlgn="base" hangingPunct="1">
        <a:lnSpc>
          <a:spcPts val="2813"/>
        </a:lnSpc>
        <a:spcBef>
          <a:spcPct val="0"/>
        </a:spcBef>
        <a:spcAft>
          <a:spcPct val="0"/>
        </a:spcAft>
        <a:defRPr sz="2391" b="1">
          <a:solidFill>
            <a:srgbClr val="993333"/>
          </a:solidFill>
          <a:latin typeface="Arial" charset="0"/>
          <a:ea typeface="ＭＳ Ｐゴシック" charset="0"/>
        </a:defRPr>
      </a:lvl9pPr>
    </p:titleStyle>
    <p:bodyStyle>
      <a:lvl1pPr marL="241102" indent="-241102" algn="l" rtl="0" eaLnBrk="1" fontAlgn="base" hangingPunct="1">
        <a:lnSpc>
          <a:spcPts val="1898"/>
        </a:lnSpc>
        <a:spcBef>
          <a:spcPct val="0"/>
        </a:spcBef>
        <a:spcAft>
          <a:spcPts val="984"/>
        </a:spcAft>
        <a:buClr>
          <a:srgbClr val="9FAD28"/>
        </a:buClr>
        <a:buFont typeface="Lucida Grande" charset="0"/>
        <a:buChar char="➜"/>
        <a:defRPr sz="1617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marL="562570" indent="-241102" algn="l" rtl="0" eaLnBrk="1" fontAlgn="base" hangingPunct="1">
        <a:lnSpc>
          <a:spcPts val="1969"/>
        </a:lnSpc>
        <a:spcBef>
          <a:spcPct val="0"/>
        </a:spcBef>
        <a:spcAft>
          <a:spcPts val="984"/>
        </a:spcAft>
        <a:buClr>
          <a:srgbClr val="9FAD28"/>
        </a:buClr>
        <a:buFont typeface="Lucida Grande" charset="0"/>
        <a:buChar char="➜"/>
        <a:defRPr sz="1617">
          <a:solidFill>
            <a:schemeClr val="tx1"/>
          </a:solidFill>
          <a:latin typeface="+mj-lt"/>
          <a:ea typeface="MS PGothic" pitchFamily="34" charset="-128"/>
        </a:defRPr>
      </a:lvl2pPr>
      <a:lvl3pPr marL="884039" indent="-241102" algn="l" rtl="0" eaLnBrk="1" fontAlgn="base" hangingPunct="1">
        <a:spcBef>
          <a:spcPct val="20000"/>
        </a:spcBef>
        <a:spcAft>
          <a:spcPct val="0"/>
        </a:spcAft>
        <a:buClr>
          <a:srgbClr val="9FAD28"/>
        </a:buClr>
        <a:buFont typeface="Lucida Grande" charset="0"/>
        <a:buChar char="➜"/>
        <a:defRPr sz="1617">
          <a:solidFill>
            <a:schemeClr val="tx1"/>
          </a:solidFill>
          <a:latin typeface="+mj-lt"/>
          <a:ea typeface="MS PGothic" pitchFamily="34" charset="-128"/>
        </a:defRPr>
      </a:lvl3pPr>
      <a:lvl4pPr marL="1205508" indent="-241102" algn="l" rtl="0" eaLnBrk="1" fontAlgn="base" hangingPunct="1">
        <a:spcBef>
          <a:spcPct val="20000"/>
        </a:spcBef>
        <a:spcAft>
          <a:spcPct val="0"/>
        </a:spcAft>
        <a:buClr>
          <a:srgbClr val="9FAD28"/>
        </a:buClr>
        <a:buFont typeface="Lucida Grande" charset="0"/>
        <a:buChar char="➜"/>
        <a:defRPr sz="1617">
          <a:solidFill>
            <a:schemeClr val="tx1"/>
          </a:solidFill>
          <a:latin typeface="+mj-lt"/>
          <a:ea typeface="MS PGothic" pitchFamily="34" charset="-128"/>
        </a:defRPr>
      </a:lvl4pPr>
      <a:lvl5pPr marL="1526977" indent="-241102" algn="l" rtl="0" eaLnBrk="1" fontAlgn="base" hangingPunct="1">
        <a:spcBef>
          <a:spcPct val="20000"/>
        </a:spcBef>
        <a:spcAft>
          <a:spcPct val="0"/>
        </a:spcAft>
        <a:buClr>
          <a:srgbClr val="9FAD28"/>
        </a:buClr>
        <a:buFont typeface="Lucida Grande" charset="0"/>
        <a:buChar char="➜"/>
        <a:defRPr sz="1617">
          <a:solidFill>
            <a:schemeClr val="tx1"/>
          </a:solidFill>
          <a:latin typeface="+mj-lt"/>
          <a:ea typeface="MS PGothic" pitchFamily="34" charset="-128"/>
        </a:defRPr>
      </a:lvl5pPr>
      <a:lvl6pPr marL="1768078" indent="-160734" algn="l" rtl="0" eaLnBrk="1" fontAlgn="base" hangingPunct="1">
        <a:spcBef>
          <a:spcPct val="20000"/>
        </a:spcBef>
        <a:spcAft>
          <a:spcPct val="0"/>
        </a:spcAft>
        <a:buChar char="»"/>
        <a:defRPr sz="1617">
          <a:solidFill>
            <a:schemeClr val="tx1"/>
          </a:solidFill>
          <a:latin typeface="+mn-lt"/>
          <a:ea typeface="+mn-ea"/>
        </a:defRPr>
      </a:lvl6pPr>
      <a:lvl7pPr marL="2089547" indent="-160734" algn="l" rtl="0" eaLnBrk="1" fontAlgn="base" hangingPunct="1">
        <a:spcBef>
          <a:spcPct val="20000"/>
        </a:spcBef>
        <a:spcAft>
          <a:spcPct val="0"/>
        </a:spcAft>
        <a:buChar char="»"/>
        <a:defRPr sz="1617">
          <a:solidFill>
            <a:schemeClr val="tx1"/>
          </a:solidFill>
          <a:latin typeface="+mn-lt"/>
          <a:ea typeface="+mn-ea"/>
        </a:defRPr>
      </a:lvl7pPr>
      <a:lvl8pPr marL="2411016" indent="-160734" algn="l" rtl="0" eaLnBrk="1" fontAlgn="base" hangingPunct="1">
        <a:spcBef>
          <a:spcPct val="20000"/>
        </a:spcBef>
        <a:spcAft>
          <a:spcPct val="0"/>
        </a:spcAft>
        <a:buChar char="»"/>
        <a:defRPr sz="1617">
          <a:solidFill>
            <a:schemeClr val="tx1"/>
          </a:solidFill>
          <a:latin typeface="+mn-lt"/>
          <a:ea typeface="+mn-ea"/>
        </a:defRPr>
      </a:lvl8pPr>
      <a:lvl9pPr marL="2732484" indent="-160734" algn="l" rtl="0" eaLnBrk="1" fontAlgn="base" hangingPunct="1">
        <a:spcBef>
          <a:spcPct val="20000"/>
        </a:spcBef>
        <a:spcAft>
          <a:spcPct val="0"/>
        </a:spcAft>
        <a:buChar char="»"/>
        <a:defRPr sz="161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214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69" algn="l" defTabSz="3214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algn="l" defTabSz="3214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406" algn="l" defTabSz="3214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algn="l" defTabSz="3214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344" algn="l" defTabSz="3214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813" algn="l" defTabSz="3214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81" algn="l" defTabSz="3214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750" algn="l" defTabSz="321469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.boronin@skoltech.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97150" y="245733"/>
            <a:ext cx="10519114" cy="30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25" tIns="42863" rIns="85725" bIns="42863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sym typeface="Times New Roman" panose="02020603050405020304" pitchFamily="18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1372"/>
              </a:spcAft>
            </a:pPr>
            <a:r>
              <a:rPr lang="ru-RU" sz="1300" b="1" dirty="0">
                <a:solidFill>
                  <a:srgbClr val="37373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Школа-конференция «Теоретические и вычислительные проблемы механики сплошных сред</a:t>
            </a:r>
            <a:r>
              <a:rPr lang="ru-RU" sz="1300" b="1" dirty="0" smtClean="0">
                <a:solidFill>
                  <a:srgbClr val="373737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14-25 августа 2017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963" y="3753622"/>
            <a:ext cx="2677369" cy="199917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97150" y="1369203"/>
            <a:ext cx="10432850" cy="1266960"/>
          </a:xfrm>
          <a:prstGeom prst="rect">
            <a:avLst/>
          </a:prstGeom>
        </p:spPr>
        <p:txBody>
          <a:bodyPr vert="horz" lIns="85725" tIns="42863" rIns="85725" bIns="42863" rtlCol="0" anchor="t">
            <a:normAutofit fontScale="85000" lnSpcReduction="10000"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0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889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57250">
              <a:spcBef>
                <a:spcPts val="563"/>
              </a:spcBef>
              <a:spcAft>
                <a:spcPts val="563"/>
              </a:spcAft>
              <a:buClr>
                <a:srgbClr val="FFFFFF">
                  <a:lumMod val="50000"/>
                </a:srgbClr>
              </a:buClr>
              <a:buNone/>
              <a:defRPr/>
            </a:pPr>
            <a:r>
              <a:rPr lang="ru-RU" sz="3800" b="1" dirty="0" smtClean="0">
                <a:solidFill>
                  <a:srgbClr val="000000"/>
                </a:solidFill>
                <a:latin typeface="Arial Narrow"/>
              </a:rPr>
              <a:t>Задание по моделированию переноса частиц и вытеснения</a:t>
            </a:r>
            <a:r>
              <a:rPr lang="en-US" sz="3800" b="1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3800" b="1" dirty="0" smtClean="0">
                <a:solidFill>
                  <a:srgbClr val="000000"/>
                </a:solidFill>
                <a:latin typeface="Arial Narrow"/>
              </a:rPr>
              <a:t>вязкопластических жидкостей в ячейке </a:t>
            </a:r>
            <a:r>
              <a:rPr lang="ru-RU" sz="3800" b="1" dirty="0" err="1" smtClean="0">
                <a:solidFill>
                  <a:srgbClr val="000000"/>
                </a:solidFill>
                <a:latin typeface="Arial Narrow"/>
              </a:rPr>
              <a:t>Хеле</a:t>
            </a:r>
            <a:r>
              <a:rPr lang="ru-RU" sz="3800" b="1" dirty="0" smtClean="0">
                <a:solidFill>
                  <a:srgbClr val="000000"/>
                </a:solidFill>
                <a:latin typeface="Arial Narrow"/>
              </a:rPr>
              <a:t>-Шоу</a:t>
            </a:r>
            <a:endParaRPr lang="en-US" sz="23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26999" y="4048208"/>
            <a:ext cx="5715000" cy="1410002"/>
          </a:xfrm>
          <a:prstGeom prst="rect">
            <a:avLst/>
          </a:prstGeom>
        </p:spPr>
        <p:txBody>
          <a:bodyPr lIns="85725" tIns="42863" rIns="85725" bIns="42863">
            <a:spAutoFit/>
          </a:bodyPr>
          <a:lstStyle/>
          <a:p>
            <a:r>
              <a:rPr lang="ru-RU" sz="2400" dirty="0" smtClean="0">
                <a:solidFill>
                  <a:srgbClr val="010000"/>
                </a:solidFill>
                <a:latin typeface="Arial Narrow"/>
              </a:rPr>
              <a:t>Сергей </a:t>
            </a:r>
            <a:r>
              <a:rPr lang="ru-RU" sz="2400" dirty="0" err="1">
                <a:solidFill>
                  <a:srgbClr val="010000"/>
                </a:solidFill>
                <a:latin typeface="Arial Narrow"/>
              </a:rPr>
              <a:t>Боронин</a:t>
            </a:r>
            <a:r>
              <a:rPr lang="ru-RU" sz="2400" dirty="0">
                <a:solidFill>
                  <a:srgbClr val="010000"/>
                </a:solidFill>
                <a:latin typeface="Arial Narrow"/>
              </a:rPr>
              <a:t>, к.ф.-</a:t>
            </a:r>
            <a:r>
              <a:rPr lang="ru-RU" sz="2400" dirty="0" smtClean="0">
                <a:solidFill>
                  <a:srgbClr val="010000"/>
                </a:solidFill>
                <a:latin typeface="Arial Narrow"/>
              </a:rPr>
              <a:t>м.н., </a:t>
            </a:r>
            <a:r>
              <a:rPr lang="ru-RU" sz="2400" dirty="0" err="1" smtClean="0">
                <a:solidFill>
                  <a:srgbClr val="010000"/>
                </a:solidFill>
                <a:latin typeface="Arial Narrow"/>
              </a:rPr>
              <a:t>с.н.с</a:t>
            </a:r>
            <a:endParaRPr lang="ru-RU" sz="2400" dirty="0" smtClean="0">
              <a:solidFill>
                <a:srgbClr val="010000"/>
              </a:solidFill>
              <a:latin typeface="Arial Narrow"/>
            </a:endParaRPr>
          </a:p>
          <a:p>
            <a:endParaRPr lang="en-US" sz="2400" dirty="0">
              <a:solidFill>
                <a:srgbClr val="010000"/>
              </a:solidFill>
              <a:latin typeface="Arial Narrow"/>
            </a:endParaRPr>
          </a:p>
          <a:p>
            <a:r>
              <a:rPr lang="ru-RU" sz="1900" dirty="0">
                <a:solidFill>
                  <a:srgbClr val="010000"/>
                </a:solidFill>
                <a:latin typeface="Arial Narrow"/>
              </a:rPr>
              <a:t>Центр добычи углеводородов</a:t>
            </a:r>
          </a:p>
          <a:p>
            <a:r>
              <a:rPr lang="ru-RU" sz="1900" dirty="0" err="1" smtClean="0">
                <a:solidFill>
                  <a:srgbClr val="010000"/>
                </a:solidFill>
                <a:latin typeface="Arial Narrow"/>
              </a:rPr>
              <a:t>Сколковский</a:t>
            </a:r>
            <a:r>
              <a:rPr lang="ru-RU" sz="1900" dirty="0" smtClean="0">
                <a:solidFill>
                  <a:srgbClr val="010000"/>
                </a:solidFill>
                <a:latin typeface="Arial Narrow"/>
              </a:rPr>
              <a:t> </a:t>
            </a:r>
            <a:r>
              <a:rPr lang="ru-RU" sz="1900" dirty="0">
                <a:solidFill>
                  <a:srgbClr val="010000"/>
                </a:solidFill>
                <a:latin typeface="Arial Narrow"/>
              </a:rPr>
              <a:t>Институт Науки и Технологий</a:t>
            </a:r>
            <a:endParaRPr lang="en-US" sz="1900" dirty="0">
              <a:solidFill>
                <a:srgbClr val="01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705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0504" y="80371"/>
            <a:ext cx="11730892" cy="628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10" b="1" dirty="0" smtClean="0">
                <a:solidFill>
                  <a:schemeClr val="tx1"/>
                </a:solidFill>
              </a:rPr>
              <a:t>Задание </a:t>
            </a:r>
            <a:r>
              <a:rPr lang="ru-RU" sz="2110" b="1" dirty="0" smtClean="0">
                <a:solidFill>
                  <a:schemeClr val="tx1"/>
                </a:solidFill>
              </a:rPr>
              <a:t>2: Параметрическое исследование</a:t>
            </a:r>
            <a:endParaRPr kumimoji="0" lang="en-US" sz="211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0504" y="900401"/>
            <a:ext cx="11199818" cy="31700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0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889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4992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Провести </a:t>
            </a:r>
            <a:r>
              <a:rPr lang="ru-RU" sz="2000" dirty="0">
                <a:solidFill>
                  <a:srgbClr val="000000"/>
                </a:solidFill>
                <a:latin typeface="Arial Narrow"/>
              </a:rPr>
              <a:t>анализ влияния метода решения 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уравнения переноса </a:t>
            </a:r>
            <a:r>
              <a:rPr lang="ru-RU" sz="2000" dirty="0">
                <a:solidFill>
                  <a:srgbClr val="000000"/>
                </a:solidFill>
                <a:latin typeface="Arial Narrow"/>
              </a:rPr>
              <a:t>на размытие фронта 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«суспензия – чистая жидкость» </a:t>
            </a:r>
            <a:r>
              <a:rPr lang="ru-RU" sz="2000" dirty="0">
                <a:solidFill>
                  <a:srgbClr val="000000"/>
                </a:solidFill>
                <a:latin typeface="Arial Narrow"/>
              </a:rPr>
              <a:t>(на фиксированной сетке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). Отличие от задания 1 – </a:t>
            </a:r>
            <a:r>
              <a:rPr lang="ru-RU" sz="2000" dirty="0" err="1" smtClean="0">
                <a:solidFill>
                  <a:srgbClr val="000000"/>
                </a:solidFill>
                <a:latin typeface="Arial Narrow"/>
              </a:rPr>
              <a:t>дивергентность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 поля скорости фаз; </a:t>
            </a:r>
          </a:p>
          <a:p>
            <a:pPr marL="819150" lvl="1" indent="-457200">
              <a:buClr>
                <a:srgbClr val="004992"/>
              </a:buClr>
              <a:buFont typeface="Arial Narrow" panose="020B0606020202030204" pitchFamily="34" charset="0"/>
              <a:buChar char="─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Исследовать </a:t>
            </a:r>
            <a:r>
              <a:rPr lang="ru-RU" sz="1800" dirty="0">
                <a:solidFill>
                  <a:srgbClr val="000000"/>
                </a:solidFill>
                <a:latin typeface="Arial Narrow"/>
              </a:rPr>
              <a:t>влияние вида ограничителя 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потоков в 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TVD 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схеме </a:t>
            </a:r>
            <a:r>
              <a:rPr lang="ru-RU" sz="1800" dirty="0">
                <a:solidFill>
                  <a:srgbClr val="000000"/>
                </a:solidFill>
                <a:latin typeface="Arial Narrow"/>
              </a:rPr>
              <a:t>на численную диффузию схемы в окрестности 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интерфейса;</a:t>
            </a:r>
            <a:endParaRPr lang="ru-RU" sz="2200" dirty="0" smtClean="0">
              <a:solidFill>
                <a:srgbClr val="000000"/>
              </a:solidFill>
              <a:latin typeface="Arial Narrow"/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4992"/>
              </a:buClr>
              <a:buFont typeface="+mj-lt"/>
              <a:buAutoNum type="arabicPeriod"/>
            </a:pPr>
            <a:endParaRPr lang="ru-RU" sz="2000" dirty="0" smtClean="0">
              <a:solidFill>
                <a:srgbClr val="000000"/>
              </a:solidFill>
              <a:latin typeface="Arial Narrow"/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4992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Исследовать </a:t>
            </a:r>
            <a:r>
              <a:rPr lang="ru-RU" sz="2000" dirty="0">
                <a:solidFill>
                  <a:srgbClr val="000000"/>
                </a:solidFill>
                <a:latin typeface="Arial Narrow"/>
              </a:rPr>
              <a:t>влияние разрешения 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сетки на формирование осадка;</a:t>
            </a: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4992"/>
              </a:buClr>
              <a:buFont typeface="+mj-lt"/>
              <a:buAutoNum type="arabicPeriod"/>
            </a:pPr>
            <a:endParaRPr lang="ru-RU" sz="2000" dirty="0" smtClean="0">
              <a:solidFill>
                <a:srgbClr val="000000"/>
              </a:solidFill>
              <a:latin typeface="Arial Narrow"/>
            </a:endParaRPr>
          </a:p>
          <a:p>
            <a:pPr marL="457200" lvl="0" indent="-457200">
              <a:spcBef>
                <a:spcPts val="0"/>
              </a:spcBef>
              <a:spcAft>
                <a:spcPts val="0"/>
              </a:spcAft>
              <a:buClr>
                <a:srgbClr val="004992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Изучить неустойчивость </a:t>
            </a:r>
            <a:r>
              <a:rPr lang="ru-RU" sz="2000" dirty="0" err="1" smtClean="0">
                <a:solidFill>
                  <a:srgbClr val="000000"/>
                </a:solidFill>
                <a:latin typeface="Arial Narrow"/>
              </a:rPr>
              <a:t>Сэффмана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-Тейлора при вытеснении суспензии чистой жидкостью в случае осаждающихся и нейтрально-плавучих частиц (плотности материалов фаз равны);</a:t>
            </a:r>
            <a:endParaRPr lang="en-US" sz="2000" dirty="0" smtClean="0">
              <a:solidFill>
                <a:srgbClr val="000000"/>
              </a:solidFill>
              <a:latin typeface="Arial Narrow"/>
            </a:endParaRPr>
          </a:p>
          <a:p>
            <a:pPr marL="361950" lvl="1" indent="0">
              <a:buClr>
                <a:srgbClr val="004992"/>
              </a:buClr>
              <a:buNone/>
            </a:pPr>
            <a:endParaRPr lang="ru-RU" sz="1400" dirty="0" smtClean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151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0504" y="80371"/>
            <a:ext cx="11730892" cy="628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10" b="1" dirty="0" smtClean="0">
                <a:solidFill>
                  <a:schemeClr val="tx1"/>
                </a:solidFill>
              </a:rPr>
              <a:t>Контакты</a:t>
            </a:r>
            <a:endParaRPr kumimoji="0" lang="en-US" sz="211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139" y="872122"/>
            <a:ext cx="11199818" cy="9079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0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889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0">
              <a:buClr>
                <a:srgbClr val="004992"/>
              </a:buClr>
              <a:buNone/>
            </a:pPr>
            <a:r>
              <a:rPr lang="en-US" dirty="0" smtClean="0">
                <a:solidFill>
                  <a:srgbClr val="000000"/>
                </a:solidFill>
                <a:latin typeface="Arial Narrow"/>
              </a:rPr>
              <a:t>email: </a:t>
            </a:r>
            <a:r>
              <a:rPr lang="en-US" dirty="0" smtClean="0">
                <a:solidFill>
                  <a:srgbClr val="000000"/>
                </a:solidFill>
                <a:latin typeface="Arial Narrow"/>
                <a:hlinkClick r:id="rId2"/>
              </a:rPr>
              <a:t>s.boronin@skoltech.ru</a:t>
            </a:r>
            <a:endParaRPr lang="en-US" dirty="0" smtClean="0">
              <a:solidFill>
                <a:srgbClr val="000000"/>
              </a:solidFill>
              <a:latin typeface="Arial Narrow"/>
            </a:endParaRPr>
          </a:p>
          <a:p>
            <a:pPr marL="361950" lvl="1" indent="0">
              <a:buClr>
                <a:srgbClr val="004992"/>
              </a:buClr>
              <a:buNone/>
            </a:pPr>
            <a:r>
              <a:rPr lang="en-US" dirty="0" smtClean="0">
                <a:solidFill>
                  <a:srgbClr val="000000"/>
                </a:solidFill>
                <a:latin typeface="Arial Narrow"/>
              </a:rPr>
              <a:t>cell: 89104757816</a:t>
            </a:r>
            <a:endParaRPr lang="ru-RU" dirty="0" smtClean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0543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1314" y="164991"/>
            <a:ext cx="10968925" cy="53113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Содержание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023" y="912826"/>
            <a:ext cx="79538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2F5597"/>
              </a:buClr>
              <a:buFont typeface="Symbol" pitchFamily="18" charset="2"/>
              <a:buChar char="·"/>
            </a:pPr>
            <a:r>
              <a:rPr kumimoji="1" lang="ru-RU" sz="2000" b="1" dirty="0" smtClean="0">
                <a:solidFill>
                  <a:srgbClr val="010000"/>
                </a:solidFill>
                <a:latin typeface="Arial Narrow" pitchFamily="34" charset="0"/>
              </a:rPr>
              <a:t>Формулировка </a:t>
            </a:r>
            <a:r>
              <a:rPr kumimoji="1" lang="ru-RU" sz="2000" b="1" dirty="0" smtClean="0">
                <a:solidFill>
                  <a:srgbClr val="010000"/>
                </a:solidFill>
                <a:latin typeface="Arial Narrow" pitchFamily="34" charset="0"/>
              </a:rPr>
              <a:t>задач</a:t>
            </a:r>
            <a:endParaRPr kumimoji="1" lang="ru-RU" sz="2000" b="1" dirty="0" smtClean="0">
              <a:solidFill>
                <a:srgbClr val="010000"/>
              </a:solidFill>
              <a:latin typeface="Arial Narrow" pitchFamily="34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2F5597"/>
              </a:buClr>
              <a:buFont typeface="Symbol" pitchFamily="18" charset="2"/>
              <a:buChar char="·"/>
            </a:pPr>
            <a:r>
              <a:rPr kumimoji="1" lang="ru-RU" sz="2000" b="1" dirty="0" smtClean="0">
                <a:solidFill>
                  <a:srgbClr val="010000"/>
                </a:solidFill>
                <a:latin typeface="Arial Narrow" pitchFamily="34" charset="0"/>
                <a:cs typeface="Times New Roman" pitchFamily="18" charset="0"/>
              </a:rPr>
              <a:t>Верификация </a:t>
            </a:r>
            <a:r>
              <a:rPr kumimoji="1" lang="ru-RU" sz="2000" b="1" dirty="0" smtClean="0">
                <a:solidFill>
                  <a:srgbClr val="010000"/>
                </a:solidFill>
                <a:latin typeface="Arial Narrow" pitchFamily="34" charset="0"/>
                <a:cs typeface="Times New Roman" pitchFamily="18" charset="0"/>
              </a:rPr>
              <a:t>численных схем</a:t>
            </a:r>
            <a:endParaRPr kumimoji="1"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rgbClr val="2F5597"/>
              </a:buClr>
              <a:buFont typeface="Symbol" pitchFamily="18" charset="2"/>
              <a:buChar char="·"/>
            </a:pPr>
            <a:r>
              <a:rPr kumimoji="1" lang="ru-RU" sz="2000" b="1" dirty="0" smtClean="0">
                <a:solidFill>
                  <a:srgbClr val="010000"/>
                </a:solidFill>
                <a:latin typeface="Arial Narrow" pitchFamily="34" charset="0"/>
              </a:rPr>
              <a:t>Параметрическое исследование многофазных течений в ячейке </a:t>
            </a:r>
            <a:r>
              <a:rPr kumimoji="1" lang="ru-RU" sz="2000" b="1" dirty="0" err="1" smtClean="0">
                <a:solidFill>
                  <a:srgbClr val="010000"/>
                </a:solidFill>
                <a:latin typeface="Arial Narrow" pitchFamily="34" charset="0"/>
              </a:rPr>
              <a:t>Хеле</a:t>
            </a:r>
            <a:r>
              <a:rPr kumimoji="1" lang="ru-RU" sz="2000" b="1" dirty="0" smtClean="0">
                <a:solidFill>
                  <a:srgbClr val="010000"/>
                </a:solidFill>
                <a:latin typeface="Arial Narrow" pitchFamily="34" charset="0"/>
              </a:rPr>
              <a:t>-Шоу</a:t>
            </a:r>
            <a:endParaRPr kumimoji="1" lang="ru-RU" sz="2000" b="1" dirty="0" smtClean="0">
              <a:solidFill>
                <a:srgbClr val="010000"/>
              </a:solidFill>
              <a:latin typeface="Arial Narrow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2"/>
          <a:srcRect l="39747" t="67392"/>
          <a:stretch/>
        </p:blipFill>
        <p:spPr>
          <a:xfrm>
            <a:off x="9007356" y="3878468"/>
            <a:ext cx="2323955" cy="1850811"/>
          </a:xfrm>
          <a:prstGeom prst="rect">
            <a:avLst/>
          </a:prstGeom>
        </p:spPr>
      </p:pic>
      <p:pic>
        <p:nvPicPr>
          <p:cNvPr id="7" name="Picture 6" descr="D:\Skoltech\Conferences\Novosib_IG_2017\Lection\Flow_Confi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882" y="1155881"/>
            <a:ext cx="3524905" cy="2468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422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0504" y="80371"/>
            <a:ext cx="11730892" cy="628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10" b="1" dirty="0" smtClean="0">
                <a:solidFill>
                  <a:schemeClr val="tx1"/>
                </a:solidFill>
              </a:rPr>
              <a:t>Задание </a:t>
            </a:r>
            <a:r>
              <a:rPr lang="ru-RU" sz="2110" b="1" dirty="0" smtClean="0">
                <a:solidFill>
                  <a:schemeClr val="tx1"/>
                </a:solidFill>
              </a:rPr>
              <a:t>1 – Вытеснение жидкостей в ячейке </a:t>
            </a:r>
            <a:r>
              <a:rPr lang="ru-RU" sz="2110" b="1" dirty="0" err="1" smtClean="0">
                <a:solidFill>
                  <a:schemeClr val="tx1"/>
                </a:solidFill>
              </a:rPr>
              <a:t>Хеле</a:t>
            </a:r>
            <a:r>
              <a:rPr lang="ru-RU" sz="2110" b="1" dirty="0" smtClean="0">
                <a:solidFill>
                  <a:schemeClr val="tx1"/>
                </a:solidFill>
              </a:rPr>
              <a:t>-Шоу</a:t>
            </a:r>
            <a:endParaRPr kumimoji="0" lang="en-US" sz="211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2286" y="768426"/>
            <a:ext cx="7512325" cy="64171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0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889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buClr>
                <a:srgbClr val="004992"/>
              </a:buClr>
              <a:buFont typeface="Arial Narrow" panose="020B0606020202030204" pitchFamily="34" charset="0"/>
              <a:buChar char="●"/>
            </a:pP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Моделирование вытеснения жидкостей в ячейке </a:t>
            </a:r>
            <a:r>
              <a:rPr lang="ru-RU" sz="2200" b="1" dirty="0" err="1" smtClean="0">
                <a:solidFill>
                  <a:srgbClr val="000000"/>
                </a:solidFill>
                <a:latin typeface="Arial Narrow"/>
              </a:rPr>
              <a:t>Хеле</a:t>
            </a: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-Шоу</a:t>
            </a:r>
            <a:endParaRPr lang="en-US" sz="2200" dirty="0" smtClean="0">
              <a:solidFill>
                <a:srgbClr val="000000"/>
              </a:solidFill>
              <a:latin typeface="Arial Narrow"/>
            </a:endParaRP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Ячейка постоянной толщины </a:t>
            </a:r>
            <a:r>
              <a:rPr lang="en-US" sz="1800" i="1" dirty="0" smtClean="0">
                <a:solidFill>
                  <a:srgbClr val="000000"/>
                </a:solidFill>
                <a:latin typeface="Arial Narrow"/>
              </a:rPr>
              <a:t>w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 = 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1;</a:t>
            </a: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Частицы </a:t>
            </a:r>
            <a:r>
              <a:rPr lang="ru-RU" sz="1800" dirty="0" err="1" smtClean="0">
                <a:solidFill>
                  <a:srgbClr val="000000"/>
                </a:solidFill>
                <a:latin typeface="Arial Narrow"/>
              </a:rPr>
              <a:t>остутствуют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;</a:t>
            </a: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Две </a:t>
            </a:r>
            <a:r>
              <a:rPr lang="ru-RU" sz="1800" dirty="0" err="1" smtClean="0">
                <a:solidFill>
                  <a:srgbClr val="000000"/>
                </a:solidFill>
                <a:latin typeface="Arial Narrow"/>
              </a:rPr>
              <a:t>ньютоновские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 жидкости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  <a:latin typeface="Arial Narrow"/>
              </a:rPr>
              <a:t>Bn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 = 0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)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 (</a:t>
            </a:r>
            <a:r>
              <a:rPr lang="ru-RU" sz="1800" dirty="0" err="1" smtClean="0">
                <a:solidFill>
                  <a:srgbClr val="000000"/>
                </a:solidFill>
                <a:latin typeface="Arial Narrow"/>
              </a:rPr>
              <a:t>бингамовские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 – для усложнения);</a:t>
            </a:r>
            <a:endParaRPr lang="ru-RU" sz="1600" dirty="0" smtClean="0">
              <a:solidFill>
                <a:srgbClr val="000000"/>
              </a:solidFill>
              <a:latin typeface="Arial Narrow"/>
            </a:endParaRP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Жидкость 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`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`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 вытесняет жидкость 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`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0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`;</a:t>
            </a:r>
            <a:endParaRPr lang="ru-RU" sz="1800" dirty="0" smtClean="0">
              <a:solidFill>
                <a:srgbClr val="000000"/>
              </a:solidFill>
              <a:latin typeface="Arial Narrow"/>
            </a:endParaRPr>
          </a:p>
          <a:p>
            <a:pPr marL="358775" indent="-358775">
              <a:spcBef>
                <a:spcPts val="0"/>
              </a:spcBef>
              <a:buClr>
                <a:srgbClr val="004992"/>
              </a:buClr>
              <a:buFont typeface="Arial Narrow" panose="020B0606020202030204" pitchFamily="34" charset="0"/>
              <a:buChar char="●"/>
            </a:pPr>
            <a:r>
              <a:rPr lang="ru-RU" sz="2200" b="1" dirty="0">
                <a:solidFill>
                  <a:srgbClr val="000000"/>
                </a:solidFill>
                <a:latin typeface="Arial Narrow"/>
              </a:rPr>
              <a:t>Особенности численной реализации:</a:t>
            </a:r>
          </a:p>
          <a:p>
            <a:pPr marL="715963" lvl="1" indent="-357188">
              <a:spcAft>
                <a:spcPts val="0"/>
              </a:spcAft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В случае </a:t>
            </a:r>
            <a:r>
              <a:rPr lang="ru-RU" sz="1800" dirty="0" err="1" smtClean="0">
                <a:solidFill>
                  <a:srgbClr val="000000"/>
                </a:solidFill>
                <a:latin typeface="Arial Narrow"/>
              </a:rPr>
              <a:t>бингамовской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 реологии требуется регуляризация функции </a:t>
            </a:r>
            <a:r>
              <a:rPr lang="en-US" sz="1800" i="1" dirty="0" smtClean="0">
                <a:solidFill>
                  <a:srgbClr val="000000"/>
                </a:solidFill>
              </a:rPr>
              <a:t>g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i="1" dirty="0" smtClean="0">
                <a:solidFill>
                  <a:srgbClr val="000000"/>
                </a:solidFill>
                <a:sym typeface="Symbol" panose="05050102010706020507" pitchFamily="18" charset="2"/>
              </a:rPr>
              <a:t></a:t>
            </a:r>
            <a:r>
              <a:rPr lang="en-US" sz="1800" dirty="0" smtClean="0">
                <a:solidFill>
                  <a:srgbClr val="000000"/>
                </a:solidFill>
              </a:rPr>
              <a:t>)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, т.к. в пробковых зонах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                 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и СЛАУ для давления вырождена; </a:t>
            </a:r>
            <a:endParaRPr lang="ru-RU" sz="1800" dirty="0">
              <a:solidFill>
                <a:srgbClr val="000000"/>
              </a:solidFill>
              <a:latin typeface="Arial Narrow"/>
            </a:endParaRPr>
          </a:p>
          <a:p>
            <a:pPr marL="358775" lvl="0" indent="-358775">
              <a:buClr>
                <a:srgbClr val="004992"/>
              </a:buClr>
              <a:buFont typeface="Arial Narrow" panose="020B0606020202030204" pitchFamily="34" charset="0"/>
              <a:buChar char="●"/>
            </a:pPr>
            <a:endParaRPr lang="ru-RU" sz="2200" b="1" dirty="0" smtClean="0">
              <a:solidFill>
                <a:srgbClr val="000000"/>
              </a:solidFill>
              <a:latin typeface="Arial Narrow"/>
            </a:endParaRPr>
          </a:p>
          <a:p>
            <a:pPr marL="358775" lvl="0" indent="-358775">
              <a:spcAft>
                <a:spcPts val="0"/>
              </a:spcAft>
              <a:buClr>
                <a:srgbClr val="004992"/>
              </a:buClr>
              <a:buFont typeface="Arial Narrow" panose="020B0606020202030204" pitchFamily="34" charset="0"/>
              <a:buChar char="●"/>
            </a:pP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Варианты </a:t>
            </a: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численной реализации:</a:t>
            </a:r>
          </a:p>
          <a:p>
            <a:pPr marL="715963" lvl="1" indent="-357188">
              <a:spcBef>
                <a:spcPts val="600"/>
              </a:spcBef>
              <a:buClr>
                <a:srgbClr val="004992"/>
              </a:buClr>
              <a:buFont typeface="+mj-lt"/>
              <a:buAutoNum type="arabicPeriod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Расщепление по физическим процессам:</a:t>
            </a:r>
          </a:p>
          <a:p>
            <a:pPr marL="993775" lvl="2" indent="-357188">
              <a:spcAft>
                <a:spcPts val="0"/>
              </a:spcAft>
              <a:buClr>
                <a:srgbClr val="004992"/>
              </a:buClr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</a:rPr>
              <a:t>решение уравнения относительно давления (2) с фиксированными значениями коэффициентов с предыдущего временного </a:t>
            </a:r>
            <a:r>
              <a:rPr lang="ru-RU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слоя;</a:t>
            </a:r>
          </a:p>
          <a:p>
            <a:pPr marL="993775" lvl="2" indent="-357188">
              <a:spcAft>
                <a:spcPts val="0"/>
              </a:spcAft>
              <a:buClr>
                <a:srgbClr val="004992"/>
              </a:buClr>
            </a:pPr>
            <a:r>
              <a:rPr lang="ru-RU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обновление 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</a:rPr>
              <a:t>поля скорости (3</a:t>
            </a:r>
            <a:r>
              <a:rPr lang="ru-RU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);</a:t>
            </a:r>
          </a:p>
          <a:p>
            <a:pPr marL="993775" lvl="2" indent="-357188">
              <a:spcAft>
                <a:spcPts val="0"/>
              </a:spcAft>
              <a:buClr>
                <a:srgbClr val="004992"/>
              </a:buClr>
            </a:pPr>
            <a:r>
              <a:rPr lang="ru-RU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расчет 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</a:rPr>
              <a:t>уравнений переноса флюидов (1) по явной </a:t>
            </a:r>
            <a:r>
              <a:rPr lang="en-US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TVD </a:t>
            </a:r>
            <a:r>
              <a:rPr lang="ru-RU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схеме</a:t>
            </a: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;</a:t>
            </a:r>
            <a:endParaRPr lang="ru-RU" sz="16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715963" lvl="1" indent="-357188">
              <a:spcBef>
                <a:spcPts val="600"/>
              </a:spcBef>
              <a:buClr>
                <a:srgbClr val="004992"/>
              </a:buClr>
              <a:buFont typeface="+mj-lt"/>
              <a:buAutoNum type="arabicPeriod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Полностью неявный метод (на основе метода Ньютона-</a:t>
            </a:r>
            <a:r>
              <a:rPr lang="ru-RU" sz="1800" dirty="0" err="1" smtClean="0">
                <a:solidFill>
                  <a:srgbClr val="000000"/>
                </a:solidFill>
                <a:latin typeface="Arial Narrow"/>
              </a:rPr>
              <a:t>Рафсона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Arial Narrow"/>
              </a:rPr>
              <a:t>;</a:t>
            </a:r>
            <a:endParaRPr lang="ru-RU" sz="1800" dirty="0">
              <a:solidFill>
                <a:srgbClr val="000000"/>
              </a:solidFill>
              <a:latin typeface="Arial Narrow"/>
            </a:endParaRPr>
          </a:p>
          <a:p>
            <a:pPr marL="358775" lvl="0" indent="-358775">
              <a:spcBef>
                <a:spcPts val="0"/>
              </a:spcBef>
              <a:spcAft>
                <a:spcPts val="0"/>
              </a:spcAft>
              <a:buClr>
                <a:srgbClr val="004992"/>
              </a:buClr>
              <a:buFont typeface="Arial Narrow" panose="020B0606020202030204" pitchFamily="34" charset="0"/>
              <a:buChar char="●"/>
            </a:pPr>
            <a:endParaRPr lang="en-US" sz="2200" dirty="0" smtClean="0">
              <a:solidFill>
                <a:srgbClr val="000000"/>
              </a:solidFill>
              <a:latin typeface="Arial Narrow"/>
            </a:endParaRP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endParaRPr lang="en-US" sz="1800" dirty="0" smtClean="0">
              <a:solidFill>
                <a:srgbClr val="000000"/>
              </a:solidFill>
              <a:latin typeface="Arial Narrow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7655292" y="1113872"/>
            <a:ext cx="4258147" cy="2662129"/>
            <a:chOff x="6975828" y="2627873"/>
            <a:chExt cx="4440024" cy="2662129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744" y="2627873"/>
              <a:ext cx="4156108" cy="2662129"/>
            </a:xfrm>
            <a:prstGeom prst="rect">
              <a:avLst/>
            </a:prstGeom>
          </p:spPr>
        </p:pic>
        <p:cxnSp>
          <p:nvCxnSpPr>
            <p:cNvPr id="66" name="Straight Arrow Connector 65"/>
            <p:cNvCxnSpPr/>
            <p:nvPr/>
          </p:nvCxnSpPr>
          <p:spPr bwMode="auto">
            <a:xfrm>
              <a:off x="6975828" y="3579561"/>
              <a:ext cx="36576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6975829" y="4078874"/>
              <a:ext cx="36576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6994682" y="4587821"/>
              <a:ext cx="36576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10946088" y="3609902"/>
              <a:ext cx="36576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10946093" y="4081537"/>
              <a:ext cx="36576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10964943" y="4690561"/>
              <a:ext cx="365760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0000FF"/>
              </a:solidFill>
              <a:prstDash val="sysDash"/>
              <a:round/>
              <a:headEnd type="none" w="med" len="med"/>
              <a:tailEnd type="triangl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" name="Rectangle 2"/>
          <p:cNvSpPr/>
          <p:nvPr/>
        </p:nvSpPr>
        <p:spPr>
          <a:xfrm>
            <a:off x="10476388" y="2444936"/>
            <a:ext cx="850392" cy="368682"/>
          </a:xfrm>
          <a:prstGeom prst="rect">
            <a:avLst/>
          </a:prstGeom>
          <a:solidFill>
            <a:srgbClr val="B8FFFF"/>
          </a:solidFill>
        </p:spPr>
        <p:txBody>
          <a:bodyPr rtlCol="0" anchor="ctr">
            <a:norm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35422" y="1789336"/>
            <a:ext cx="1478779" cy="1585460"/>
          </a:xfrm>
          <a:prstGeom prst="rect">
            <a:avLst/>
          </a:prstGeom>
          <a:solidFill>
            <a:srgbClr val="B8FFFF"/>
          </a:solidFill>
        </p:spPr>
        <p:txBody>
          <a:bodyPr rtlCol="0" anchor="ctr">
            <a:normAutofit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90754" y="2564873"/>
            <a:ext cx="836430" cy="178328"/>
          </a:xfrm>
          <a:prstGeom prst="rect">
            <a:avLst/>
          </a:prstGeom>
          <a:solidFill>
            <a:srgbClr val="B8FFFF"/>
          </a:solidFill>
        </p:spPr>
        <p:txBody>
          <a:bodyPr rtlCol="0" anchor="ctr">
            <a:normAutofit fontScale="40000" lnSpcReduction="20000"/>
          </a:bodyPr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68051" y="2419613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 lvl="1">
              <a:buClr>
                <a:srgbClr val="004992"/>
              </a:buClr>
            </a:pPr>
            <a:r>
              <a:rPr lang="ru-RU" dirty="0" smtClean="0">
                <a:solidFill>
                  <a:srgbClr val="000000"/>
                </a:solidFill>
                <a:latin typeface="Arial Narrow"/>
              </a:rPr>
              <a:t>Жидкость </a:t>
            </a:r>
            <a:r>
              <a:rPr lang="en-US" dirty="0">
                <a:solidFill>
                  <a:srgbClr val="000000"/>
                </a:solidFill>
                <a:latin typeface="Arial Narrow"/>
              </a:rPr>
              <a:t>`</a:t>
            </a:r>
            <a:r>
              <a:rPr lang="ru-RU" dirty="0">
                <a:solidFill>
                  <a:srgbClr val="000000"/>
                </a:solidFill>
                <a:latin typeface="Arial Narrow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Arial Narrow"/>
              </a:rPr>
              <a:t>`</a:t>
            </a:r>
            <a:endParaRPr lang="ru-RU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8006" y="2704488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58775" lvl="1">
              <a:buClr>
                <a:srgbClr val="004992"/>
              </a:buClr>
            </a:pPr>
            <a:r>
              <a:rPr lang="ru-RU" dirty="0" smtClean="0">
                <a:solidFill>
                  <a:srgbClr val="000000"/>
                </a:solidFill>
                <a:latin typeface="Arial Narrow"/>
              </a:rPr>
              <a:t>Жидкость </a:t>
            </a:r>
            <a:r>
              <a:rPr lang="en-US" dirty="0" smtClean="0">
                <a:solidFill>
                  <a:srgbClr val="000000"/>
                </a:solidFill>
                <a:latin typeface="Arial Narrow"/>
              </a:rPr>
              <a:t>`</a:t>
            </a:r>
            <a:r>
              <a:rPr lang="ru-RU" dirty="0" smtClean="0">
                <a:solidFill>
                  <a:srgbClr val="000000"/>
                </a:solidFill>
                <a:latin typeface="Arial Narrow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Arial Narrow"/>
              </a:rPr>
              <a:t>`</a:t>
            </a:r>
            <a:endParaRPr lang="ru-RU" dirty="0">
              <a:solidFill>
                <a:srgbClr val="000000"/>
              </a:solidFill>
              <a:latin typeface="Arial Narrow"/>
            </a:endParaRP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884494"/>
              </p:ext>
            </p:extLst>
          </p:nvPr>
        </p:nvGraphicFramePr>
        <p:xfrm>
          <a:off x="1170151" y="3581540"/>
          <a:ext cx="5444717" cy="64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8" name="Equation" r:id="rId4" imgW="4000320" imgH="469800" progId="Equation.3">
                  <p:embed/>
                </p:oleObj>
              </mc:Choice>
              <mc:Fallback>
                <p:oleObj name="Equation" r:id="rId4" imgW="4000320" imgH="469800" progId="Equation.3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151" y="3581540"/>
                        <a:ext cx="5444717" cy="6400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30622"/>
              </p:ext>
            </p:extLst>
          </p:nvPr>
        </p:nvGraphicFramePr>
        <p:xfrm>
          <a:off x="3323959" y="3318310"/>
          <a:ext cx="760412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9" name="Equation" r:id="rId6" imgW="558720" imgH="215640" progId="Equation.3">
                  <p:embed/>
                </p:oleObj>
              </mc:Choice>
              <mc:Fallback>
                <p:oleObj name="Equation" r:id="rId6" imgW="558720" imgH="215640" progId="Equation.3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3959" y="3318310"/>
                        <a:ext cx="760412" cy="293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711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2" y="119271"/>
            <a:ext cx="10968925" cy="531135"/>
          </a:xfrm>
        </p:spPr>
        <p:txBody>
          <a:bodyPr/>
          <a:lstStyle/>
          <a:p>
            <a:r>
              <a:rPr lang="ru-RU" dirty="0" smtClean="0"/>
              <a:t>Система 2</a:t>
            </a:r>
            <a:r>
              <a:rPr lang="en-US" dirty="0" smtClean="0"/>
              <a:t>D </a:t>
            </a:r>
            <a:r>
              <a:rPr lang="ru-RU" dirty="0" smtClean="0"/>
              <a:t>уравнений </a:t>
            </a:r>
            <a:r>
              <a:rPr lang="ru-RU" dirty="0" smtClean="0"/>
              <a:t>вытеснения жидкостей </a:t>
            </a:r>
            <a:r>
              <a:rPr lang="ru-RU" dirty="0" smtClean="0"/>
              <a:t>ячейке </a:t>
            </a:r>
            <a:r>
              <a:rPr lang="ru-RU" dirty="0" err="1" smtClean="0"/>
              <a:t>Хеле</a:t>
            </a:r>
            <a:r>
              <a:rPr lang="ru-RU" dirty="0" smtClean="0"/>
              <a:t>-Шоу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632511" y="6316893"/>
            <a:ext cx="205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2F5597"/>
              </a:buClr>
            </a:pPr>
            <a:r>
              <a:rPr kumimoji="1" lang="ru-RU" sz="1600" baseline="30000" dirty="0" smtClean="0">
                <a:solidFill>
                  <a:srgbClr val="010000"/>
                </a:solidFill>
                <a:latin typeface="Arial Narrow" pitchFamily="34" charset="0"/>
              </a:rPr>
              <a:t>1 </a:t>
            </a:r>
            <a:r>
              <a:rPr kumimoji="1" lang="ru-RU" sz="1600" dirty="0" smtClean="0">
                <a:solidFill>
                  <a:srgbClr val="010000"/>
                </a:solidFill>
                <a:latin typeface="Arial Narrow" pitchFamily="34" charset="0"/>
              </a:rPr>
              <a:t>Источник: </a:t>
            </a:r>
            <a:r>
              <a:rPr kumimoji="1" lang="en-US" sz="1600" dirty="0" smtClean="0">
                <a:solidFill>
                  <a:srgbClr val="010000"/>
                </a:solidFill>
                <a:latin typeface="Arial Narrow" pitchFamily="34" charset="0"/>
              </a:rPr>
              <a:t>google.com</a:t>
            </a:r>
            <a:endParaRPr kumimoji="1" lang="ru-RU" sz="1600" baseline="30000" dirty="0" smtClean="0">
              <a:solidFill>
                <a:srgbClr val="010000"/>
              </a:solidFill>
              <a:latin typeface="Arial Narrow" pitchFamily="34" charset="0"/>
            </a:endParaRPr>
          </a:p>
        </p:txBody>
      </p:sp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264807"/>
              </p:ext>
            </p:extLst>
          </p:nvPr>
        </p:nvGraphicFramePr>
        <p:xfrm>
          <a:off x="538163" y="930275"/>
          <a:ext cx="4173537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9" name="Equation" r:id="rId3" imgW="2234880" imgH="914400" progId="Equation.3">
                  <p:embed/>
                </p:oleObj>
              </mc:Choice>
              <mc:Fallback>
                <p:oleObj name="Equation" r:id="rId3" imgW="2234880" imgH="914400" progId="Equation.3">
                  <p:embed/>
                  <p:pic>
                    <p:nvPicPr>
                      <p:cNvPr id="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63" y="930275"/>
                        <a:ext cx="4173537" cy="173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747824" y="1134376"/>
            <a:ext cx="239338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</a:pPr>
            <a:r>
              <a:rPr kumimoji="1" lang="en-US" sz="1600" b="1" dirty="0" smtClean="0">
                <a:solidFill>
                  <a:srgbClr val="0000FF"/>
                </a:solidFill>
                <a:latin typeface="Arial Narrow"/>
                <a:sym typeface="Symbol"/>
              </a:rPr>
              <a:t>  </a:t>
            </a:r>
            <a:r>
              <a:rPr kumimoji="1" lang="ru-RU" sz="1600" b="1" dirty="0" smtClean="0">
                <a:solidFill>
                  <a:srgbClr val="0000FF"/>
                </a:solidFill>
                <a:latin typeface="Arial Narrow"/>
                <a:sym typeface="Symbol"/>
              </a:rPr>
              <a:t>П</a:t>
            </a:r>
            <a:r>
              <a:rPr kumimoji="1" lang="ru-RU" sz="1600" b="1" dirty="0" smtClean="0">
                <a:solidFill>
                  <a:srgbClr val="0000FF"/>
                </a:solidFill>
                <a:latin typeface="Arial Narrow"/>
              </a:rPr>
              <a:t>еренос жидкостей</a:t>
            </a:r>
            <a:endParaRPr kumimoji="1" lang="en-US" sz="1600" b="1" dirty="0" smtClean="0">
              <a:solidFill>
                <a:srgbClr val="0000FF"/>
              </a:solidFill>
              <a:latin typeface="Arial Narrow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4747824" y="1990122"/>
            <a:ext cx="247701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</a:pPr>
            <a:r>
              <a:rPr kumimoji="1" lang="en-US" sz="1600" b="1" dirty="0" smtClean="0">
                <a:solidFill>
                  <a:srgbClr val="0000FF"/>
                </a:solidFill>
                <a:latin typeface="Arial Narrow"/>
                <a:sym typeface="Symbol"/>
              </a:rPr>
              <a:t>  </a:t>
            </a:r>
            <a:r>
              <a:rPr kumimoji="1" lang="ru-RU" sz="1600" b="1" dirty="0" smtClean="0">
                <a:solidFill>
                  <a:srgbClr val="0000FF"/>
                </a:solidFill>
                <a:latin typeface="Arial Narrow"/>
                <a:sym typeface="Symbol"/>
              </a:rPr>
              <a:t>Сохранение массы суспензии</a:t>
            </a:r>
            <a:endParaRPr kumimoji="1" lang="en-US" sz="1600" b="1" dirty="0" smtClean="0">
              <a:solidFill>
                <a:srgbClr val="0000FF"/>
              </a:solidFill>
              <a:latin typeface="Arial Narrow"/>
            </a:endParaRPr>
          </a:p>
        </p:txBody>
      </p:sp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94091"/>
              </p:ext>
            </p:extLst>
          </p:nvPr>
        </p:nvGraphicFramePr>
        <p:xfrm>
          <a:off x="733570" y="2787434"/>
          <a:ext cx="6222534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0" name="Equation" r:id="rId5" imgW="4000320" imgH="469800" progId="Equation.3">
                  <p:embed/>
                </p:oleObj>
              </mc:Choice>
              <mc:Fallback>
                <p:oleObj name="Equation" r:id="rId5" imgW="4000320" imgH="469800" progId="Equation.3">
                  <p:embed/>
                  <p:pic>
                    <p:nvPicPr>
                      <p:cNvPr id="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70" y="2787434"/>
                        <a:ext cx="6222534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26318"/>
              </p:ext>
            </p:extLst>
          </p:nvPr>
        </p:nvGraphicFramePr>
        <p:xfrm>
          <a:off x="733570" y="3785600"/>
          <a:ext cx="30908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1" name="Equation" r:id="rId7" imgW="1854000" imgH="228600" progId="Equation.3">
                  <p:embed/>
                </p:oleObj>
              </mc:Choice>
              <mc:Fallback>
                <p:oleObj name="Equation" r:id="rId7" imgW="1854000" imgH="228600" progId="Equation.3">
                  <p:embed/>
                  <p:pic>
                    <p:nvPicPr>
                      <p:cNvPr id="5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70" y="3785600"/>
                        <a:ext cx="30908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769209"/>
              </p:ext>
            </p:extLst>
          </p:nvPr>
        </p:nvGraphicFramePr>
        <p:xfrm>
          <a:off x="8546963" y="1268520"/>
          <a:ext cx="11842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2" name="Equation" r:id="rId9" imgW="825480" imgH="469800" progId="Equation.3">
                  <p:embed/>
                </p:oleObj>
              </mc:Choice>
              <mc:Fallback>
                <p:oleObj name="Equation" r:id="rId9" imgW="825480" imgH="469800" progId="Equation.3">
                  <p:embed/>
                  <p:pic>
                    <p:nvPicPr>
                      <p:cNvPr id="6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963" y="1268520"/>
                        <a:ext cx="1184275" cy="677863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"/>
          <p:cNvSpPr>
            <a:spLocks noChangeArrowheads="1"/>
          </p:cNvSpPr>
          <p:nvPr/>
        </p:nvSpPr>
        <p:spPr bwMode="auto">
          <a:xfrm>
            <a:off x="8632662" y="842368"/>
            <a:ext cx="313291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2F5597"/>
              </a:buClr>
            </a:pPr>
            <a:r>
              <a:rPr kumimoji="1" lang="ru-RU" sz="2000" b="1" dirty="0" smtClean="0">
                <a:solidFill>
                  <a:srgbClr val="010000"/>
                </a:solidFill>
                <a:latin typeface="Arial Narrow" pitchFamily="34" charset="0"/>
              </a:rPr>
              <a:t>Безразмерные параметры:</a:t>
            </a:r>
            <a:endParaRPr kumimoji="1" lang="en-US" sz="2000" b="1" dirty="0" smtClean="0">
              <a:solidFill>
                <a:srgbClr val="01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"/>
          <p:cNvSpPr>
            <a:spLocks noChangeArrowheads="1"/>
          </p:cNvSpPr>
          <p:nvPr/>
        </p:nvSpPr>
        <p:spPr bwMode="auto">
          <a:xfrm>
            <a:off x="9971259" y="1433386"/>
            <a:ext cx="179432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</a:pPr>
            <a:r>
              <a:rPr kumimoji="1" lang="ru-RU" sz="1600" b="1" dirty="0" smtClean="0">
                <a:solidFill>
                  <a:srgbClr val="0000FF"/>
                </a:solidFill>
                <a:latin typeface="Arial Narrow"/>
              </a:rPr>
              <a:t>Число плавучести</a:t>
            </a:r>
            <a:endParaRPr kumimoji="1" lang="en-US" sz="1600" b="1" dirty="0" smtClean="0">
              <a:solidFill>
                <a:srgbClr val="0000FF"/>
              </a:solidFill>
              <a:latin typeface="Arial Narrow"/>
            </a:endParaRPr>
          </a:p>
        </p:txBody>
      </p:sp>
      <p:graphicFrame>
        <p:nvGraphicFramePr>
          <p:cNvPr id="64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040729"/>
              </p:ext>
            </p:extLst>
          </p:nvPr>
        </p:nvGraphicFramePr>
        <p:xfrm>
          <a:off x="8559663" y="1914449"/>
          <a:ext cx="10429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3" name="Формула" r:id="rId11" imgW="672840" imgH="469800" progId="Equation.3">
                  <p:embed/>
                </p:oleObj>
              </mc:Choice>
              <mc:Fallback>
                <p:oleObj name="Формула" r:id="rId11" imgW="672840" imgH="469800" progId="Equation.3">
                  <p:embed/>
                  <p:pic>
                    <p:nvPicPr>
                      <p:cNvPr id="64" name="Объект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9663" y="1914449"/>
                        <a:ext cx="10429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302812"/>
              </p:ext>
            </p:extLst>
          </p:nvPr>
        </p:nvGraphicFramePr>
        <p:xfrm>
          <a:off x="8589963" y="2586038"/>
          <a:ext cx="7667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4" name="Equation" r:id="rId13" imgW="495000" imgH="457200" progId="Equation.3">
                  <p:embed/>
                </p:oleObj>
              </mc:Choice>
              <mc:Fallback>
                <p:oleObj name="Equation" r:id="rId13" imgW="495000" imgH="457200" progId="Equation.3">
                  <p:embed/>
                  <p:pic>
                    <p:nvPicPr>
                      <p:cNvPr id="65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9963" y="2586038"/>
                        <a:ext cx="766762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125192"/>
              </p:ext>
            </p:extLst>
          </p:nvPr>
        </p:nvGraphicFramePr>
        <p:xfrm>
          <a:off x="8604250" y="3262313"/>
          <a:ext cx="747713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5" name="Equation" r:id="rId15" imgW="482400" imgH="457200" progId="Equation.3">
                  <p:embed/>
                </p:oleObj>
              </mc:Choice>
              <mc:Fallback>
                <p:oleObj name="Equation" r:id="rId15" imgW="482400" imgH="457200" progId="Equation.3">
                  <p:embed/>
                  <p:pic>
                    <p:nvPicPr>
                      <p:cNvPr id="67" name="Объект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0" y="3262313"/>
                        <a:ext cx="747713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9931371" y="2088068"/>
            <a:ext cx="179432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</a:pPr>
            <a:r>
              <a:rPr kumimoji="1" lang="ru-RU" sz="1600" b="1" dirty="0" smtClean="0">
                <a:solidFill>
                  <a:srgbClr val="0000FF"/>
                </a:solidFill>
                <a:latin typeface="Arial Narrow"/>
              </a:rPr>
              <a:t>Число </a:t>
            </a:r>
            <a:r>
              <a:rPr kumimoji="1" lang="ru-RU" sz="1600" b="1" dirty="0" err="1" smtClean="0">
                <a:solidFill>
                  <a:srgbClr val="0000FF"/>
                </a:solidFill>
                <a:latin typeface="Arial Narrow"/>
              </a:rPr>
              <a:t>Бингама</a:t>
            </a:r>
            <a:endParaRPr kumimoji="1" lang="en-US" sz="1600" b="1" dirty="0" smtClean="0">
              <a:solidFill>
                <a:srgbClr val="0000FF"/>
              </a:solidFill>
              <a:latin typeface="Arial Narrow"/>
            </a:endParaRPr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9628359" y="2682563"/>
            <a:ext cx="2149922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</a:pPr>
            <a:r>
              <a:rPr kumimoji="1" lang="ru-RU" sz="1600" b="1" dirty="0" smtClean="0">
                <a:solidFill>
                  <a:srgbClr val="0000FF"/>
                </a:solidFill>
                <a:latin typeface="Arial Narrow"/>
              </a:rPr>
              <a:t>Отношение плотностей несущих жидкостей</a:t>
            </a:r>
            <a:endParaRPr kumimoji="1" lang="en-US" sz="1600" b="1" dirty="0" smtClean="0">
              <a:solidFill>
                <a:srgbClr val="0000FF"/>
              </a:solidFill>
              <a:latin typeface="Arial Narrow"/>
            </a:endParaRPr>
          </a:p>
        </p:txBody>
      </p:sp>
      <p:sp>
        <p:nvSpPr>
          <p:cNvPr id="70" name="Rectangle 6"/>
          <p:cNvSpPr>
            <a:spLocks noChangeArrowheads="1"/>
          </p:cNvSpPr>
          <p:nvPr/>
        </p:nvSpPr>
        <p:spPr bwMode="auto">
          <a:xfrm>
            <a:off x="9628359" y="3332091"/>
            <a:ext cx="2149922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</a:pPr>
            <a:r>
              <a:rPr kumimoji="1" lang="ru-RU" sz="1600" b="1" dirty="0" smtClean="0">
                <a:solidFill>
                  <a:srgbClr val="0000FF"/>
                </a:solidFill>
                <a:latin typeface="Arial Narrow"/>
              </a:rPr>
              <a:t>Отношение вязкостей несущих жидкостей</a:t>
            </a:r>
            <a:endParaRPr kumimoji="1" lang="en-US" sz="1600" b="1" dirty="0" smtClean="0">
              <a:solidFill>
                <a:srgbClr val="0000FF"/>
              </a:solidFill>
              <a:latin typeface="Arial Narrow"/>
            </a:endParaRPr>
          </a:p>
        </p:txBody>
      </p:sp>
      <p:sp>
        <p:nvSpPr>
          <p:cNvPr id="71" name="Rectangle 40"/>
          <p:cNvSpPr/>
          <p:nvPr/>
        </p:nvSpPr>
        <p:spPr bwMode="auto">
          <a:xfrm>
            <a:off x="8485632" y="882675"/>
            <a:ext cx="3516561" cy="3108960"/>
          </a:xfrm>
          <a:prstGeom prst="rect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6699"/>
              </a:buClr>
              <a:buFont typeface="Times New Roman" pitchFamily="18" charset="0"/>
              <a:buNone/>
            </a:pPr>
            <a:endParaRPr kumimoji="1" lang="ru-RU" sz="2400" smtClean="0">
              <a:solidFill>
                <a:srgbClr val="01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0504" y="80371"/>
            <a:ext cx="11730892" cy="628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10" b="1" dirty="0" smtClean="0">
                <a:solidFill>
                  <a:schemeClr val="tx1"/>
                </a:solidFill>
              </a:rPr>
              <a:t>Задание 1: Верификация</a:t>
            </a:r>
            <a:endParaRPr kumimoji="0" lang="en-US" sz="211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2286" y="768426"/>
            <a:ext cx="8513178" cy="55092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0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889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499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Течение одной жидкости в ячейке </a:t>
            </a:r>
            <a:r>
              <a:rPr lang="ru-RU" sz="2200" b="1" dirty="0" err="1" smtClean="0">
                <a:solidFill>
                  <a:srgbClr val="000000"/>
                </a:solidFill>
                <a:latin typeface="Arial Narrow"/>
              </a:rPr>
              <a:t>Хеле</a:t>
            </a: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-Шоу</a:t>
            </a:r>
          </a:p>
          <a:p>
            <a:pPr marL="720725" lvl="1" indent="-358775">
              <a:buClr>
                <a:srgbClr val="004992"/>
              </a:buClr>
              <a:buFont typeface="Arial Narrow" panose="020B0606020202030204" pitchFamily="34" charset="0"/>
              <a:buChar char="─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Фиксированная скорость закачки по всей высоте;</a:t>
            </a:r>
          </a:p>
          <a:p>
            <a:pPr marL="720725" lvl="1" indent="-358775">
              <a:buClr>
                <a:srgbClr val="004992"/>
              </a:buClr>
              <a:buFont typeface="Arial Narrow" panose="020B0606020202030204" pitchFamily="34" charset="0"/>
              <a:buChar char="─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Выходное отверстие по всей высоте;</a:t>
            </a:r>
          </a:p>
          <a:p>
            <a:pPr marL="998537" lvl="2" indent="-358775">
              <a:buClr>
                <a:srgbClr val="004992"/>
              </a:buClr>
            </a:pPr>
            <a:r>
              <a:rPr lang="ru-RU" sz="1600" dirty="0" smtClean="0">
                <a:solidFill>
                  <a:srgbClr val="000000"/>
                </a:solidFill>
                <a:latin typeface="Arial Narrow"/>
              </a:rPr>
              <a:t>Поле давления линейно меняется по </a:t>
            </a:r>
            <a:r>
              <a:rPr lang="ru-RU" sz="1600" i="1" dirty="0" smtClean="0">
                <a:solidFill>
                  <a:srgbClr val="000000"/>
                </a:solidFill>
                <a:latin typeface="Arial Narrow"/>
              </a:rPr>
              <a:t>х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 Narrow"/>
              </a:rPr>
              <a:t>и не зависит от </a:t>
            </a:r>
            <a:r>
              <a:rPr lang="en-US" sz="1600" i="1" dirty="0" smtClean="0">
                <a:solidFill>
                  <a:srgbClr val="000000"/>
                </a:solidFill>
                <a:latin typeface="Arial Narrow"/>
              </a:rPr>
              <a:t>y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</a:rPr>
              <a:t>;</a:t>
            </a:r>
          </a:p>
          <a:p>
            <a:pPr marL="998537" lvl="2" indent="-358775">
              <a:buClr>
                <a:srgbClr val="004992"/>
              </a:buClr>
            </a:pPr>
            <a:r>
              <a:rPr lang="ru-RU" sz="1600" dirty="0" smtClean="0">
                <a:solidFill>
                  <a:srgbClr val="000000"/>
                </a:solidFill>
                <a:latin typeface="Arial Narrow"/>
              </a:rPr>
              <a:t>Поле скорости </a:t>
            </a:r>
            <a:r>
              <a:rPr lang="en-US" sz="1600" i="1" dirty="0" smtClean="0">
                <a:solidFill>
                  <a:srgbClr val="000000"/>
                </a:solidFill>
              </a:rPr>
              <a:t>u</a:t>
            </a:r>
            <a:r>
              <a:rPr lang="en-US" sz="1600" dirty="0" smtClean="0">
                <a:solidFill>
                  <a:srgbClr val="000000"/>
                </a:solidFill>
              </a:rPr>
              <a:t> = </a:t>
            </a:r>
            <a:r>
              <a:rPr lang="ru-RU" sz="1600" dirty="0" smtClean="0">
                <a:solidFill>
                  <a:srgbClr val="000000"/>
                </a:solidFill>
              </a:rPr>
              <a:t>1, </a:t>
            </a:r>
            <a:r>
              <a:rPr lang="en-US" sz="1600" i="1" dirty="0" smtClean="0">
                <a:solidFill>
                  <a:srgbClr val="000000"/>
                </a:solidFill>
              </a:rPr>
              <a:t>v 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ru-RU" sz="1600" dirty="0" smtClean="0">
                <a:solidFill>
                  <a:srgbClr val="000000"/>
                </a:solidFill>
              </a:rPr>
              <a:t>0</a:t>
            </a:r>
            <a:r>
              <a:rPr lang="ru-RU" sz="1600" dirty="0" smtClean="0">
                <a:solidFill>
                  <a:srgbClr val="000000"/>
                </a:solidFill>
                <a:latin typeface="Arial Narrow"/>
              </a:rPr>
              <a:t> в любой точке расчетной области;</a:t>
            </a:r>
            <a:endParaRPr lang="ru-RU" sz="1600" dirty="0">
              <a:solidFill>
                <a:srgbClr val="000000"/>
              </a:solidFill>
              <a:latin typeface="Arial Narrow"/>
            </a:endParaRPr>
          </a:p>
          <a:p>
            <a:pPr marL="457200" indent="-457200">
              <a:buClr>
                <a:srgbClr val="00499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Течение двух жидкостей в ячейке </a:t>
            </a:r>
            <a:r>
              <a:rPr lang="ru-RU" sz="2200" b="1" dirty="0" err="1" smtClean="0">
                <a:solidFill>
                  <a:srgbClr val="000000"/>
                </a:solidFill>
                <a:latin typeface="Arial Narrow"/>
              </a:rPr>
              <a:t>Хеле</a:t>
            </a: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-Шоу</a:t>
            </a:r>
            <a:endParaRPr lang="en-US" sz="2200" dirty="0" smtClean="0">
              <a:solidFill>
                <a:srgbClr val="000000"/>
              </a:solidFill>
              <a:latin typeface="Arial Narrow"/>
            </a:endParaRP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Ячейка заполнена жидкостью </a:t>
            </a:r>
            <a:r>
              <a:rPr lang="en-US" sz="1800" dirty="0">
                <a:solidFill>
                  <a:srgbClr val="000000"/>
                </a:solidFill>
                <a:latin typeface="Arial Narrow"/>
              </a:rPr>
              <a:t>‘0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’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 и вытесняется жидкостью 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‘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1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’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;</a:t>
            </a: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Задать небольшое возмущение скорости на входе по высоте;</a:t>
            </a: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b="1" dirty="0" smtClean="0">
                <a:solidFill>
                  <a:srgbClr val="000000"/>
                </a:solidFill>
                <a:latin typeface="Arial Narrow"/>
              </a:rPr>
              <a:t>Параметры </a:t>
            </a:r>
            <a:r>
              <a:rPr lang="ru-RU" sz="1800" b="1" dirty="0">
                <a:solidFill>
                  <a:srgbClr val="000000"/>
                </a:solidFill>
                <a:latin typeface="Arial Narrow"/>
              </a:rPr>
              <a:t>одинаковы</a:t>
            </a:r>
            <a:r>
              <a:rPr lang="ru-RU" sz="1800" dirty="0">
                <a:solidFill>
                  <a:srgbClr val="000000"/>
                </a:solidFill>
                <a:latin typeface="Arial Narrow"/>
              </a:rPr>
              <a:t> (вязкость и плотность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) </a:t>
            </a:r>
          </a:p>
          <a:p>
            <a:pPr marL="993775" lvl="2" indent="-357188">
              <a:buClr>
                <a:srgbClr val="004992"/>
              </a:buClr>
            </a:pPr>
            <a:r>
              <a:rPr lang="ru-RU" sz="1600" dirty="0" smtClean="0">
                <a:solidFill>
                  <a:srgbClr val="000000"/>
                </a:solidFill>
                <a:latin typeface="Arial Narrow"/>
              </a:rPr>
              <a:t>фронт вытеснения плоский, профиль </a:t>
            </a:r>
            <a:r>
              <a:rPr lang="ru-RU" sz="1600" dirty="0">
                <a:solidFill>
                  <a:srgbClr val="000000"/>
                </a:solidFill>
                <a:latin typeface="Arial Narrow"/>
              </a:rPr>
              <a:t>давления вдоль </a:t>
            </a:r>
            <a:r>
              <a:rPr lang="ru-RU" sz="1600" dirty="0" smtClean="0">
                <a:solidFill>
                  <a:srgbClr val="000000"/>
                </a:solidFill>
                <a:latin typeface="Arial Narrow"/>
              </a:rPr>
              <a:t>ячейки линей по х</a:t>
            </a:r>
            <a:r>
              <a:rPr lang="en-US" sz="1600" dirty="0">
                <a:solidFill>
                  <a:srgbClr val="000000"/>
                </a:solidFill>
                <a:latin typeface="Arial Narrow"/>
              </a:rPr>
              <a:t>;</a:t>
            </a:r>
            <a:r>
              <a:rPr lang="ru-RU" sz="1600" dirty="0" smtClean="0">
                <a:solidFill>
                  <a:srgbClr val="000000"/>
                </a:solidFill>
                <a:latin typeface="Arial Narrow"/>
              </a:rPr>
              <a:t> </a:t>
            </a:r>
            <a:endParaRPr lang="en-US" sz="1600" dirty="0" smtClean="0">
              <a:solidFill>
                <a:srgbClr val="000000"/>
              </a:solidFill>
              <a:latin typeface="Arial Narrow"/>
            </a:endParaRPr>
          </a:p>
          <a:p>
            <a:pPr marL="993775" lvl="2" indent="-357188">
              <a:buClr>
                <a:srgbClr val="004992"/>
              </a:buClr>
            </a:pPr>
            <a:r>
              <a:rPr lang="ru-RU" sz="1600" dirty="0" smtClean="0">
                <a:solidFill>
                  <a:srgbClr val="000000"/>
                </a:solidFill>
                <a:latin typeface="Arial Narrow"/>
              </a:rPr>
              <a:t>размытие </a:t>
            </a:r>
            <a:r>
              <a:rPr lang="ru-RU" sz="1600" dirty="0">
                <a:solidFill>
                  <a:srgbClr val="000000"/>
                </a:solidFill>
                <a:latin typeface="Arial Narrow"/>
              </a:rPr>
              <a:t>на интерфейсе </a:t>
            </a:r>
            <a:r>
              <a:rPr lang="ru-RU" sz="1600" dirty="0" smtClean="0">
                <a:solidFill>
                  <a:srgbClr val="000000"/>
                </a:solidFill>
                <a:latin typeface="Arial Narrow"/>
              </a:rPr>
              <a:t>уменьшается </a:t>
            </a:r>
            <a:r>
              <a:rPr lang="ru-RU" sz="1600" dirty="0">
                <a:solidFill>
                  <a:srgbClr val="000000"/>
                </a:solidFill>
                <a:latin typeface="Arial Narrow"/>
              </a:rPr>
              <a:t>при измельчении расчетной сетки;</a:t>
            </a:r>
            <a:endParaRPr lang="en-US" sz="1600" dirty="0">
              <a:solidFill>
                <a:srgbClr val="000000"/>
              </a:solidFill>
              <a:latin typeface="Arial Narrow"/>
            </a:endParaRP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b="1" dirty="0">
                <a:solidFill>
                  <a:srgbClr val="000000"/>
                </a:solidFill>
                <a:latin typeface="Arial Narrow"/>
              </a:rPr>
              <a:t>П</a:t>
            </a:r>
            <a:r>
              <a:rPr lang="ru-RU" sz="1800" b="1" dirty="0" smtClean="0">
                <a:solidFill>
                  <a:srgbClr val="000000"/>
                </a:solidFill>
                <a:latin typeface="Arial Narrow"/>
              </a:rPr>
              <a:t>лотности одинаковы, вязкости различны</a:t>
            </a:r>
            <a:endParaRPr lang="en-US" sz="1800" dirty="0">
              <a:solidFill>
                <a:srgbClr val="000000"/>
              </a:solidFill>
              <a:latin typeface="Arial Narrow"/>
            </a:endParaRPr>
          </a:p>
          <a:p>
            <a:pPr marL="993775" lvl="2" indent="-357188">
              <a:buClr>
                <a:srgbClr val="004992"/>
              </a:buClr>
            </a:pPr>
            <a:r>
              <a:rPr lang="ru-RU" sz="1600" dirty="0" smtClean="0">
                <a:solidFill>
                  <a:srgbClr val="000000"/>
                </a:solidFill>
                <a:latin typeface="Arial Narrow"/>
              </a:rPr>
              <a:t>При </a:t>
            </a:r>
            <a:r>
              <a:rPr lang="ru-RU" sz="1600" i="1" dirty="0" smtClean="0">
                <a:solidFill>
                  <a:srgbClr val="000000"/>
                </a:solidFill>
              </a:rPr>
              <a:t>µ</a:t>
            </a:r>
            <a:r>
              <a:rPr lang="ru-RU" sz="1600" baseline="-25000" dirty="0" smtClean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sym typeface="Symbol" panose="05050102010706020507" pitchFamily="18" charset="2"/>
              </a:rPr>
              <a:t>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1600" i="1" dirty="0" smtClean="0">
                <a:solidFill>
                  <a:srgbClr val="000000"/>
                </a:solidFill>
              </a:rPr>
              <a:t>µ</a:t>
            </a:r>
            <a:r>
              <a:rPr lang="ru-RU" sz="1600" baseline="-25000" dirty="0" smtClean="0">
                <a:solidFill>
                  <a:srgbClr val="000000"/>
                </a:solidFill>
              </a:rPr>
              <a:t>0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фронт вытеснения остается </a:t>
            </a:r>
            <a:r>
              <a:rPr lang="ru-RU" sz="1600" dirty="0" smtClean="0">
                <a:solidFill>
                  <a:srgbClr val="000000"/>
                </a:solidFill>
              </a:rPr>
              <a:t>плоским</a:t>
            </a:r>
            <a:r>
              <a:rPr lang="en-US" sz="1600" dirty="0" smtClean="0">
                <a:solidFill>
                  <a:srgbClr val="000000"/>
                </a:solidFill>
              </a:rPr>
              <a:t> (</a:t>
            </a:r>
            <a:r>
              <a:rPr lang="ru-RU" sz="1600" dirty="0" smtClean="0">
                <a:solidFill>
                  <a:srgbClr val="000000"/>
                </a:solidFill>
              </a:rPr>
              <a:t>фиг. 1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r>
              <a:rPr lang="ru-RU" sz="1600" dirty="0" smtClean="0">
                <a:solidFill>
                  <a:srgbClr val="000000"/>
                </a:solidFill>
              </a:rPr>
              <a:t>;</a:t>
            </a:r>
            <a:endParaRPr lang="ru-RU" sz="1600" dirty="0" smtClean="0">
              <a:solidFill>
                <a:srgbClr val="000000"/>
              </a:solidFill>
            </a:endParaRPr>
          </a:p>
          <a:p>
            <a:pPr marL="993775" lvl="2" indent="-357188">
              <a:buClr>
                <a:srgbClr val="004992"/>
              </a:buClr>
            </a:pPr>
            <a:r>
              <a:rPr lang="ru-RU" sz="1600" dirty="0">
                <a:solidFill>
                  <a:srgbClr val="000000"/>
                </a:solidFill>
                <a:latin typeface="Arial Narrow"/>
              </a:rPr>
              <a:t>При </a:t>
            </a:r>
            <a:r>
              <a:rPr lang="ru-RU" sz="1600" i="1" dirty="0">
                <a:solidFill>
                  <a:srgbClr val="000000"/>
                </a:solidFill>
              </a:rPr>
              <a:t>µ</a:t>
            </a:r>
            <a:r>
              <a:rPr lang="ru-RU" sz="1600" baseline="-25000" dirty="0">
                <a:solidFill>
                  <a:srgbClr val="000000"/>
                </a:solidFill>
              </a:rPr>
              <a:t>1</a:t>
            </a:r>
            <a:r>
              <a:rPr lang="en-US" sz="1600" dirty="0">
                <a:solidFill>
                  <a:srgbClr val="000000"/>
                </a:solidFill>
              </a:rPr>
              <a:t> &lt;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1600" i="1" dirty="0">
                <a:solidFill>
                  <a:srgbClr val="000000"/>
                </a:solidFill>
              </a:rPr>
              <a:t>µ</a:t>
            </a:r>
            <a:r>
              <a:rPr lang="ru-RU" sz="1600" baseline="-25000" dirty="0">
                <a:solidFill>
                  <a:srgbClr val="000000"/>
                </a:solidFill>
              </a:rPr>
              <a:t>0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развивается неустойчивость </a:t>
            </a:r>
            <a:r>
              <a:rPr lang="ru-RU" sz="1600" dirty="0" err="1" smtClean="0">
                <a:solidFill>
                  <a:srgbClr val="000000"/>
                </a:solidFill>
              </a:rPr>
              <a:t>Сэффмана</a:t>
            </a:r>
            <a:r>
              <a:rPr lang="ru-RU" sz="1600" dirty="0" smtClean="0">
                <a:solidFill>
                  <a:srgbClr val="000000"/>
                </a:solidFill>
              </a:rPr>
              <a:t>-Тейлора (фиг. 2);</a:t>
            </a:r>
            <a:endParaRPr lang="en-US" sz="1600" dirty="0">
              <a:solidFill>
                <a:srgbClr val="000000"/>
              </a:solidFill>
            </a:endParaRP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b="1" dirty="0">
                <a:solidFill>
                  <a:srgbClr val="000000"/>
                </a:solidFill>
                <a:latin typeface="Arial Narrow"/>
              </a:rPr>
              <a:t>Плотности </a:t>
            </a:r>
            <a:r>
              <a:rPr lang="ru-RU" sz="1800" b="1" dirty="0" smtClean="0">
                <a:solidFill>
                  <a:srgbClr val="000000"/>
                </a:solidFill>
                <a:latin typeface="Arial Narrow"/>
              </a:rPr>
              <a:t>различны, </a:t>
            </a:r>
            <a:r>
              <a:rPr lang="ru-RU" sz="1800" b="1" dirty="0">
                <a:solidFill>
                  <a:srgbClr val="000000"/>
                </a:solidFill>
                <a:latin typeface="Arial Narrow"/>
              </a:rPr>
              <a:t>вязкости </a:t>
            </a:r>
            <a:r>
              <a:rPr lang="ru-RU" sz="1800" b="1" dirty="0" smtClean="0">
                <a:solidFill>
                  <a:srgbClr val="000000"/>
                </a:solidFill>
                <a:latin typeface="Arial Narrow"/>
              </a:rPr>
              <a:t>одинаковы</a:t>
            </a:r>
            <a:endParaRPr lang="en-US" sz="1800" dirty="0">
              <a:solidFill>
                <a:srgbClr val="000000"/>
              </a:solidFill>
              <a:latin typeface="Arial Narrow"/>
            </a:endParaRPr>
          </a:p>
          <a:p>
            <a:pPr marL="993775" lvl="2" indent="-357188">
              <a:buClr>
                <a:srgbClr val="004992"/>
              </a:buClr>
            </a:pPr>
            <a:r>
              <a:rPr lang="ru-RU" sz="1600" dirty="0">
                <a:solidFill>
                  <a:srgbClr val="000000"/>
                </a:solidFill>
                <a:latin typeface="Arial Narrow"/>
              </a:rPr>
              <a:t>При </a:t>
            </a:r>
            <a:r>
              <a:rPr lang="ru-RU" sz="1600" i="1" dirty="0" smtClean="0">
                <a:solidFill>
                  <a:srgbClr val="000000"/>
                </a:solidFill>
                <a:sym typeface="Symbol" panose="05050102010706020507" pitchFamily="18" charset="2"/>
              </a:rPr>
              <a:t></a:t>
            </a:r>
            <a:r>
              <a:rPr lang="ru-RU" sz="1600" baseline="-25000" dirty="0" smtClean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  <a:sym typeface="Symbol" panose="05050102010706020507" pitchFamily="18" charset="2"/>
              </a:rPr>
              <a:t>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ru-RU" sz="1600" i="1" dirty="0">
                <a:solidFill>
                  <a:srgbClr val="000000"/>
                </a:solidFill>
                <a:sym typeface="Symbol" panose="05050102010706020507" pitchFamily="18" charset="2"/>
              </a:rPr>
              <a:t></a:t>
            </a:r>
            <a:r>
              <a:rPr lang="ru-RU" sz="1600" baseline="-25000" dirty="0" smtClean="0">
                <a:solidFill>
                  <a:srgbClr val="000000"/>
                </a:solidFill>
              </a:rPr>
              <a:t>0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фронт </a:t>
            </a:r>
            <a:r>
              <a:rPr lang="ru-RU" sz="1600" dirty="0" smtClean="0">
                <a:solidFill>
                  <a:srgbClr val="000000"/>
                </a:solidFill>
              </a:rPr>
              <a:t>деформируется, ж-</a:t>
            </a:r>
            <a:r>
              <a:rPr lang="ru-RU" sz="1600" dirty="0" err="1" smtClean="0">
                <a:solidFill>
                  <a:srgbClr val="000000"/>
                </a:solidFill>
              </a:rPr>
              <a:t>ть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‘1’ </a:t>
            </a:r>
            <a:r>
              <a:rPr lang="ru-RU" sz="1600" dirty="0" smtClean="0">
                <a:solidFill>
                  <a:srgbClr val="000000"/>
                </a:solidFill>
              </a:rPr>
              <a:t>оплывает в ж-</a:t>
            </a:r>
            <a:r>
              <a:rPr lang="ru-RU" sz="1600" dirty="0" err="1" smtClean="0">
                <a:solidFill>
                  <a:srgbClr val="000000"/>
                </a:solidFill>
              </a:rPr>
              <a:t>ти</a:t>
            </a:r>
            <a:r>
              <a:rPr lang="ru-RU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‘0</a:t>
            </a:r>
            <a:r>
              <a:rPr lang="en-US" sz="1600" dirty="0" smtClean="0">
                <a:solidFill>
                  <a:srgbClr val="000000"/>
                </a:solidFill>
              </a:rPr>
              <a:t>’</a:t>
            </a:r>
            <a:r>
              <a:rPr lang="ru-RU" sz="1600" dirty="0" smtClean="0">
                <a:solidFill>
                  <a:srgbClr val="000000"/>
                </a:solidFill>
              </a:rPr>
              <a:t> (фиг. 3);</a:t>
            </a: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156" y="1232313"/>
            <a:ext cx="3024022" cy="1520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4156" y="2891430"/>
            <a:ext cx="3024022" cy="1520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156" y="4518320"/>
            <a:ext cx="1813353" cy="18981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61655" y="1321266"/>
            <a:ext cx="756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фиг. 1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461655" y="2914308"/>
            <a:ext cx="756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фиг. </a:t>
            </a:r>
            <a:r>
              <a:rPr lang="ru-RU" dirty="0" smtClean="0">
                <a:solidFill>
                  <a:srgbClr val="000000"/>
                </a:solidFill>
              </a:rPr>
              <a:t>2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461655" y="4509495"/>
            <a:ext cx="756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фиг. </a:t>
            </a:r>
            <a:r>
              <a:rPr lang="ru-RU" dirty="0" smtClean="0">
                <a:solidFill>
                  <a:srgbClr val="000000"/>
                </a:solidFill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0504" y="80371"/>
            <a:ext cx="11730892" cy="628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10" b="1" dirty="0" smtClean="0">
                <a:solidFill>
                  <a:schemeClr val="tx1"/>
                </a:solidFill>
              </a:rPr>
              <a:t>Задание 1: </a:t>
            </a:r>
            <a:r>
              <a:rPr lang="ru-RU" sz="2110" b="1" dirty="0" smtClean="0">
                <a:solidFill>
                  <a:schemeClr val="tx1"/>
                </a:solidFill>
              </a:rPr>
              <a:t>Параметрическое исследование</a:t>
            </a:r>
            <a:endParaRPr kumimoji="0" lang="en-US" sz="211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2286" y="768426"/>
            <a:ext cx="11275232" cy="53245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0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889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4992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Провести </a:t>
            </a:r>
            <a:r>
              <a:rPr lang="ru-RU" sz="2000" dirty="0">
                <a:solidFill>
                  <a:srgbClr val="000000"/>
                </a:solidFill>
                <a:latin typeface="Arial Narrow"/>
              </a:rPr>
              <a:t>анализ влияния метода решения 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уравнения переноса </a:t>
            </a:r>
            <a:r>
              <a:rPr lang="ru-RU" sz="2000" dirty="0">
                <a:solidFill>
                  <a:srgbClr val="000000"/>
                </a:solidFill>
                <a:latin typeface="Arial Narrow"/>
              </a:rPr>
              <a:t>на размытие фронта между жидкостями (на фиксированной сетке); </a:t>
            </a:r>
            <a:endParaRPr lang="ru-RU" sz="2000" dirty="0" smtClean="0">
              <a:solidFill>
                <a:srgbClr val="000000"/>
              </a:solidFill>
              <a:latin typeface="Arial Narrow"/>
            </a:endParaRPr>
          </a:p>
          <a:p>
            <a:pPr marL="819150" lvl="1" indent="-457200">
              <a:buClr>
                <a:srgbClr val="004992"/>
              </a:buClr>
              <a:buFont typeface="Arial Narrow" panose="020B0606020202030204" pitchFamily="34" charset="0"/>
              <a:buChar char="─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Исследовать </a:t>
            </a:r>
            <a:r>
              <a:rPr lang="ru-RU" sz="1800" dirty="0">
                <a:solidFill>
                  <a:srgbClr val="000000"/>
                </a:solidFill>
                <a:latin typeface="Arial Narrow"/>
              </a:rPr>
              <a:t>влияние вида ограничителя 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потоков в 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TVD 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схеме </a:t>
            </a:r>
            <a:r>
              <a:rPr lang="ru-RU" sz="1800" dirty="0">
                <a:solidFill>
                  <a:srgbClr val="000000"/>
                </a:solidFill>
                <a:latin typeface="Arial Narrow"/>
              </a:rPr>
              <a:t>на численную диффузию схемы в окрестности интерфейсов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;</a:t>
            </a:r>
          </a:p>
          <a:p>
            <a:pPr marL="457200" lvl="0" indent="-457200">
              <a:spcAft>
                <a:spcPts val="0"/>
              </a:spcAft>
              <a:buClr>
                <a:srgbClr val="004992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Исследовать </a:t>
            </a:r>
            <a:r>
              <a:rPr lang="ru-RU" sz="2000" dirty="0">
                <a:solidFill>
                  <a:srgbClr val="000000"/>
                </a:solidFill>
                <a:latin typeface="Arial Narrow"/>
              </a:rPr>
              <a:t>влияние разрешения 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сетки </a:t>
            </a:r>
            <a:r>
              <a:rPr lang="ru-RU" sz="2000" dirty="0">
                <a:solidFill>
                  <a:srgbClr val="000000"/>
                </a:solidFill>
                <a:latin typeface="Arial Narrow"/>
              </a:rPr>
              <a:t>(при фиксированном контрасте 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вязкости жидкостей) и контраста вязкости жидкостей (на фиксированной сетке) </a:t>
            </a:r>
            <a:r>
              <a:rPr lang="ru-RU" sz="2000" dirty="0">
                <a:solidFill>
                  <a:srgbClr val="000000"/>
                </a:solidFill>
                <a:latin typeface="Arial Narrow"/>
              </a:rPr>
              <a:t>на характерную толщину пальцев при неустойчивости </a:t>
            </a:r>
            <a:r>
              <a:rPr lang="ru-RU" sz="2000" dirty="0" err="1" smtClean="0">
                <a:solidFill>
                  <a:srgbClr val="000000"/>
                </a:solidFill>
                <a:latin typeface="Arial Narrow"/>
              </a:rPr>
              <a:t>Сэфмана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-Тейлора;</a:t>
            </a:r>
          </a:p>
          <a:p>
            <a:pPr marL="457200" lvl="0" indent="-457200">
              <a:spcAft>
                <a:spcPts val="0"/>
              </a:spcAft>
              <a:buClr>
                <a:srgbClr val="004992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Смоделировать неустойчивость </a:t>
            </a:r>
            <a:r>
              <a:rPr lang="ru-RU" sz="2000" dirty="0">
                <a:solidFill>
                  <a:srgbClr val="000000"/>
                </a:solidFill>
                <a:latin typeface="Arial Narrow"/>
              </a:rPr>
              <a:t>Релея-Тейлора в 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замкнутой ячейке </a:t>
            </a:r>
            <a:r>
              <a:rPr lang="ru-RU" sz="2000" dirty="0" err="1" smtClean="0">
                <a:solidFill>
                  <a:srgbClr val="000000"/>
                </a:solidFill>
                <a:latin typeface="Arial Narrow"/>
              </a:rPr>
              <a:t>Хеле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-Шоу </a:t>
            </a:r>
            <a:r>
              <a:rPr lang="ru-RU" sz="2000" dirty="0">
                <a:solidFill>
                  <a:srgbClr val="000000"/>
                </a:solidFill>
                <a:latin typeface="Arial Narrow"/>
              </a:rPr>
              <a:t>(начальное условие: верхняя половина области заполнена тяжелой жидкостью, нижняя - легкой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). Изучить влияние контраста плотностей и вязкостей жидкостей на развитие неустойчивости;</a:t>
            </a:r>
          </a:p>
          <a:p>
            <a:pPr marL="457200" lvl="0" indent="-457200">
              <a:spcAft>
                <a:spcPts val="0"/>
              </a:spcAft>
              <a:buClr>
                <a:srgbClr val="004992"/>
              </a:buClr>
              <a:buFont typeface="+mj-lt"/>
              <a:buAutoNum type="arabicPeriod"/>
            </a:pP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Изучить влияние числа </a:t>
            </a:r>
            <a:r>
              <a:rPr lang="ru-RU" sz="2000" dirty="0" err="1" smtClean="0">
                <a:solidFill>
                  <a:srgbClr val="000000"/>
                </a:solidFill>
                <a:latin typeface="Arial Narrow"/>
              </a:rPr>
              <a:t>Бингама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 на неустойчивость Релея-Тейлора (верхняя жидкость </a:t>
            </a:r>
            <a:r>
              <a:rPr lang="ru-RU" sz="2000" dirty="0" err="1" smtClean="0">
                <a:solidFill>
                  <a:srgbClr val="000000"/>
                </a:solidFill>
                <a:latin typeface="Arial Narrow"/>
              </a:rPr>
              <a:t>бингамовская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, нижняя - </a:t>
            </a:r>
            <a:r>
              <a:rPr lang="ru-RU" sz="2000" dirty="0" err="1" smtClean="0">
                <a:solidFill>
                  <a:srgbClr val="000000"/>
                </a:solidFill>
                <a:latin typeface="Arial Narrow"/>
              </a:rPr>
              <a:t>ньютоновская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);</a:t>
            </a:r>
          </a:p>
          <a:p>
            <a:pPr marL="457200" indent="-457200">
              <a:spcAft>
                <a:spcPts val="0"/>
              </a:spcAft>
              <a:buClr>
                <a:srgbClr val="004992"/>
              </a:buClr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Arial Narrow"/>
              </a:rPr>
              <a:t>При условии реализации обоих методов решения системы уравнений (</a:t>
            </a:r>
            <a:r>
              <a:rPr lang="ru-RU" sz="2000" dirty="0" err="1">
                <a:solidFill>
                  <a:srgbClr val="000000"/>
                </a:solidFill>
                <a:latin typeface="Arial Narrow"/>
              </a:rPr>
              <a:t>полунеявный</a:t>
            </a:r>
            <a:r>
              <a:rPr lang="ru-RU" sz="2000" dirty="0">
                <a:solidFill>
                  <a:srgbClr val="000000"/>
                </a:solidFill>
                <a:latin typeface="Arial Narrow"/>
              </a:rPr>
              <a:t> с расщеплением по процессам и полностью неявный), сравнить скорость работы алгоритмов при условии заданной точности расчетов</a:t>
            </a:r>
            <a:r>
              <a:rPr lang="ru-RU" sz="2000" dirty="0" smtClean="0">
                <a:solidFill>
                  <a:srgbClr val="000000"/>
                </a:solidFill>
                <a:latin typeface="Arial Narrow"/>
              </a:rPr>
              <a:t>;</a:t>
            </a:r>
            <a:endParaRPr lang="en-US" sz="2000" dirty="0" smtClean="0">
              <a:solidFill>
                <a:srgbClr val="000000"/>
              </a:solidFill>
              <a:latin typeface="Arial Narrow"/>
            </a:endParaRPr>
          </a:p>
          <a:p>
            <a:pPr marL="361950" lvl="1" indent="0">
              <a:buClr>
                <a:srgbClr val="004992"/>
              </a:buClr>
              <a:buNone/>
            </a:pPr>
            <a:endParaRPr lang="ru-RU" sz="1400" dirty="0" smtClean="0">
              <a:solidFill>
                <a:srgbClr val="000000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530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0504" y="80371"/>
            <a:ext cx="11730892" cy="628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10" b="1" dirty="0" smtClean="0">
                <a:solidFill>
                  <a:schemeClr val="tx1"/>
                </a:solidFill>
              </a:rPr>
              <a:t>Задание </a:t>
            </a:r>
            <a:r>
              <a:rPr lang="ru-RU" sz="2110" b="1" dirty="0" smtClean="0">
                <a:solidFill>
                  <a:schemeClr val="tx1"/>
                </a:solidFill>
              </a:rPr>
              <a:t>2: Перенос и осаждение частиц в ячейке </a:t>
            </a:r>
            <a:r>
              <a:rPr lang="ru-RU" sz="2110" b="1" dirty="0" err="1" smtClean="0">
                <a:solidFill>
                  <a:schemeClr val="tx1"/>
                </a:solidFill>
              </a:rPr>
              <a:t>Хеле</a:t>
            </a:r>
            <a:r>
              <a:rPr lang="ru-RU" sz="2110" b="1" dirty="0" smtClean="0">
                <a:solidFill>
                  <a:schemeClr val="tx1"/>
                </a:solidFill>
              </a:rPr>
              <a:t>-Шоу</a:t>
            </a:r>
            <a:endParaRPr kumimoji="0" lang="en-US" sz="211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2286" y="834415"/>
            <a:ext cx="9107067" cy="61247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0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889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>
              <a:buClr>
                <a:srgbClr val="004992"/>
              </a:buClr>
              <a:buFont typeface="Arial Narrow" panose="020B0606020202030204" pitchFamily="34" charset="0"/>
              <a:buChar char="●"/>
            </a:pP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Моделирование </a:t>
            </a: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переноса частиц в </a:t>
            </a: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ячейке </a:t>
            </a:r>
            <a:r>
              <a:rPr lang="ru-RU" sz="2200" b="1" dirty="0" err="1" smtClean="0">
                <a:solidFill>
                  <a:srgbClr val="000000"/>
                </a:solidFill>
                <a:latin typeface="Arial Narrow"/>
              </a:rPr>
              <a:t>Хеле</a:t>
            </a: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-Шоу</a:t>
            </a:r>
            <a:endParaRPr lang="en-US" sz="2200" dirty="0" smtClean="0">
              <a:solidFill>
                <a:srgbClr val="000000"/>
              </a:solidFill>
              <a:latin typeface="Arial Narrow"/>
            </a:endParaRP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Ячейка постоянной толщины </a:t>
            </a:r>
            <a:r>
              <a:rPr lang="en-US" sz="1800" i="1" dirty="0" smtClean="0">
                <a:solidFill>
                  <a:srgbClr val="000000"/>
                </a:solidFill>
                <a:latin typeface="Arial Narrow"/>
              </a:rPr>
              <a:t>w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 = 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1;</a:t>
            </a: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Несущая жидкость </a:t>
            </a:r>
            <a:r>
              <a:rPr lang="ru-RU" sz="1800" dirty="0" err="1" smtClean="0">
                <a:solidFill>
                  <a:srgbClr val="000000"/>
                </a:solidFill>
                <a:latin typeface="Arial Narrow"/>
              </a:rPr>
              <a:t>ньютоновская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;</a:t>
            </a:r>
            <a:endParaRPr lang="ru-RU" sz="1800" dirty="0" smtClean="0">
              <a:solidFill>
                <a:srgbClr val="000000"/>
              </a:solidFill>
              <a:latin typeface="Arial Narrow"/>
            </a:endParaRPr>
          </a:p>
          <a:p>
            <a:pPr marL="358775" lvl="0" indent="-358775">
              <a:spcBef>
                <a:spcPts val="0"/>
              </a:spcBef>
              <a:spcAft>
                <a:spcPts val="0"/>
              </a:spcAft>
              <a:buClr>
                <a:srgbClr val="004992"/>
              </a:buClr>
              <a:buFont typeface="Arial Narrow" panose="020B0606020202030204" pitchFamily="34" charset="0"/>
              <a:buChar char="●"/>
            </a:pP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Особенности </a:t>
            </a:r>
            <a:r>
              <a:rPr lang="ru-RU" sz="2200" b="1" dirty="0">
                <a:solidFill>
                  <a:srgbClr val="000000"/>
                </a:solidFill>
                <a:latin typeface="Arial Narrow"/>
              </a:rPr>
              <a:t>численной реализации:</a:t>
            </a: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Условие </a:t>
            </a:r>
            <a:r>
              <a:rPr lang="ru-RU" sz="1800" dirty="0" err="1" smtClean="0">
                <a:solidFill>
                  <a:srgbClr val="000000"/>
                </a:solidFill>
                <a:latin typeface="Arial Narrow"/>
              </a:rPr>
              <a:t>непротекания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 для частиц через дно: требуется задать слой осажденных частиц с максимальной концентрацией </a:t>
            </a:r>
            <a:r>
              <a:rPr lang="en-US" sz="1800" i="1" dirty="0" err="1" smtClean="0">
                <a:solidFill>
                  <a:srgbClr val="000000"/>
                </a:solidFill>
              </a:rPr>
              <a:t>C</a:t>
            </a:r>
            <a:r>
              <a:rPr lang="en-US" sz="1800" i="1" baseline="-25000" dirty="0" err="1" smtClean="0">
                <a:solidFill>
                  <a:srgbClr val="000000"/>
                </a:solidFill>
              </a:rPr>
              <a:t>max</a:t>
            </a:r>
            <a:r>
              <a:rPr lang="en-US" sz="1800" baseline="-25000" dirty="0" smtClean="0">
                <a:solidFill>
                  <a:srgbClr val="000000"/>
                </a:solidFill>
                <a:latin typeface="Arial Narrow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на дне</a:t>
            </a:r>
            <a:r>
              <a:rPr lang="en-US" sz="1800" dirty="0" smtClean="0">
                <a:solidFill>
                  <a:srgbClr val="000000"/>
                </a:solidFill>
                <a:latin typeface="Arial Narrow"/>
              </a:rPr>
              <a:t>;</a:t>
            </a: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Поле скоростей имеет ненулевую дивергенцию т.к.</a:t>
            </a: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Области с накоплением частиц требуют подбора аппроксимации – высокая диффузия + остановка частиц;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 </a:t>
            </a:r>
          </a:p>
          <a:p>
            <a:pPr marL="358775" lvl="0" indent="-358775">
              <a:buClr>
                <a:srgbClr val="004992"/>
              </a:buClr>
              <a:buFont typeface="Arial Narrow" panose="020B0606020202030204" pitchFamily="34" charset="0"/>
              <a:buChar char="●"/>
            </a:pP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Варианты </a:t>
            </a: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численной реализации:</a:t>
            </a:r>
          </a:p>
          <a:p>
            <a:pPr marL="715963" lvl="1" indent="-357188">
              <a:spcBef>
                <a:spcPts val="600"/>
              </a:spcBef>
              <a:buClr>
                <a:srgbClr val="004992"/>
              </a:buClr>
              <a:buFont typeface="+mj-lt"/>
              <a:buAutoNum type="arabicPeriod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Расщепление по физическим процессам:</a:t>
            </a:r>
          </a:p>
          <a:p>
            <a:pPr marL="993775" lvl="2" indent="-357188">
              <a:spcAft>
                <a:spcPts val="0"/>
              </a:spcAft>
              <a:buClr>
                <a:srgbClr val="004992"/>
              </a:buClr>
            </a:pP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</a:rPr>
              <a:t>решение уравнения относительно давления (2) с фиксированными значениями коэффициентов с предыдущего временного </a:t>
            </a:r>
            <a:r>
              <a:rPr lang="ru-RU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слоя;</a:t>
            </a:r>
          </a:p>
          <a:p>
            <a:pPr marL="993775" lvl="2" indent="-357188">
              <a:spcAft>
                <a:spcPts val="0"/>
              </a:spcAft>
              <a:buClr>
                <a:srgbClr val="004992"/>
              </a:buClr>
            </a:pPr>
            <a:r>
              <a:rPr lang="ru-RU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обновление 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</a:rPr>
              <a:t>поля скорости (3</a:t>
            </a:r>
            <a:r>
              <a:rPr lang="ru-RU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);</a:t>
            </a:r>
          </a:p>
          <a:p>
            <a:pPr marL="993775" lvl="2" indent="-357188">
              <a:spcAft>
                <a:spcPts val="0"/>
              </a:spcAft>
              <a:buClr>
                <a:srgbClr val="004992"/>
              </a:buClr>
            </a:pPr>
            <a:r>
              <a:rPr lang="ru-RU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расчет </a:t>
            </a:r>
            <a:r>
              <a:rPr lang="ru-RU" sz="1600" dirty="0">
                <a:latin typeface="Arial Narrow" panose="020B0606020202030204" pitchFamily="34" charset="0"/>
                <a:ea typeface="Calibri" panose="020F0502020204030204" pitchFamily="34" charset="0"/>
              </a:rPr>
              <a:t>уравнений переноса флюидов (1) по явной </a:t>
            </a:r>
            <a:r>
              <a:rPr lang="en-US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TVD </a:t>
            </a:r>
            <a:r>
              <a:rPr lang="ru-RU" sz="1600" dirty="0" smtClean="0">
                <a:latin typeface="Arial Narrow" panose="020B0606020202030204" pitchFamily="34" charset="0"/>
                <a:ea typeface="Calibri" panose="020F0502020204030204" pitchFamily="34" charset="0"/>
              </a:rPr>
              <a:t>схеме</a:t>
            </a:r>
            <a:r>
              <a:rPr lang="ru-RU" sz="16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;</a:t>
            </a:r>
            <a:endParaRPr lang="ru-RU" sz="1600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715963" lvl="1" indent="-357188">
              <a:spcBef>
                <a:spcPts val="600"/>
              </a:spcBef>
              <a:buClr>
                <a:srgbClr val="004992"/>
              </a:buClr>
              <a:buFont typeface="+mj-lt"/>
              <a:buAutoNum type="arabicPeriod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Полностью неявный метод (на основе метода Ньютона-</a:t>
            </a:r>
            <a:r>
              <a:rPr lang="ru-RU" sz="1800" dirty="0" err="1" smtClean="0">
                <a:solidFill>
                  <a:srgbClr val="000000"/>
                </a:solidFill>
                <a:latin typeface="Arial Narrow"/>
              </a:rPr>
              <a:t>Рафсона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Arial Narrow"/>
              </a:rPr>
              <a:t>;</a:t>
            </a:r>
            <a:endParaRPr lang="ru-RU" sz="1800" dirty="0">
              <a:solidFill>
                <a:srgbClr val="000000"/>
              </a:solidFill>
              <a:latin typeface="Arial Narrow"/>
            </a:endParaRPr>
          </a:p>
          <a:p>
            <a:pPr marL="358775" lvl="0" indent="-358775">
              <a:spcBef>
                <a:spcPts val="0"/>
              </a:spcBef>
              <a:spcAft>
                <a:spcPts val="0"/>
              </a:spcAft>
              <a:buClr>
                <a:srgbClr val="004992"/>
              </a:buClr>
              <a:buFont typeface="Arial Narrow" panose="020B0606020202030204" pitchFamily="34" charset="0"/>
              <a:buChar char="●"/>
            </a:pPr>
            <a:endParaRPr lang="en-US" sz="2200" dirty="0" smtClean="0">
              <a:solidFill>
                <a:srgbClr val="000000"/>
              </a:solidFill>
              <a:latin typeface="Arial Narrow"/>
            </a:endParaRP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endParaRPr lang="en-US" sz="1800" dirty="0" smtClean="0">
              <a:solidFill>
                <a:srgbClr val="000000"/>
              </a:solidFill>
              <a:latin typeface="Arial Narrow"/>
            </a:endParaRPr>
          </a:p>
        </p:txBody>
      </p:sp>
      <p:graphicFrame>
        <p:nvGraphicFramePr>
          <p:cNvPr id="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965868"/>
              </p:ext>
            </p:extLst>
          </p:nvPr>
        </p:nvGraphicFramePr>
        <p:xfrm>
          <a:off x="9311048" y="2262966"/>
          <a:ext cx="18669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8" name="Equation" r:id="rId3" imgW="1282680" imgH="507960" progId="Equation.3">
                  <p:embed/>
                </p:oleObj>
              </mc:Choice>
              <mc:Fallback>
                <p:oleObj name="Equation" r:id="rId3" imgW="1282680" imgH="507960" progId="Equation.3">
                  <p:embed/>
                  <p:pic>
                    <p:nvPicPr>
                      <p:cNvPr id="4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1048" y="2262966"/>
                        <a:ext cx="18669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29765"/>
              </p:ext>
            </p:extLst>
          </p:nvPr>
        </p:nvGraphicFramePr>
        <p:xfrm>
          <a:off x="5806861" y="2920260"/>
          <a:ext cx="2651760" cy="394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9" name="Equation" r:id="rId5" imgW="1625400" imgH="241200" progId="Equation.3">
                  <p:embed/>
                </p:oleObj>
              </mc:Choice>
              <mc:Fallback>
                <p:oleObj name="Equation" r:id="rId5" imgW="1625400" imgH="241200" progId="Equation.3">
                  <p:embed/>
                  <p:pic>
                    <p:nvPicPr>
                      <p:cNvPr id="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861" y="2920260"/>
                        <a:ext cx="2651760" cy="394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83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2" y="119271"/>
            <a:ext cx="10968925" cy="531135"/>
          </a:xfrm>
        </p:spPr>
        <p:txBody>
          <a:bodyPr/>
          <a:lstStyle/>
          <a:p>
            <a:r>
              <a:rPr lang="ru-RU" dirty="0" smtClean="0"/>
              <a:t>Система 2</a:t>
            </a:r>
            <a:r>
              <a:rPr lang="en-US" dirty="0" smtClean="0"/>
              <a:t>D </a:t>
            </a:r>
            <a:r>
              <a:rPr lang="ru-RU" dirty="0" smtClean="0"/>
              <a:t>уравнений </a:t>
            </a:r>
            <a:r>
              <a:rPr lang="ru-RU" dirty="0" smtClean="0"/>
              <a:t>переноса частиц в </a:t>
            </a:r>
            <a:r>
              <a:rPr lang="ru-RU" dirty="0" smtClean="0"/>
              <a:t>ячейке </a:t>
            </a:r>
            <a:r>
              <a:rPr lang="ru-RU" dirty="0" err="1" smtClean="0"/>
              <a:t>Хеле</a:t>
            </a:r>
            <a:r>
              <a:rPr lang="ru-RU" dirty="0" smtClean="0"/>
              <a:t>-Шоу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632511" y="6316893"/>
            <a:ext cx="2056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2F5597"/>
              </a:buClr>
            </a:pPr>
            <a:r>
              <a:rPr kumimoji="1" lang="ru-RU" sz="1600" baseline="30000" dirty="0" smtClean="0">
                <a:solidFill>
                  <a:srgbClr val="010000"/>
                </a:solidFill>
                <a:latin typeface="Arial Narrow" pitchFamily="34" charset="0"/>
              </a:rPr>
              <a:t>1 </a:t>
            </a:r>
            <a:r>
              <a:rPr kumimoji="1" lang="ru-RU" sz="1600" dirty="0" smtClean="0">
                <a:solidFill>
                  <a:srgbClr val="010000"/>
                </a:solidFill>
                <a:latin typeface="Arial Narrow" pitchFamily="34" charset="0"/>
              </a:rPr>
              <a:t>Источник: </a:t>
            </a:r>
            <a:r>
              <a:rPr kumimoji="1" lang="en-US" sz="1600" dirty="0" smtClean="0">
                <a:solidFill>
                  <a:srgbClr val="010000"/>
                </a:solidFill>
                <a:latin typeface="Arial Narrow" pitchFamily="34" charset="0"/>
              </a:rPr>
              <a:t>google.com</a:t>
            </a:r>
            <a:endParaRPr kumimoji="1" lang="ru-RU" sz="1600" baseline="30000" dirty="0" smtClean="0">
              <a:solidFill>
                <a:srgbClr val="010000"/>
              </a:solidFill>
              <a:latin typeface="Arial Narrow" pitchFamily="34" charset="0"/>
            </a:endParaRPr>
          </a:p>
        </p:txBody>
      </p:sp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656948"/>
              </p:ext>
            </p:extLst>
          </p:nvPr>
        </p:nvGraphicFramePr>
        <p:xfrm>
          <a:off x="520700" y="942975"/>
          <a:ext cx="4646613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0" name="Equation" r:id="rId3" imgW="2489040" imgH="939600" progId="Equation.3">
                  <p:embed/>
                </p:oleObj>
              </mc:Choice>
              <mc:Fallback>
                <p:oleObj name="Equation" r:id="rId3" imgW="2489040" imgH="939600" progId="Equation.3">
                  <p:embed/>
                  <p:pic>
                    <p:nvPicPr>
                      <p:cNvPr id="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942975"/>
                        <a:ext cx="4646613" cy="178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3651205" y="1199231"/>
            <a:ext cx="237524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</a:pPr>
            <a:r>
              <a:rPr kumimoji="1" lang="en-US" sz="1600" b="1" dirty="0" smtClean="0">
                <a:solidFill>
                  <a:srgbClr val="0000FF"/>
                </a:solidFill>
                <a:latin typeface="Arial Narrow"/>
                <a:sym typeface="Symbol"/>
              </a:rPr>
              <a:t>  </a:t>
            </a:r>
            <a:r>
              <a:rPr kumimoji="1" lang="ru-RU" sz="1600" b="1" dirty="0" smtClean="0">
                <a:solidFill>
                  <a:srgbClr val="0000FF"/>
                </a:solidFill>
                <a:latin typeface="Arial Narrow"/>
              </a:rPr>
              <a:t>Перенос частиц</a:t>
            </a:r>
            <a:endParaRPr kumimoji="1" lang="en-US" sz="1600" b="1" dirty="0" smtClean="0">
              <a:solidFill>
                <a:srgbClr val="0000FF"/>
              </a:solidFill>
              <a:latin typeface="Arial Narrow"/>
            </a:endParaRPr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5196880" y="2035076"/>
            <a:ext cx="247701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</a:pPr>
            <a:r>
              <a:rPr kumimoji="1" lang="en-US" sz="1600" b="1" dirty="0" smtClean="0">
                <a:solidFill>
                  <a:srgbClr val="0000FF"/>
                </a:solidFill>
                <a:latin typeface="Arial Narrow"/>
                <a:sym typeface="Symbol"/>
              </a:rPr>
              <a:t>  </a:t>
            </a:r>
            <a:r>
              <a:rPr kumimoji="1" lang="ru-RU" sz="1600" b="1" dirty="0" smtClean="0">
                <a:solidFill>
                  <a:srgbClr val="0000FF"/>
                </a:solidFill>
                <a:latin typeface="Arial Narrow"/>
                <a:sym typeface="Symbol"/>
              </a:rPr>
              <a:t>Сохранение массы суспензии</a:t>
            </a:r>
            <a:endParaRPr kumimoji="1" lang="en-US" sz="1600" b="1" dirty="0" smtClean="0">
              <a:solidFill>
                <a:srgbClr val="0000FF"/>
              </a:solidFill>
              <a:latin typeface="Arial Narrow"/>
            </a:endParaRPr>
          </a:p>
        </p:txBody>
      </p:sp>
      <p:graphicFrame>
        <p:nvGraphicFramePr>
          <p:cNvPr id="4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984128"/>
              </p:ext>
            </p:extLst>
          </p:nvPr>
        </p:nvGraphicFramePr>
        <p:xfrm>
          <a:off x="902715" y="3816210"/>
          <a:ext cx="5303520" cy="75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1" name="Equation" r:id="rId5" imgW="3644640" imgH="520560" progId="Equation.3">
                  <p:embed/>
                </p:oleObj>
              </mc:Choice>
              <mc:Fallback>
                <p:oleObj name="Equation" r:id="rId5" imgW="3644640" imgH="520560" progId="Equation.3">
                  <p:embed/>
                  <p:pic>
                    <p:nvPicPr>
                      <p:cNvPr id="4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715" y="3816210"/>
                        <a:ext cx="5303520" cy="759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089555"/>
              </p:ext>
            </p:extLst>
          </p:nvPr>
        </p:nvGraphicFramePr>
        <p:xfrm>
          <a:off x="902716" y="3040164"/>
          <a:ext cx="2756623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2" name="Equation" r:id="rId7" imgW="1676160" imgH="444240" progId="Equation.3">
                  <p:embed/>
                </p:oleObj>
              </mc:Choice>
              <mc:Fallback>
                <p:oleObj name="Equation" r:id="rId7" imgW="1676160" imgH="444240" progId="Equation.3">
                  <p:embed/>
                  <p:pic>
                    <p:nvPicPr>
                      <p:cNvPr id="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716" y="3040164"/>
                        <a:ext cx="2756623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836495"/>
              </p:ext>
            </p:extLst>
          </p:nvPr>
        </p:nvGraphicFramePr>
        <p:xfrm>
          <a:off x="902715" y="4663401"/>
          <a:ext cx="3749040" cy="77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3" name="Equation" r:id="rId9" imgW="2476440" imgH="507960" progId="Equation.3">
                  <p:embed/>
                </p:oleObj>
              </mc:Choice>
              <mc:Fallback>
                <p:oleObj name="Equation" r:id="rId9" imgW="2476440" imgH="507960" progId="Equation.3">
                  <p:embed/>
                  <p:pic>
                    <p:nvPicPr>
                      <p:cNvPr id="5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715" y="4663401"/>
                        <a:ext cx="3749040" cy="7788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290626"/>
              </p:ext>
            </p:extLst>
          </p:nvPr>
        </p:nvGraphicFramePr>
        <p:xfrm>
          <a:off x="8464667" y="1384134"/>
          <a:ext cx="11842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4" name="Equation" r:id="rId11" imgW="825480" imgH="469800" progId="Equation.3">
                  <p:embed/>
                </p:oleObj>
              </mc:Choice>
              <mc:Fallback>
                <p:oleObj name="Equation" r:id="rId11" imgW="825480" imgH="469800" progId="Equation.3">
                  <p:embed/>
                  <p:pic>
                    <p:nvPicPr>
                      <p:cNvPr id="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4667" y="1384134"/>
                        <a:ext cx="1184275" cy="677863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8550366" y="957982"/>
            <a:ext cx="313291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2F5597"/>
              </a:buClr>
            </a:pPr>
            <a:r>
              <a:rPr kumimoji="1" lang="ru-RU" sz="2000" b="1" dirty="0" smtClean="0">
                <a:solidFill>
                  <a:srgbClr val="010000"/>
                </a:solidFill>
                <a:latin typeface="Arial Narrow" pitchFamily="34" charset="0"/>
              </a:rPr>
              <a:t>Безразмерные параметры:</a:t>
            </a:r>
            <a:endParaRPr kumimoji="1" lang="en-US" sz="2000" b="1" dirty="0" smtClean="0">
              <a:solidFill>
                <a:srgbClr val="01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9888963" y="1549000"/>
            <a:ext cx="179432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</a:pPr>
            <a:r>
              <a:rPr kumimoji="1" lang="ru-RU" sz="1600" b="1" dirty="0" smtClean="0">
                <a:solidFill>
                  <a:srgbClr val="0000FF"/>
                </a:solidFill>
                <a:latin typeface="Arial Narrow"/>
              </a:rPr>
              <a:t>Число плавучести</a:t>
            </a:r>
            <a:endParaRPr kumimoji="1" lang="en-US" sz="1600" b="1" dirty="0" smtClean="0">
              <a:solidFill>
                <a:srgbClr val="0000FF"/>
              </a:solidFill>
              <a:latin typeface="Arial Narrow"/>
            </a:endParaRPr>
          </a:p>
        </p:txBody>
      </p:sp>
      <p:sp>
        <p:nvSpPr>
          <p:cNvPr id="64" name="Rectangle 40"/>
          <p:cNvSpPr/>
          <p:nvPr/>
        </p:nvSpPr>
        <p:spPr bwMode="auto">
          <a:xfrm>
            <a:off x="8403336" y="943425"/>
            <a:ext cx="3516561" cy="3017520"/>
          </a:xfrm>
          <a:prstGeom prst="rect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600" tIns="46800" rIns="936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6699"/>
              </a:buClr>
              <a:buFont typeface="Times New Roman" pitchFamily="18" charset="0"/>
              <a:buNone/>
            </a:pPr>
            <a:endParaRPr kumimoji="1" lang="ru-RU" sz="2400" smtClean="0">
              <a:solidFill>
                <a:srgbClr val="010000"/>
              </a:solidFill>
              <a:latin typeface="Arial Narrow" pitchFamily="34" charset="0"/>
            </a:endParaRPr>
          </a:p>
        </p:txBody>
      </p:sp>
      <p:graphicFrame>
        <p:nvGraphicFramePr>
          <p:cNvPr id="65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79887"/>
              </p:ext>
            </p:extLst>
          </p:nvPr>
        </p:nvGraphicFramePr>
        <p:xfrm>
          <a:off x="8474410" y="2074131"/>
          <a:ext cx="86518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5" name="Equation" r:id="rId13" imgW="558720" imgH="469800" progId="Equation.3">
                  <p:embed/>
                </p:oleObj>
              </mc:Choice>
              <mc:Fallback>
                <p:oleObj name="Equation" r:id="rId13" imgW="558720" imgH="469800" progId="Equation.3">
                  <p:embed/>
                  <p:pic>
                    <p:nvPicPr>
                      <p:cNvPr id="22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410" y="2074131"/>
                        <a:ext cx="865187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9560549" y="2106632"/>
            <a:ext cx="2149922" cy="1077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</a:pPr>
            <a:r>
              <a:rPr kumimoji="1" lang="ru-RU" sz="1600" b="1" dirty="0" smtClean="0">
                <a:solidFill>
                  <a:srgbClr val="0000FF"/>
                </a:solidFill>
                <a:latin typeface="Arial Narrow"/>
              </a:rPr>
              <a:t>Отношение плотности материала частиц к плотности несущей жидкости 0</a:t>
            </a:r>
            <a:endParaRPr kumimoji="1" lang="en-US" sz="1600" b="1" dirty="0" smtClean="0">
              <a:solidFill>
                <a:srgbClr val="0000FF"/>
              </a:solidFill>
              <a:latin typeface="Arial Narrow"/>
            </a:endParaRPr>
          </a:p>
        </p:txBody>
      </p:sp>
      <p:graphicFrame>
        <p:nvGraphicFramePr>
          <p:cNvPr id="6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654395"/>
              </p:ext>
            </p:extLst>
          </p:nvPr>
        </p:nvGraphicFramePr>
        <p:xfrm>
          <a:off x="8474410" y="3184492"/>
          <a:ext cx="147478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56" name="Equation" r:id="rId15" imgW="952200" imgH="431640" progId="Equation.3">
                  <p:embed/>
                </p:oleObj>
              </mc:Choice>
              <mc:Fallback>
                <p:oleObj name="Equation" r:id="rId15" imgW="952200" imgH="431640" progId="Equation.3">
                  <p:embed/>
                  <p:pic>
                    <p:nvPicPr>
                      <p:cNvPr id="24" name="Объект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4410" y="3184492"/>
                        <a:ext cx="1474788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"/>
          <p:cNvSpPr>
            <a:spLocks noChangeArrowheads="1"/>
          </p:cNvSpPr>
          <p:nvPr/>
        </p:nvSpPr>
        <p:spPr bwMode="auto">
          <a:xfrm>
            <a:off x="9941417" y="3125951"/>
            <a:ext cx="2015454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66FF"/>
              </a:buClr>
            </a:pPr>
            <a:r>
              <a:rPr kumimoji="1" lang="ru-RU" sz="1600" b="1" dirty="0" smtClean="0">
                <a:solidFill>
                  <a:srgbClr val="0000FF"/>
                </a:solidFill>
                <a:latin typeface="Arial Narrow"/>
              </a:rPr>
              <a:t>Скорость осаждения одиночной частицы Стокса</a:t>
            </a:r>
            <a:endParaRPr kumimoji="1" lang="en-US" sz="1600" b="1" dirty="0" smtClean="0">
              <a:solidFill>
                <a:srgbClr val="0000FF"/>
              </a:solidFill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004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0504" y="80371"/>
            <a:ext cx="11730892" cy="628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10" b="1" dirty="0" smtClean="0">
                <a:solidFill>
                  <a:schemeClr val="tx1"/>
                </a:solidFill>
              </a:rPr>
              <a:t>Задание </a:t>
            </a:r>
            <a:r>
              <a:rPr lang="ru-RU" sz="2110" b="1" dirty="0" smtClean="0">
                <a:solidFill>
                  <a:schemeClr val="tx1"/>
                </a:solidFill>
              </a:rPr>
              <a:t>2: </a:t>
            </a:r>
            <a:r>
              <a:rPr lang="ru-RU" sz="2110" b="1" dirty="0" smtClean="0">
                <a:solidFill>
                  <a:schemeClr val="tx1"/>
                </a:solidFill>
              </a:rPr>
              <a:t>Верификация</a:t>
            </a:r>
            <a:endParaRPr kumimoji="0" lang="en-US" sz="211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5702" y="843841"/>
            <a:ext cx="7127437" cy="502701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61938" indent="-2619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0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889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0499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Течение </a:t>
            </a: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с нулевой скоростью осаждения частиц</a:t>
            </a:r>
            <a:endParaRPr lang="ru-RU" sz="2200" b="1" dirty="0" smtClean="0">
              <a:solidFill>
                <a:srgbClr val="000000"/>
              </a:solidFill>
              <a:latin typeface="Arial Narrow"/>
            </a:endParaRPr>
          </a:p>
          <a:p>
            <a:pPr marL="720725" lvl="1" indent="-358775">
              <a:buClr>
                <a:srgbClr val="004992"/>
              </a:buClr>
              <a:buFont typeface="Arial Narrow" panose="020B0606020202030204" pitchFamily="34" charset="0"/>
              <a:buChar char="─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Фиксированная скорость 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закачки суспензии в чистую жидкость 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по всей высоте;</a:t>
            </a:r>
          </a:p>
          <a:p>
            <a:pPr marL="720725" lvl="1" indent="-358775">
              <a:buClr>
                <a:srgbClr val="004992"/>
              </a:buClr>
              <a:buFont typeface="Arial Narrow" panose="020B0606020202030204" pitchFamily="34" charset="0"/>
              <a:buChar char="─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Выходное отверстие по всей высоте;</a:t>
            </a:r>
          </a:p>
          <a:p>
            <a:pPr marL="998537" lvl="2" indent="-358775">
              <a:buClr>
                <a:srgbClr val="004992"/>
              </a:buClr>
            </a:pPr>
            <a:r>
              <a:rPr lang="ru-RU" sz="1600" dirty="0" smtClean="0">
                <a:solidFill>
                  <a:srgbClr val="000000"/>
                </a:solidFill>
                <a:latin typeface="Arial Narrow"/>
              </a:rPr>
              <a:t>Фронт остается плоским</a:t>
            </a:r>
            <a:r>
              <a:rPr lang="en-US" sz="1600" dirty="0" smtClean="0">
                <a:solidFill>
                  <a:srgbClr val="000000"/>
                </a:solidFill>
                <a:latin typeface="Arial Narrow"/>
              </a:rPr>
              <a:t>;</a:t>
            </a:r>
            <a:endParaRPr lang="en-US" sz="1600" dirty="0" smtClean="0">
              <a:solidFill>
                <a:srgbClr val="000000"/>
              </a:solidFill>
              <a:latin typeface="Arial Narrow"/>
            </a:endParaRPr>
          </a:p>
          <a:p>
            <a:pPr marL="998537" lvl="2" indent="-358775">
              <a:buClr>
                <a:srgbClr val="004992"/>
              </a:buClr>
            </a:pPr>
            <a:r>
              <a:rPr lang="ru-RU" sz="1600" dirty="0" smtClean="0">
                <a:solidFill>
                  <a:srgbClr val="000000"/>
                </a:solidFill>
                <a:latin typeface="Arial Narrow"/>
              </a:rPr>
              <a:t>Поле скорости </a:t>
            </a:r>
            <a:r>
              <a:rPr lang="en-US" sz="1600" i="1" dirty="0" smtClean="0">
                <a:solidFill>
                  <a:srgbClr val="000000"/>
                </a:solidFill>
              </a:rPr>
              <a:t>u</a:t>
            </a:r>
            <a:r>
              <a:rPr lang="en-US" sz="1600" dirty="0" smtClean="0">
                <a:solidFill>
                  <a:srgbClr val="000000"/>
                </a:solidFill>
              </a:rPr>
              <a:t> = </a:t>
            </a:r>
            <a:r>
              <a:rPr lang="ru-RU" sz="1600" dirty="0" smtClean="0">
                <a:solidFill>
                  <a:srgbClr val="000000"/>
                </a:solidFill>
              </a:rPr>
              <a:t>1, </a:t>
            </a:r>
            <a:r>
              <a:rPr lang="en-US" sz="1600" i="1" dirty="0" smtClean="0">
                <a:solidFill>
                  <a:srgbClr val="000000"/>
                </a:solidFill>
              </a:rPr>
              <a:t>v </a:t>
            </a:r>
            <a:r>
              <a:rPr lang="en-US" sz="1600" dirty="0" smtClean="0">
                <a:solidFill>
                  <a:srgbClr val="000000"/>
                </a:solidFill>
              </a:rPr>
              <a:t>= </a:t>
            </a:r>
            <a:r>
              <a:rPr lang="ru-RU" sz="1600" dirty="0" smtClean="0">
                <a:solidFill>
                  <a:srgbClr val="000000"/>
                </a:solidFill>
              </a:rPr>
              <a:t>0</a:t>
            </a:r>
            <a:r>
              <a:rPr lang="ru-RU" sz="1600" dirty="0" smtClean="0">
                <a:solidFill>
                  <a:srgbClr val="000000"/>
                </a:solidFill>
                <a:latin typeface="Arial Narrow"/>
              </a:rPr>
              <a:t> в любой точке расчетной области;</a:t>
            </a:r>
            <a:endParaRPr lang="ru-RU" sz="1600" dirty="0">
              <a:solidFill>
                <a:srgbClr val="000000"/>
              </a:solidFill>
              <a:latin typeface="Arial Narrow"/>
            </a:endParaRPr>
          </a:p>
          <a:p>
            <a:pPr marL="457200" indent="-457200">
              <a:buClr>
                <a:srgbClr val="004992"/>
              </a:buClr>
              <a:buFont typeface="+mj-lt"/>
              <a:buAutoNum type="arabicPeriod"/>
            </a:pPr>
            <a:r>
              <a:rPr lang="ru-RU" sz="2200" b="1" dirty="0" smtClean="0">
                <a:solidFill>
                  <a:srgbClr val="000000"/>
                </a:solidFill>
                <a:latin typeface="Arial Narrow"/>
              </a:rPr>
              <a:t>Закачка суспензии с осаждающимися частицами</a:t>
            </a:r>
            <a:endParaRPr lang="en-US" sz="2200" dirty="0" smtClean="0">
              <a:solidFill>
                <a:srgbClr val="000000"/>
              </a:solidFill>
              <a:latin typeface="Arial Narrow"/>
            </a:endParaRP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Задать в качестве </a:t>
            </a:r>
            <a:r>
              <a:rPr lang="ru-RU" sz="1800" dirty="0" err="1" smtClean="0">
                <a:solidFill>
                  <a:srgbClr val="000000"/>
                </a:solidFill>
                <a:latin typeface="Arial Narrow"/>
              </a:rPr>
              <a:t>н.у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. для концентрации частиц несколько слоев на дне с максимальной </a:t>
            </a:r>
            <a:r>
              <a:rPr lang="ru-RU" sz="1800" dirty="0" err="1" smtClean="0">
                <a:solidFill>
                  <a:srgbClr val="000000"/>
                </a:solidFill>
                <a:latin typeface="Arial Narrow"/>
              </a:rPr>
              <a:t>концентарцией</a:t>
            </a: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;</a:t>
            </a:r>
            <a:endParaRPr lang="ru-RU" sz="1800" dirty="0" smtClean="0">
              <a:solidFill>
                <a:srgbClr val="000000"/>
              </a:solidFill>
              <a:latin typeface="Arial Narrow"/>
            </a:endParaRP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Проверить наличие «крайней» траектории частиц (см. черную пунктирную линию на  Фиг. 4);</a:t>
            </a: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Рост осадка: при малой объемной доле частиц в суспензии на входе должна быть четкая граница осадка;</a:t>
            </a:r>
          </a:p>
          <a:p>
            <a:pPr marL="715963" lvl="1" indent="-357188">
              <a:buClr>
                <a:srgbClr val="004992"/>
              </a:buClr>
              <a:buFont typeface="Arial Narrow" panose="020B0606020202030204" pitchFamily="34" charset="0"/>
              <a:buChar char="―"/>
            </a:pPr>
            <a:r>
              <a:rPr lang="ru-RU" sz="1800" dirty="0" smtClean="0">
                <a:solidFill>
                  <a:srgbClr val="000000"/>
                </a:solidFill>
                <a:latin typeface="Arial Narrow"/>
              </a:rPr>
              <a:t>Проверить выполнение интегрального закона сохранения массы частиц в области;</a:t>
            </a:r>
            <a:endParaRPr lang="ru-RU" sz="1800" dirty="0" smtClean="0">
              <a:solidFill>
                <a:srgbClr val="000000"/>
              </a:solidFill>
              <a:latin typeface="Arial Narrow"/>
            </a:endParaRPr>
          </a:p>
        </p:txBody>
      </p:sp>
      <p:grpSp>
        <p:nvGrpSpPr>
          <p:cNvPr id="10" name="Group 47"/>
          <p:cNvGrpSpPr>
            <a:grpSpLocks noChangeAspect="1"/>
          </p:cNvGrpSpPr>
          <p:nvPr/>
        </p:nvGrpSpPr>
        <p:grpSpPr>
          <a:xfrm>
            <a:off x="7569723" y="3318595"/>
            <a:ext cx="4440026" cy="2746341"/>
            <a:chOff x="4157517" y="784592"/>
            <a:chExt cx="4459221" cy="2765240"/>
          </a:xfrm>
        </p:grpSpPr>
        <p:pic>
          <p:nvPicPr>
            <p:cNvPr id="11" name="Picture 48" descr="NTC_forPresentation.png"/>
            <p:cNvPicPr>
              <a:picLocks noChangeAspect="1"/>
            </p:cNvPicPr>
            <p:nvPr/>
          </p:nvPicPr>
          <p:blipFill>
            <a:blip r:embed="rId2" cstate="print"/>
            <a:srcRect t="725" r="10174" b="7976"/>
            <a:stretch>
              <a:fillRect/>
            </a:stretch>
          </p:blipFill>
          <p:spPr>
            <a:xfrm>
              <a:off x="4157517" y="784592"/>
              <a:ext cx="4459221" cy="2765240"/>
            </a:xfrm>
            <a:prstGeom prst="rect">
              <a:avLst/>
            </a:prstGeom>
          </p:spPr>
        </p:pic>
        <p:sp>
          <p:nvSpPr>
            <p:cNvPr id="12" name="Rectangle 49"/>
            <p:cNvSpPr/>
            <p:nvPr/>
          </p:nvSpPr>
          <p:spPr>
            <a:xfrm>
              <a:off x="7431040" y="971923"/>
              <a:ext cx="81272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 smtClean="0">
                  <a:solidFill>
                    <a:srgbClr val="000000"/>
                  </a:solidFill>
                  <a:latin typeface="Times New Roman" pitchFamily="18" charset="0"/>
                  <a:ea typeface="Calibri"/>
                  <a:cs typeface="Times New Roman" pitchFamily="18" charset="0"/>
                  <a:sym typeface="Symbol"/>
                </a:rPr>
                <a:t> 186 s </a:t>
              </a:r>
              <a:endParaRPr lang="ru-RU" sz="18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 bwMode="auto">
          <a:xfrm>
            <a:off x="7993932" y="3421930"/>
            <a:ext cx="3635024" cy="106522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9432106" y="2949263"/>
            <a:ext cx="715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 Narrow"/>
              </a:rPr>
              <a:t>Фиг.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_11.29.12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8E9B23"/>
      </a:accent1>
      <a:accent2>
        <a:srgbClr val="4C5412"/>
      </a:accent2>
      <a:accent3>
        <a:srgbClr val="899623"/>
      </a:accent3>
      <a:accent4>
        <a:srgbClr val="CDDA63"/>
      </a:accent4>
      <a:accent5>
        <a:srgbClr val="DAE48C"/>
      </a:accent5>
      <a:accent6>
        <a:srgbClr val="E9EFBB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normAutofit/>
      </a:bodyPr>
      <a:lstStyle>
        <a:defPPr algn="ctr">
          <a:defRPr dirty="0"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110" b="1" i="0" u="none" strike="noStrike" kern="1200" cap="none" spc="0" normalizeH="0" baseline="0" noProof="0" dirty="0" smtClean="0">
            <a:ln>
              <a:noFill/>
            </a:ln>
            <a:solidFill>
              <a:srgbClr val="595959"/>
            </a:solidFill>
            <a:effectLst/>
            <a:uLnTx/>
            <a:uFillTx/>
            <a:ea typeface="+mj-ea"/>
            <a:cs typeface="+mj-cs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verview Slides.potx" id="{F5E17A39-7484-454C-BD1B-A3A251539016}" vid="{6BC8FEFF-CDB5-4377-80B2-C79C0883369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911</Words>
  <Application>Microsoft Office PowerPoint</Application>
  <PresentationFormat>Widescreen</PresentationFormat>
  <Paragraphs>109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ＭＳ Ｐゴシック</vt:lpstr>
      <vt:lpstr>ＭＳ Ｐゴシック</vt:lpstr>
      <vt:lpstr>Arial</vt:lpstr>
      <vt:lpstr>Arial Narrow</vt:lpstr>
      <vt:lpstr>Calibri</vt:lpstr>
      <vt:lpstr>Helvetica</vt:lpstr>
      <vt:lpstr>Lucida Grande</vt:lpstr>
      <vt:lpstr>Symbol</vt:lpstr>
      <vt:lpstr>Times</vt:lpstr>
      <vt:lpstr>Times New Roman</vt:lpstr>
      <vt:lpstr>Wingdings</vt:lpstr>
      <vt:lpstr>Presentation Template_11.29.12</vt:lpstr>
      <vt:lpstr>Equation</vt:lpstr>
      <vt:lpstr>Формула</vt:lpstr>
      <vt:lpstr>Microsoft Equation 3.0</vt:lpstr>
      <vt:lpstr>PowerPoint Presentation</vt:lpstr>
      <vt:lpstr>Содержание</vt:lpstr>
      <vt:lpstr>PowerPoint Presentation</vt:lpstr>
      <vt:lpstr>Система 2D уравнений вытеснения жидкостей ячейке Хеле-Шоу</vt:lpstr>
      <vt:lpstr>PowerPoint Presentation</vt:lpstr>
      <vt:lpstr>PowerPoint Presentation</vt:lpstr>
      <vt:lpstr>PowerPoint Presentation</vt:lpstr>
      <vt:lpstr>Система 2D уравнений переноса частиц в ячейке Хеле-Шоу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Участники консорциума</dc:title>
  <dc:creator>Andrei Osiptsov</dc:creator>
  <cp:lastModifiedBy>Sergei Boronin</cp:lastModifiedBy>
  <cp:revision>300</cp:revision>
  <dcterms:created xsi:type="dcterms:W3CDTF">2016-11-29T06:32:35Z</dcterms:created>
  <dcterms:modified xsi:type="dcterms:W3CDTF">2017-08-15T20:23:01Z</dcterms:modified>
</cp:coreProperties>
</file>