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9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303" r:id="rId9"/>
    <p:sldId id="266" r:id="rId10"/>
    <p:sldId id="270" r:id="rId11"/>
    <p:sldId id="280" r:id="rId12"/>
    <p:sldId id="282" r:id="rId13"/>
    <p:sldId id="284" r:id="rId14"/>
    <p:sldId id="302" r:id="rId15"/>
    <p:sldId id="301" r:id="rId16"/>
    <p:sldId id="283" r:id="rId17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669900"/>
    <a:srgbClr val="8D5643"/>
    <a:srgbClr val="603B2E"/>
    <a:srgbClr val="FFCC00"/>
    <a:srgbClr val="003300"/>
    <a:srgbClr val="990000"/>
    <a:srgbClr val="CC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3" autoAdjust="0"/>
    <p:restoredTop sz="94660"/>
  </p:normalViewPr>
  <p:slideViewPr>
    <p:cSldViewPr>
      <p:cViewPr varScale="1">
        <p:scale>
          <a:sx n="104" d="100"/>
          <a:sy n="104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E0A007-1F0A-4944-BF77-27E2013A2572}" type="datetimeFigureOut">
              <a:rPr lang="sr-Latn-CS"/>
              <a:pPr>
                <a:defRPr/>
              </a:pPr>
              <a:t>29.5.2012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C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r-Latn-C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438BB2-62DD-47D0-8A8A-0A4F718517A8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9FD8A4-A746-4ABC-BCDB-EB2AA1AAA0D1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0B6658-60BE-40A4-A56D-D523B9711F93}" type="slidenum">
              <a:rPr lang="sr-Latn-CS" smtClean="0"/>
              <a:pPr>
                <a:defRPr/>
              </a:pPr>
              <a:t>2</a:t>
            </a:fld>
            <a:endParaRPr lang="sr-Latn-C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19F2BB-4CA2-4608-B921-8E2D50DADC45}" type="slidenum">
              <a:rPr lang="sr-Latn-CS" smtClean="0"/>
              <a:pPr>
                <a:defRPr/>
              </a:pPr>
              <a:t>3</a:t>
            </a:fld>
            <a:endParaRPr lang="sr-Latn-C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sym typeface="Symbol" pitchFamily="18" charset="2"/>
              </a:rPr>
              <a:t></a:t>
            </a:r>
            <a:r>
              <a:rPr lang="en-GB" smtClean="0"/>
              <a:t>1</a:t>
            </a:r>
            <a:r>
              <a:rPr lang="en-GB" smtClean="0">
                <a:sym typeface="Symbol" pitchFamily="18" charset="2"/>
              </a:rPr>
              <a:t></a:t>
            </a:r>
            <a:r>
              <a:rPr lang="en-GB" smtClean="0"/>
              <a:t>  A. Griesmaier, J. Werner, S. Hensler, J. Stuhler, and T. Pfau, “Bose-Einstein Condensation of Chromium”, Phys. Rev. Lett. </a:t>
            </a:r>
            <a:r>
              <a:rPr lang="en-GB" b="1" smtClean="0"/>
              <a:t>94</a:t>
            </a:r>
            <a:r>
              <a:rPr lang="en-GB" smtClean="0"/>
              <a:t>, 160401 (2005)</a:t>
            </a:r>
          </a:p>
          <a:p>
            <a:r>
              <a:rPr lang="en-GB" smtClean="0"/>
              <a:t>[2] J. Deiglmayr, A. Grochola, M. Repp, K. Mortlbauer, C. Gluck, J. Lange, O. Dulieu, R. Wester, and M. Weidemuller, Formation of Ultracold Polar Molecules in the Rovibrational Ground State, Phys. Rev. Lett. </a:t>
            </a:r>
            <a:r>
              <a:rPr lang="en-GB" b="1" smtClean="0"/>
              <a:t>101</a:t>
            </a:r>
            <a:r>
              <a:rPr lang="en-GB" smtClean="0"/>
              <a:t>, 133004 (2008)</a:t>
            </a:r>
          </a:p>
          <a:p>
            <a:r>
              <a:rPr lang="en-GB" smtClean="0"/>
              <a:t>[2] M. Lu, S. H. Youn, and B. L. Lev, “Trapping Ultracold Dysprosium: A Highly Magnetic Gas for Dipolar Physics”, Phys. Rev. Lett. </a:t>
            </a:r>
            <a:r>
              <a:rPr lang="en-GB" b="1" smtClean="0"/>
              <a:t>104</a:t>
            </a:r>
            <a:r>
              <a:rPr lang="en-GB" smtClean="0"/>
              <a:t>, 063001 (2010)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A9B701-F61B-4FE1-9BB8-36D7C9A7ACC5}" type="slidenum">
              <a:rPr lang="sr-Latn-CS" smtClean="0"/>
              <a:pPr>
                <a:defRPr/>
              </a:pPr>
              <a:t>4</a:t>
            </a:fld>
            <a:endParaRPr lang="sr-Latn-C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00C30E-36AA-453A-A4C9-929905A7FAD9}" type="slidenum">
              <a:rPr lang="sr-Latn-CS" smtClean="0"/>
              <a:pPr>
                <a:defRPr/>
              </a:pPr>
              <a:t>7</a:t>
            </a:fld>
            <a:endParaRPr lang="sr-Latn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E71C8-A010-49CE-B1F4-38DF3EDD7536}" type="datetimeFigureOut">
              <a:rPr lang="sr-Latn-CS"/>
              <a:pPr>
                <a:defRPr/>
              </a:pPr>
              <a:t>29.5.2012</a:t>
            </a:fld>
            <a:endParaRPr lang="sr-Latn-C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A9B6C-60DE-4EF6-964A-512E2A55DC2A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6AFCA-9DD1-4020-9D3B-FE8B28F9B659}" type="datetimeFigureOut">
              <a:rPr lang="sr-Latn-CS"/>
              <a:pPr>
                <a:defRPr/>
              </a:pPr>
              <a:t>29.5.2012</a:t>
            </a:fld>
            <a:endParaRPr lang="sr-Latn-C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C7988-B176-4F87-BA3D-EC5A3206311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CECAD-126A-48E1-81FE-9D4E35728BD9}" type="datetimeFigureOut">
              <a:rPr lang="sr-Latn-CS"/>
              <a:pPr>
                <a:defRPr/>
              </a:pPr>
              <a:t>29.5.2012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13B9E-CDDF-4E62-BDF1-6B7B1DEDC9F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143000"/>
            <a:ext cx="8229600" cy="5430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2F444-4310-47F4-A88F-60D8F4117A25}" type="datetimeFigureOut">
              <a:rPr lang="sr-Latn-CS"/>
              <a:pPr>
                <a:defRPr/>
              </a:pPr>
              <a:t>29.5.2012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2A563-A3A0-48D3-B976-C5FF0E7A1E5D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BF614-0C3C-4B78-87BD-818E14E0D796}" type="datetimeFigureOut">
              <a:rPr lang="sr-Latn-CS"/>
              <a:pPr>
                <a:defRPr/>
              </a:pPr>
              <a:t>29.5.2012</a:t>
            </a:fld>
            <a:endParaRPr lang="sr-Latn-C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05C87-5B68-47B0-9293-DD63F2F3FC77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C498D-853E-4912-8206-8B657A3E49FF}" type="datetimeFigureOut">
              <a:rPr lang="sr-Latn-CS"/>
              <a:pPr>
                <a:defRPr/>
              </a:pPr>
              <a:t>29.5.2012</a:t>
            </a:fld>
            <a:endParaRPr lang="sr-Latn-C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58DFE-EAF3-4F34-8A3F-0B156D09F56C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BB0C-632A-4A37-82A3-26CF664CCF00}" type="datetimeFigureOut">
              <a:rPr lang="sr-Latn-CS"/>
              <a:pPr>
                <a:defRPr/>
              </a:pPr>
              <a:t>29.5.2012</a:t>
            </a:fld>
            <a:endParaRPr lang="sr-Latn-C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537B3-142E-4286-9D36-FF6BD4779464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02037-F139-4940-AF8C-14400A312BCD}" type="datetimeFigureOut">
              <a:rPr lang="sr-Latn-CS"/>
              <a:pPr>
                <a:defRPr/>
              </a:pPr>
              <a:t>29.5.2012</a:t>
            </a:fld>
            <a:endParaRPr lang="sr-Latn-C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053B9-8241-4FFC-8542-6C0482F6DB7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8C62B-6D03-4815-828E-6CABEB6DB12B}" type="datetimeFigureOut">
              <a:rPr lang="sr-Latn-CS"/>
              <a:pPr>
                <a:defRPr/>
              </a:pPr>
              <a:t>29.5.2012</a:t>
            </a:fld>
            <a:endParaRPr lang="sr-Latn-C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BB509-64CA-4F65-B81A-F430932F512A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6117C-011F-4C58-B6A7-3614BA2442AB}" type="datetimeFigureOut">
              <a:rPr lang="sr-Latn-CS"/>
              <a:pPr>
                <a:defRPr/>
              </a:pPr>
              <a:t>29.5.2012</a:t>
            </a:fld>
            <a:endParaRPr lang="sr-Latn-C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53221-FAE8-4F8C-AF59-2D14BD95BD7A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785D4-1CCA-4896-A9EE-B102E28B7D7B}" type="datetimeFigureOut">
              <a:rPr lang="sr-Latn-CS"/>
              <a:pPr>
                <a:defRPr/>
              </a:pPr>
              <a:t>29.5.2012</a:t>
            </a:fld>
            <a:endParaRPr lang="sr-Latn-C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B85F-E0B4-4132-83DA-B032D76E7656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DAF5C-4BBD-4A21-99C6-AFC3288533AB}" type="datetimeFigureOut">
              <a:rPr lang="sr-Latn-CS"/>
              <a:pPr>
                <a:defRPr/>
              </a:pPr>
              <a:t>29.5.2012</a:t>
            </a:fld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8E297-829C-4C4E-8FDF-6DBBD36FD3F4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17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B7AB6E8-69FC-4109-A5AF-971F7A6637FF}" type="datetimeFigureOut">
              <a:rPr lang="sr-Latn-CS"/>
              <a:pPr>
                <a:defRPr/>
              </a:pPr>
              <a:t>29.5.2012</a:t>
            </a:fld>
            <a:endParaRPr lang="sr-Latn-C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A45F00B-8D1C-40A5-8A76-AEE418207D54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9" r:id="rId1"/>
    <p:sldLayoutId id="2147484870" r:id="rId2"/>
    <p:sldLayoutId id="2147484871" r:id="rId3"/>
    <p:sldLayoutId id="2147484866" r:id="rId4"/>
    <p:sldLayoutId id="2147484872" r:id="rId5"/>
    <p:sldLayoutId id="2147484867" r:id="rId6"/>
    <p:sldLayoutId id="2147484873" r:id="rId7"/>
    <p:sldLayoutId id="2147484874" r:id="rId8"/>
    <p:sldLayoutId id="2147484875" r:id="rId9"/>
    <p:sldLayoutId id="2147484868" r:id="rId10"/>
    <p:sldLayoutId id="2147484876" r:id="rId11"/>
    <p:sldLayoutId id="2147484877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3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3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ubtitle 2"/>
          <p:cNvSpPr>
            <a:spLocks noGrp="1"/>
          </p:cNvSpPr>
          <p:nvPr>
            <p:ph type="subTitle" idx="4294967295"/>
          </p:nvPr>
        </p:nvSpPr>
        <p:spPr>
          <a:xfrm>
            <a:off x="928688" y="4286250"/>
            <a:ext cx="7200900" cy="428625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en-US" sz="2300" u="sng" smtClean="0">
                <a:solidFill>
                  <a:srgbClr val="003300"/>
                </a:solidFill>
                <a:latin typeface="Arial" charset="0"/>
                <a:cs typeface="Arial" charset="0"/>
              </a:rPr>
              <a:t>Ljup</a:t>
            </a:r>
            <a:r>
              <a:rPr lang="sr-Latn-CS" sz="2300" u="sng" smtClean="0">
                <a:solidFill>
                  <a:srgbClr val="003300"/>
                </a:solidFill>
                <a:latin typeface="Arial" charset="0"/>
                <a:cs typeface="Arial" charset="0"/>
              </a:rPr>
              <a:t>čo Hadžievski</a:t>
            </a:r>
            <a:endParaRPr lang="en-US" sz="2300" u="sng" smtClean="0">
              <a:solidFill>
                <a:srgbClr val="003300"/>
              </a:solidFill>
              <a:latin typeface="Arial" charset="0"/>
              <a:cs typeface="Arial" charset="0"/>
            </a:endParaRPr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0" y="1214438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sr-Latn-CS" sz="2400">
                <a:solidFill>
                  <a:srgbClr val="003300"/>
                </a:solidFill>
                <a:latin typeface="Arial" charset="0"/>
              </a:rPr>
              <a:t>VINČA</a:t>
            </a:r>
            <a:r>
              <a:rPr lang="en-US" sz="2400">
                <a:solidFill>
                  <a:srgbClr val="003300"/>
                </a:solidFill>
                <a:latin typeface="Arial" charset="0"/>
              </a:rPr>
              <a:t> Institute of Nuclear Sciences</a:t>
            </a:r>
          </a:p>
          <a:p>
            <a:pPr algn="ctr" eaLnBrk="1" hangingPunct="1"/>
            <a:r>
              <a:rPr lang="en-US" sz="2400">
                <a:solidFill>
                  <a:srgbClr val="003300"/>
                </a:solidFill>
                <a:latin typeface="Arial" charset="0"/>
              </a:rPr>
              <a:t>University of Belgrade</a:t>
            </a:r>
            <a:endParaRPr lang="sr-Latn-CS" sz="2400">
              <a:solidFill>
                <a:srgbClr val="003300"/>
              </a:solidFill>
              <a:latin typeface="Arial" charset="0"/>
            </a:endParaRPr>
          </a:p>
        </p:txBody>
      </p:sp>
      <p:pic>
        <p:nvPicPr>
          <p:cNvPr id="37893" name="Picture 8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00496" y="428604"/>
            <a:ext cx="862014" cy="870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7" name="Subtitle 2"/>
          <p:cNvSpPr txBox="1">
            <a:spLocks/>
          </p:cNvSpPr>
          <p:nvPr/>
        </p:nvSpPr>
        <p:spPr bwMode="auto">
          <a:xfrm>
            <a:off x="0" y="5786438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sr-Latn-CS" sz="2300">
                <a:solidFill>
                  <a:srgbClr val="003300"/>
                </a:solidFill>
                <a:latin typeface="Arial" charset="0"/>
              </a:rPr>
              <a:t>Aleksandra Maluckov, </a:t>
            </a:r>
            <a:r>
              <a:rPr lang="en-US" sz="2300">
                <a:solidFill>
                  <a:srgbClr val="003300"/>
                </a:solidFill>
                <a:latin typeface="Arial" charset="0"/>
              </a:rPr>
              <a:t>Goran Gligori</a:t>
            </a:r>
            <a:r>
              <a:rPr lang="sr-Latn-CS" sz="2300">
                <a:solidFill>
                  <a:srgbClr val="003300"/>
                </a:solidFill>
                <a:latin typeface="Arial" charset="0"/>
              </a:rPr>
              <a:t>ć, Boris Malomed, Tilman Pfau</a:t>
            </a:r>
            <a:endParaRPr lang="en-US" sz="230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428625" y="2071688"/>
            <a:ext cx="84296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Arial Narrow" pitchFamily="34" charset="0"/>
              </a:rPr>
              <a:t>Periodic density patterns in dipolar Bose-Einstein condensates trapped in deep optical lattice</a:t>
            </a:r>
            <a:endParaRPr lang="en-US" sz="440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Left Arrow 88"/>
          <p:cNvSpPr/>
          <p:nvPr/>
        </p:nvSpPr>
        <p:spPr>
          <a:xfrm>
            <a:off x="6572250" y="4500563"/>
            <a:ext cx="1714500" cy="571500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Left Arrow 86"/>
          <p:cNvSpPr/>
          <p:nvPr/>
        </p:nvSpPr>
        <p:spPr>
          <a:xfrm>
            <a:off x="6572250" y="3429000"/>
            <a:ext cx="1714500" cy="571500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Left Arrow 85"/>
          <p:cNvSpPr/>
          <p:nvPr/>
        </p:nvSpPr>
        <p:spPr>
          <a:xfrm>
            <a:off x="6572250" y="2571750"/>
            <a:ext cx="1714500" cy="571500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50" name="Title 1"/>
          <p:cNvSpPr>
            <a:spLocks/>
          </p:cNvSpPr>
          <p:nvPr/>
        </p:nvSpPr>
        <p:spPr bwMode="auto">
          <a:xfrm>
            <a:off x="285750" y="285750"/>
            <a:ext cx="84248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 algn="ctr" eaLnBrk="1" hangingPunct="1"/>
            <a:r>
              <a:rPr lang="en-US" sz="3600" b="1">
                <a:solidFill>
                  <a:srgbClr val="003300"/>
                </a:solidFill>
                <a:latin typeface="Arial Narrow" pitchFamily="34" charset="0"/>
              </a:rPr>
              <a:t>Results</a:t>
            </a:r>
            <a:endParaRPr lang="sr-Latn-CS" sz="3600" b="1">
              <a:solidFill>
                <a:srgbClr val="003300"/>
              </a:solidFill>
              <a:latin typeface="Arial Narrow" pitchFamily="34" charset="0"/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428625" y="2643188"/>
          <a:ext cx="609600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544513" y="2714625"/>
            <a:ext cx="233362" cy="214313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sr-Latn-C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962025" y="2714625"/>
            <a:ext cx="233363" cy="214313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sr-Latn-C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1409700" y="2714625"/>
            <a:ext cx="233363" cy="214313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sr-Latn-C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1838325" y="2714625"/>
            <a:ext cx="233363" cy="214313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sr-Latn-C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2266950" y="2714625"/>
            <a:ext cx="233363" cy="214313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sr-Latn-C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2695575" y="2714625"/>
            <a:ext cx="233363" cy="214313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sr-Latn-C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3124200" y="2714625"/>
            <a:ext cx="233363" cy="214313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sr-Latn-C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3562350" y="2714625"/>
            <a:ext cx="233363" cy="214313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sr-Latn-C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4008438" y="2714625"/>
            <a:ext cx="233362" cy="214313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sr-Latn-C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437063" y="2714625"/>
            <a:ext cx="233362" cy="214313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sr-Latn-C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4865688" y="2714625"/>
            <a:ext cx="233362" cy="214313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sr-Latn-C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5303838" y="2714625"/>
            <a:ext cx="233362" cy="214313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sr-Latn-C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5751513" y="2714625"/>
            <a:ext cx="233362" cy="214313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sr-Latn-C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6170613" y="2714625"/>
            <a:ext cx="233362" cy="214313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sr-Latn-CS" sz="1800">
              <a:solidFill>
                <a:schemeClr val="lt1"/>
              </a:solidFill>
              <a:latin typeface="+mn-lt"/>
            </a:endParaRPr>
          </a:p>
        </p:txBody>
      </p:sp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428625" y="3471863"/>
          <a:ext cx="609600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998538" y="3557588"/>
            <a:ext cx="188912" cy="20002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sr-Latn-CS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1874838" y="3557588"/>
            <a:ext cx="187325" cy="20002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sr-Latn-C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2732088" y="3557588"/>
            <a:ext cx="187325" cy="20002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sr-Latn-C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3098800" y="3505200"/>
            <a:ext cx="319088" cy="298450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r>
              <a:rPr lang="sr-Latn-CS" sz="1800" dirty="0">
                <a:solidFill>
                  <a:schemeClr val="lt1"/>
                </a:solidFill>
                <a:latin typeface="+mn-lt"/>
              </a:rPr>
              <a:t>             </a:t>
            </a:r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3598863" y="3557588"/>
            <a:ext cx="187325" cy="20002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sr-Latn-C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4473575" y="3557588"/>
            <a:ext cx="187325" cy="20002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sr-Latn-C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5341938" y="3557588"/>
            <a:ext cx="187325" cy="20002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sr-Latn-C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3" name="Oval 72"/>
          <p:cNvSpPr>
            <a:spLocks noChangeArrowheads="1"/>
          </p:cNvSpPr>
          <p:nvPr/>
        </p:nvSpPr>
        <p:spPr bwMode="auto">
          <a:xfrm>
            <a:off x="6207125" y="3557588"/>
            <a:ext cx="187325" cy="20002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sr-Latn-C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3967163" y="3505200"/>
            <a:ext cx="319087" cy="298450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r>
              <a:rPr lang="sr-Latn-CS" sz="1800" dirty="0">
                <a:solidFill>
                  <a:schemeClr val="lt1"/>
                </a:solidFill>
                <a:latin typeface="+mn-lt"/>
              </a:rPr>
              <a:t>             </a:t>
            </a:r>
          </a:p>
        </p:txBody>
      </p:sp>
      <p:sp>
        <p:nvSpPr>
          <p:cNvPr id="91" name="Oval 90"/>
          <p:cNvSpPr>
            <a:spLocks noChangeArrowheads="1"/>
          </p:cNvSpPr>
          <p:nvPr/>
        </p:nvSpPr>
        <p:spPr bwMode="auto">
          <a:xfrm>
            <a:off x="4857750" y="3502025"/>
            <a:ext cx="319088" cy="300038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r>
              <a:rPr lang="sr-Latn-CS" sz="1800" dirty="0">
                <a:solidFill>
                  <a:schemeClr val="lt1"/>
                </a:solidFill>
                <a:latin typeface="+mn-lt"/>
              </a:rPr>
              <a:t>             </a:t>
            </a:r>
          </a:p>
        </p:txBody>
      </p:sp>
      <p:sp>
        <p:nvSpPr>
          <p:cNvPr id="92" name="Oval 91"/>
          <p:cNvSpPr>
            <a:spLocks noChangeArrowheads="1"/>
          </p:cNvSpPr>
          <p:nvPr/>
        </p:nvSpPr>
        <p:spPr bwMode="auto">
          <a:xfrm>
            <a:off x="5716588" y="3506788"/>
            <a:ext cx="319087" cy="300037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r>
              <a:rPr lang="sr-Latn-CS" sz="1800" dirty="0">
                <a:solidFill>
                  <a:schemeClr val="lt1"/>
                </a:solidFill>
                <a:latin typeface="+mn-lt"/>
              </a:rPr>
              <a:t>             </a:t>
            </a:r>
          </a:p>
        </p:txBody>
      </p:sp>
      <p:sp>
        <p:nvSpPr>
          <p:cNvPr id="94" name="Oval 93"/>
          <p:cNvSpPr>
            <a:spLocks noChangeArrowheads="1"/>
          </p:cNvSpPr>
          <p:nvPr/>
        </p:nvSpPr>
        <p:spPr bwMode="auto">
          <a:xfrm>
            <a:off x="2232025" y="3505200"/>
            <a:ext cx="319088" cy="298450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r>
              <a:rPr lang="sr-Latn-CS" sz="1800" dirty="0">
                <a:solidFill>
                  <a:schemeClr val="lt1"/>
                </a:solidFill>
                <a:latin typeface="+mn-lt"/>
              </a:rPr>
              <a:t>             </a:t>
            </a:r>
          </a:p>
        </p:txBody>
      </p:sp>
      <p:sp>
        <p:nvSpPr>
          <p:cNvPr id="95" name="Oval 94"/>
          <p:cNvSpPr>
            <a:spLocks noChangeArrowheads="1"/>
          </p:cNvSpPr>
          <p:nvPr/>
        </p:nvSpPr>
        <p:spPr bwMode="auto">
          <a:xfrm>
            <a:off x="1357313" y="3506788"/>
            <a:ext cx="317500" cy="300037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r>
              <a:rPr lang="sr-Latn-CS" sz="1800" dirty="0">
                <a:solidFill>
                  <a:schemeClr val="lt1"/>
                </a:solidFill>
                <a:latin typeface="+mn-lt"/>
              </a:rPr>
              <a:t>             </a:t>
            </a:r>
          </a:p>
        </p:txBody>
      </p:sp>
      <p:sp>
        <p:nvSpPr>
          <p:cNvPr id="96" name="Oval 95"/>
          <p:cNvSpPr>
            <a:spLocks noChangeArrowheads="1"/>
          </p:cNvSpPr>
          <p:nvPr/>
        </p:nvSpPr>
        <p:spPr bwMode="auto">
          <a:xfrm>
            <a:off x="481013" y="3495675"/>
            <a:ext cx="319087" cy="298450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r>
              <a:rPr lang="sr-Latn-CS" sz="1800" dirty="0">
                <a:solidFill>
                  <a:schemeClr val="lt1"/>
                </a:solidFill>
                <a:latin typeface="+mn-lt"/>
              </a:rPr>
              <a:t>             </a:t>
            </a:r>
          </a:p>
        </p:txBody>
      </p:sp>
      <p:graphicFrame>
        <p:nvGraphicFramePr>
          <p:cNvPr id="97" name="Table 96"/>
          <p:cNvGraphicFramePr>
            <a:graphicFrameLocks noGrp="1"/>
          </p:cNvGraphicFramePr>
          <p:nvPr/>
        </p:nvGraphicFramePr>
        <p:xfrm>
          <a:off x="441325" y="4286250"/>
          <a:ext cx="6095978" cy="414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27"/>
                <a:gridCol w="435427"/>
                <a:gridCol w="435427"/>
                <a:gridCol w="435427"/>
                <a:gridCol w="435427"/>
                <a:gridCol w="435427"/>
                <a:gridCol w="435427"/>
                <a:gridCol w="435427"/>
                <a:gridCol w="435427"/>
                <a:gridCol w="435427"/>
                <a:gridCol w="435427"/>
                <a:gridCol w="435427"/>
                <a:gridCol w="435427"/>
                <a:gridCol w="435427"/>
              </a:tblGrid>
              <a:tr h="414344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               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98" name="Oval 97"/>
          <p:cNvSpPr>
            <a:spLocks noChangeArrowheads="1"/>
          </p:cNvSpPr>
          <p:nvPr/>
        </p:nvSpPr>
        <p:spPr bwMode="auto">
          <a:xfrm>
            <a:off x="976313" y="4414838"/>
            <a:ext cx="187325" cy="20002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sr-Latn-CS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9" name="Oval 98"/>
          <p:cNvSpPr>
            <a:spLocks noChangeArrowheads="1"/>
          </p:cNvSpPr>
          <p:nvPr/>
        </p:nvSpPr>
        <p:spPr bwMode="auto">
          <a:xfrm>
            <a:off x="2284413" y="4414838"/>
            <a:ext cx="187325" cy="20002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sr-Latn-C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3074988" y="4362450"/>
            <a:ext cx="319087" cy="298450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r>
              <a:rPr lang="sr-Latn-CS" sz="1800" dirty="0">
                <a:solidFill>
                  <a:schemeClr val="lt1"/>
                </a:solidFill>
                <a:latin typeface="+mn-lt"/>
              </a:rPr>
              <a:t>             </a:t>
            </a:r>
          </a:p>
        </p:txBody>
      </p:sp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3575050" y="4414838"/>
            <a:ext cx="187325" cy="20002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sr-Latn-C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4875213" y="4424363"/>
            <a:ext cx="188912" cy="20002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sr-Latn-C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5" name="Oval 104"/>
          <p:cNvSpPr>
            <a:spLocks noChangeArrowheads="1"/>
          </p:cNvSpPr>
          <p:nvPr/>
        </p:nvSpPr>
        <p:spPr bwMode="auto">
          <a:xfrm>
            <a:off x="6183313" y="4414838"/>
            <a:ext cx="187325" cy="20002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sr-Latn-C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4024313" y="4437063"/>
            <a:ext cx="128587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r>
              <a:rPr lang="sr-Latn-CS" sz="1800" dirty="0">
                <a:solidFill>
                  <a:schemeClr val="lt1"/>
                </a:solidFill>
                <a:latin typeface="+mn-lt"/>
              </a:rPr>
              <a:t>                                          </a:t>
            </a:r>
          </a:p>
        </p:txBody>
      </p:sp>
      <p:sp>
        <p:nvSpPr>
          <p:cNvPr id="108" name="Oval 107"/>
          <p:cNvSpPr>
            <a:spLocks noChangeArrowheads="1"/>
          </p:cNvSpPr>
          <p:nvPr/>
        </p:nvSpPr>
        <p:spPr bwMode="auto">
          <a:xfrm>
            <a:off x="4394200" y="4370388"/>
            <a:ext cx="319088" cy="300037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r>
              <a:rPr lang="sr-Latn-CS" sz="1800" dirty="0">
                <a:solidFill>
                  <a:schemeClr val="lt1"/>
                </a:solidFill>
                <a:latin typeface="+mn-lt"/>
              </a:rPr>
              <a:t>             </a:t>
            </a:r>
          </a:p>
        </p:txBody>
      </p:sp>
      <p:sp>
        <p:nvSpPr>
          <p:cNvPr id="109" name="Oval 108"/>
          <p:cNvSpPr>
            <a:spLocks noChangeArrowheads="1"/>
          </p:cNvSpPr>
          <p:nvPr/>
        </p:nvSpPr>
        <p:spPr bwMode="auto">
          <a:xfrm>
            <a:off x="5692775" y="4364038"/>
            <a:ext cx="319088" cy="300037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r>
              <a:rPr lang="sr-Latn-CS" sz="1800" dirty="0">
                <a:solidFill>
                  <a:schemeClr val="lt1"/>
                </a:solidFill>
                <a:latin typeface="+mn-lt"/>
              </a:rPr>
              <a:t>             </a:t>
            </a:r>
          </a:p>
        </p:txBody>
      </p:sp>
      <p:sp>
        <p:nvSpPr>
          <p:cNvPr id="111" name="Oval 110"/>
          <p:cNvSpPr>
            <a:spLocks noChangeArrowheads="1"/>
          </p:cNvSpPr>
          <p:nvPr/>
        </p:nvSpPr>
        <p:spPr bwMode="auto">
          <a:xfrm>
            <a:off x="1776413" y="4362450"/>
            <a:ext cx="319087" cy="298450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r>
              <a:rPr lang="sr-Latn-CS" sz="1800" dirty="0">
                <a:solidFill>
                  <a:schemeClr val="lt1"/>
                </a:solidFill>
                <a:latin typeface="+mn-lt"/>
              </a:rPr>
              <a:t>             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457200" y="4352925"/>
            <a:ext cx="319088" cy="298450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r>
              <a:rPr lang="sr-Latn-CS" sz="1800" dirty="0">
                <a:solidFill>
                  <a:schemeClr val="lt1"/>
                </a:solidFill>
                <a:latin typeface="+mn-lt"/>
              </a:rPr>
              <a:t>             </a:t>
            </a:r>
          </a:p>
        </p:txBody>
      </p:sp>
      <p:sp>
        <p:nvSpPr>
          <p:cNvPr id="115" name="Oval 114"/>
          <p:cNvSpPr>
            <a:spLocks noChangeArrowheads="1"/>
          </p:cNvSpPr>
          <p:nvPr/>
        </p:nvSpPr>
        <p:spPr bwMode="auto">
          <a:xfrm>
            <a:off x="5357813" y="4441825"/>
            <a:ext cx="127000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r>
              <a:rPr lang="sr-Latn-CS" sz="1800" dirty="0">
                <a:solidFill>
                  <a:schemeClr val="lt1"/>
                </a:solidFill>
                <a:latin typeface="+mn-lt"/>
              </a:rPr>
              <a:t>                                          </a:t>
            </a:r>
          </a:p>
        </p:txBody>
      </p:sp>
      <p:sp>
        <p:nvSpPr>
          <p:cNvPr id="116" name="Oval 115"/>
          <p:cNvSpPr>
            <a:spLocks noChangeArrowheads="1"/>
          </p:cNvSpPr>
          <p:nvPr/>
        </p:nvSpPr>
        <p:spPr bwMode="auto">
          <a:xfrm>
            <a:off x="2724150" y="4433888"/>
            <a:ext cx="127000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r>
              <a:rPr lang="sr-Latn-CS" sz="1800" dirty="0">
                <a:solidFill>
                  <a:schemeClr val="lt1"/>
                </a:solidFill>
                <a:latin typeface="+mn-lt"/>
              </a:rPr>
              <a:t>                                          </a:t>
            </a:r>
          </a:p>
        </p:txBody>
      </p:sp>
      <p:sp>
        <p:nvSpPr>
          <p:cNvPr id="117" name="Oval 116"/>
          <p:cNvSpPr>
            <a:spLocks noChangeArrowheads="1"/>
          </p:cNvSpPr>
          <p:nvPr/>
        </p:nvSpPr>
        <p:spPr bwMode="auto">
          <a:xfrm>
            <a:off x="1428750" y="4451350"/>
            <a:ext cx="127000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r>
              <a:rPr lang="sr-Latn-CS" sz="1800" dirty="0">
                <a:solidFill>
                  <a:schemeClr val="lt1"/>
                </a:solidFill>
                <a:latin typeface="+mn-lt"/>
              </a:rPr>
              <a:t>                                          </a:t>
            </a:r>
          </a:p>
        </p:txBody>
      </p:sp>
      <p:graphicFrame>
        <p:nvGraphicFramePr>
          <p:cNvPr id="118" name="Table 117"/>
          <p:cNvGraphicFramePr>
            <a:graphicFrameLocks noGrp="1"/>
          </p:cNvGraphicFramePr>
          <p:nvPr/>
        </p:nvGraphicFramePr>
        <p:xfrm>
          <a:off x="428625" y="4843463"/>
          <a:ext cx="609600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21" name="Oval 120"/>
          <p:cNvSpPr>
            <a:spLocks noChangeArrowheads="1"/>
          </p:cNvSpPr>
          <p:nvPr/>
        </p:nvSpPr>
        <p:spPr bwMode="auto">
          <a:xfrm>
            <a:off x="3098800" y="4875213"/>
            <a:ext cx="319088" cy="300037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r>
              <a:rPr lang="sr-Latn-CS" sz="1800" dirty="0">
                <a:solidFill>
                  <a:schemeClr val="lt1"/>
                </a:solidFill>
                <a:latin typeface="+mn-lt"/>
              </a:rPr>
              <a:t>             </a:t>
            </a:r>
          </a:p>
        </p:txBody>
      </p:sp>
      <p:sp>
        <p:nvSpPr>
          <p:cNvPr id="125" name="Oval 124"/>
          <p:cNvSpPr>
            <a:spLocks noChangeArrowheads="1"/>
          </p:cNvSpPr>
          <p:nvPr/>
        </p:nvSpPr>
        <p:spPr bwMode="auto">
          <a:xfrm>
            <a:off x="4048125" y="4949825"/>
            <a:ext cx="128588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r>
              <a:rPr lang="sr-Latn-CS" sz="1800" dirty="0">
                <a:solidFill>
                  <a:schemeClr val="lt1"/>
                </a:solidFill>
                <a:latin typeface="+mn-lt"/>
              </a:rPr>
              <a:t>                                          </a:t>
            </a:r>
          </a:p>
        </p:txBody>
      </p:sp>
      <p:sp>
        <p:nvSpPr>
          <p:cNvPr id="126" name="Oval 125"/>
          <p:cNvSpPr>
            <a:spLocks noChangeArrowheads="1"/>
          </p:cNvSpPr>
          <p:nvPr/>
        </p:nvSpPr>
        <p:spPr bwMode="auto">
          <a:xfrm>
            <a:off x="4418013" y="4884738"/>
            <a:ext cx="319087" cy="298450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r>
              <a:rPr lang="sr-Latn-CS" sz="1800" dirty="0">
                <a:solidFill>
                  <a:schemeClr val="lt1"/>
                </a:solidFill>
                <a:latin typeface="+mn-lt"/>
              </a:rPr>
              <a:t>             </a:t>
            </a:r>
          </a:p>
        </p:txBody>
      </p:sp>
      <p:sp>
        <p:nvSpPr>
          <p:cNvPr id="127" name="Oval 126"/>
          <p:cNvSpPr>
            <a:spLocks noChangeArrowheads="1"/>
          </p:cNvSpPr>
          <p:nvPr/>
        </p:nvSpPr>
        <p:spPr bwMode="auto">
          <a:xfrm>
            <a:off x="5716588" y="4878388"/>
            <a:ext cx="319087" cy="300037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r>
              <a:rPr lang="sr-Latn-CS" sz="1800" dirty="0">
                <a:solidFill>
                  <a:schemeClr val="lt1"/>
                </a:solidFill>
                <a:latin typeface="+mn-lt"/>
              </a:rPr>
              <a:t>             </a:t>
            </a:r>
          </a:p>
        </p:txBody>
      </p:sp>
      <p:sp>
        <p:nvSpPr>
          <p:cNvPr id="128" name="Oval 127"/>
          <p:cNvSpPr>
            <a:spLocks noChangeArrowheads="1"/>
          </p:cNvSpPr>
          <p:nvPr/>
        </p:nvSpPr>
        <p:spPr bwMode="auto">
          <a:xfrm>
            <a:off x="1790700" y="4875213"/>
            <a:ext cx="319088" cy="300037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r>
              <a:rPr lang="sr-Latn-CS" sz="1800" dirty="0">
                <a:solidFill>
                  <a:schemeClr val="lt1"/>
                </a:solidFill>
                <a:latin typeface="+mn-lt"/>
              </a:rPr>
              <a:t>             </a:t>
            </a:r>
          </a:p>
        </p:txBody>
      </p:sp>
      <p:sp>
        <p:nvSpPr>
          <p:cNvPr id="129" name="Oval 128"/>
          <p:cNvSpPr>
            <a:spLocks noChangeArrowheads="1"/>
          </p:cNvSpPr>
          <p:nvPr/>
        </p:nvSpPr>
        <p:spPr bwMode="auto">
          <a:xfrm>
            <a:off x="481013" y="4865688"/>
            <a:ext cx="319087" cy="300037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r>
              <a:rPr lang="sr-Latn-CS" sz="1800" dirty="0">
                <a:solidFill>
                  <a:schemeClr val="lt1"/>
                </a:solidFill>
                <a:latin typeface="+mn-lt"/>
              </a:rPr>
              <a:t>             </a:t>
            </a:r>
          </a:p>
        </p:txBody>
      </p:sp>
      <p:sp>
        <p:nvSpPr>
          <p:cNvPr id="130" name="Oval 129"/>
          <p:cNvSpPr>
            <a:spLocks noChangeArrowheads="1"/>
          </p:cNvSpPr>
          <p:nvPr/>
        </p:nvSpPr>
        <p:spPr bwMode="auto">
          <a:xfrm>
            <a:off x="5381625" y="4956175"/>
            <a:ext cx="127000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r>
              <a:rPr lang="sr-Latn-CS" sz="1800" dirty="0">
                <a:solidFill>
                  <a:schemeClr val="lt1"/>
                </a:solidFill>
                <a:latin typeface="+mn-lt"/>
              </a:rPr>
              <a:t>                                          </a:t>
            </a:r>
          </a:p>
        </p:txBody>
      </p:sp>
      <p:sp>
        <p:nvSpPr>
          <p:cNvPr id="131" name="Oval 130"/>
          <p:cNvSpPr>
            <a:spLocks noChangeArrowheads="1"/>
          </p:cNvSpPr>
          <p:nvPr/>
        </p:nvSpPr>
        <p:spPr bwMode="auto">
          <a:xfrm>
            <a:off x="2747963" y="4946650"/>
            <a:ext cx="127000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r>
              <a:rPr lang="sr-Latn-CS" sz="1800" dirty="0">
                <a:solidFill>
                  <a:schemeClr val="lt1"/>
                </a:solidFill>
                <a:latin typeface="+mn-lt"/>
              </a:rPr>
              <a:t>                                          </a:t>
            </a:r>
          </a:p>
        </p:txBody>
      </p:sp>
      <p:sp>
        <p:nvSpPr>
          <p:cNvPr id="132" name="Oval 131"/>
          <p:cNvSpPr>
            <a:spLocks noChangeArrowheads="1"/>
          </p:cNvSpPr>
          <p:nvPr/>
        </p:nvSpPr>
        <p:spPr bwMode="auto">
          <a:xfrm>
            <a:off x="1452563" y="4965700"/>
            <a:ext cx="127000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r>
              <a:rPr lang="sr-Latn-CS" sz="1800" dirty="0">
                <a:solidFill>
                  <a:schemeClr val="lt1"/>
                </a:solidFill>
                <a:latin typeface="+mn-lt"/>
              </a:rPr>
              <a:t>                                          </a:t>
            </a:r>
          </a:p>
        </p:txBody>
      </p:sp>
      <p:sp>
        <p:nvSpPr>
          <p:cNvPr id="133" name="Oval 132"/>
          <p:cNvSpPr>
            <a:spLocks noChangeArrowheads="1"/>
          </p:cNvSpPr>
          <p:nvPr/>
        </p:nvSpPr>
        <p:spPr bwMode="auto">
          <a:xfrm>
            <a:off x="3546475" y="4887913"/>
            <a:ext cx="317500" cy="298450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r>
              <a:rPr lang="sr-Latn-CS" sz="1800" dirty="0">
                <a:solidFill>
                  <a:schemeClr val="lt1"/>
                </a:solidFill>
                <a:latin typeface="+mn-lt"/>
              </a:rPr>
              <a:t>             </a:t>
            </a:r>
          </a:p>
        </p:txBody>
      </p:sp>
      <p:sp>
        <p:nvSpPr>
          <p:cNvPr id="134" name="Oval 133"/>
          <p:cNvSpPr>
            <a:spLocks noChangeArrowheads="1"/>
          </p:cNvSpPr>
          <p:nvPr/>
        </p:nvSpPr>
        <p:spPr bwMode="auto">
          <a:xfrm>
            <a:off x="4865688" y="4895850"/>
            <a:ext cx="317500" cy="300038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r>
              <a:rPr lang="sr-Latn-CS" sz="1800" dirty="0">
                <a:solidFill>
                  <a:schemeClr val="lt1"/>
                </a:solidFill>
                <a:latin typeface="+mn-lt"/>
              </a:rPr>
              <a:t>             </a:t>
            </a:r>
          </a:p>
        </p:txBody>
      </p:sp>
      <p:sp>
        <p:nvSpPr>
          <p:cNvPr id="135" name="Oval 134"/>
          <p:cNvSpPr>
            <a:spLocks noChangeArrowheads="1"/>
          </p:cNvSpPr>
          <p:nvPr/>
        </p:nvSpPr>
        <p:spPr bwMode="auto">
          <a:xfrm>
            <a:off x="6164263" y="4891088"/>
            <a:ext cx="317500" cy="298450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r>
              <a:rPr lang="sr-Latn-CS" sz="1800" dirty="0">
                <a:solidFill>
                  <a:schemeClr val="lt1"/>
                </a:solidFill>
                <a:latin typeface="+mn-lt"/>
              </a:rPr>
              <a:t>             </a:t>
            </a:r>
          </a:p>
        </p:txBody>
      </p:sp>
      <p:sp>
        <p:nvSpPr>
          <p:cNvPr id="136" name="Oval 135"/>
          <p:cNvSpPr>
            <a:spLocks noChangeArrowheads="1"/>
          </p:cNvSpPr>
          <p:nvPr/>
        </p:nvSpPr>
        <p:spPr bwMode="auto">
          <a:xfrm>
            <a:off x="2238375" y="4887913"/>
            <a:ext cx="317500" cy="298450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r>
              <a:rPr lang="sr-Latn-CS" sz="1800" dirty="0">
                <a:solidFill>
                  <a:schemeClr val="lt1"/>
                </a:solidFill>
                <a:latin typeface="+mn-lt"/>
              </a:rPr>
              <a:t>             </a:t>
            </a:r>
          </a:p>
        </p:txBody>
      </p:sp>
      <p:sp>
        <p:nvSpPr>
          <p:cNvPr id="137" name="Oval 136"/>
          <p:cNvSpPr>
            <a:spLocks noChangeArrowheads="1"/>
          </p:cNvSpPr>
          <p:nvPr/>
        </p:nvSpPr>
        <p:spPr bwMode="auto">
          <a:xfrm>
            <a:off x="928688" y="4878388"/>
            <a:ext cx="317500" cy="300037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r>
              <a:rPr lang="sr-Latn-CS" sz="1800" dirty="0">
                <a:solidFill>
                  <a:schemeClr val="lt1"/>
                </a:solidFill>
                <a:latin typeface="+mn-lt"/>
              </a:rPr>
              <a:t>             </a:t>
            </a:r>
          </a:p>
        </p:txBody>
      </p:sp>
      <p:sp>
        <p:nvSpPr>
          <p:cNvPr id="6335" name="TextBox 5"/>
          <p:cNvSpPr txBox="1">
            <a:spLocks noChangeArrowheads="1"/>
          </p:cNvSpPr>
          <p:nvPr/>
        </p:nvSpPr>
        <p:spPr bwMode="auto">
          <a:xfrm>
            <a:off x="6715125" y="2643188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2000" b="1">
                <a:solidFill>
                  <a:srgbClr val="003300"/>
                </a:solidFill>
                <a:latin typeface="Arial Narrow" pitchFamily="34" charset="0"/>
              </a:rPr>
              <a:t>Uniform</a:t>
            </a:r>
          </a:p>
        </p:txBody>
      </p:sp>
      <p:sp>
        <p:nvSpPr>
          <p:cNvPr id="6336" name="TextBox 5"/>
          <p:cNvSpPr txBox="1">
            <a:spLocks noChangeArrowheads="1"/>
          </p:cNvSpPr>
          <p:nvPr/>
        </p:nvSpPr>
        <p:spPr bwMode="auto">
          <a:xfrm>
            <a:off x="6715125" y="3500438"/>
            <a:ext cx="1476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3300"/>
                </a:solidFill>
                <a:latin typeface="Arial Narrow" pitchFamily="34" charset="0"/>
              </a:rPr>
              <a:t>Two-periodic</a:t>
            </a:r>
            <a:endParaRPr lang="sr-Latn-CS" sz="2000" b="1">
              <a:solidFill>
                <a:srgbClr val="003300"/>
              </a:solidFill>
              <a:latin typeface="Arial Narrow" pitchFamily="34" charset="0"/>
            </a:endParaRPr>
          </a:p>
        </p:txBody>
      </p:sp>
      <p:sp>
        <p:nvSpPr>
          <p:cNvPr id="6337" name="TextBox 5"/>
          <p:cNvSpPr txBox="1">
            <a:spLocks noChangeArrowheads="1"/>
          </p:cNvSpPr>
          <p:nvPr/>
        </p:nvSpPr>
        <p:spPr bwMode="auto">
          <a:xfrm>
            <a:off x="6715125" y="4572000"/>
            <a:ext cx="1643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3300"/>
                </a:solidFill>
                <a:latin typeface="Arial Narrow" pitchFamily="34" charset="0"/>
              </a:rPr>
              <a:t>Three-periodic</a:t>
            </a:r>
            <a:endParaRPr lang="sr-Latn-CS" sz="2000" b="1">
              <a:solidFill>
                <a:srgbClr val="003300"/>
              </a:solidFill>
              <a:latin typeface="Arial Narrow" pitchFamily="34" charset="0"/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 rot="5400000">
            <a:off x="-1358900" y="3786188"/>
            <a:ext cx="35734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>
            <a:off x="-927894" y="3785394"/>
            <a:ext cx="3571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>
            <a:off x="-499269" y="3785394"/>
            <a:ext cx="3571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5400000">
            <a:off x="-43656" y="3785394"/>
            <a:ext cx="3571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5400000">
            <a:off x="377031" y="3785394"/>
            <a:ext cx="3571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>
            <a:off x="823119" y="3785394"/>
            <a:ext cx="3571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1259681" y="3785394"/>
            <a:ext cx="3571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5400000">
            <a:off x="1686719" y="3785394"/>
            <a:ext cx="3571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>
            <a:off x="2123281" y="3785394"/>
            <a:ext cx="3571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5400000">
            <a:off x="2563019" y="3785394"/>
            <a:ext cx="3571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5400000">
            <a:off x="2999581" y="3785394"/>
            <a:ext cx="3571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>
            <a:off x="3437731" y="3785394"/>
            <a:ext cx="3571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5400000">
            <a:off x="3866356" y="3785394"/>
            <a:ext cx="3571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>
            <a:off x="4323556" y="3785394"/>
            <a:ext cx="3571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>
            <a:off x="4752181" y="3785394"/>
            <a:ext cx="3571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46" name="Object 232"/>
          <p:cNvGraphicFramePr>
            <a:graphicFrameLocks noChangeAspect="1"/>
          </p:cNvGraphicFramePr>
          <p:nvPr/>
        </p:nvGraphicFramePr>
        <p:xfrm>
          <a:off x="-100013" y="1357313"/>
          <a:ext cx="7153276" cy="1965325"/>
        </p:xfrm>
        <a:graphic>
          <a:graphicData uri="http://schemas.openxmlformats.org/presentationml/2006/ole">
            <p:oleObj spid="_x0000_s6146" name="Graph" r:id="rId3" imgW="3011040" imgH="1306800" progId="Origin50.Graph">
              <p:embed/>
            </p:oleObj>
          </a:graphicData>
        </a:graphic>
      </p:graphicFrame>
      <p:sp>
        <p:nvSpPr>
          <p:cNvPr id="6353" name="Rectangle 82"/>
          <p:cNvSpPr>
            <a:spLocks noChangeArrowheads="1"/>
          </p:cNvSpPr>
          <p:nvPr/>
        </p:nvSpPr>
        <p:spPr bwMode="auto">
          <a:xfrm>
            <a:off x="6929438" y="1928813"/>
            <a:ext cx="158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3300"/>
                </a:solidFill>
                <a:latin typeface="Arial Narrow" pitchFamily="34" charset="0"/>
              </a:rPr>
              <a:t>optical lattice </a:t>
            </a:r>
            <a:endParaRPr lang="en-US" sz="2000"/>
          </a:p>
        </p:txBody>
      </p:sp>
      <p:sp>
        <p:nvSpPr>
          <p:cNvPr id="84" name="Left Arrow 83"/>
          <p:cNvSpPr/>
          <p:nvPr/>
        </p:nvSpPr>
        <p:spPr>
          <a:xfrm>
            <a:off x="6643688" y="1928813"/>
            <a:ext cx="357187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Rectangle 84"/>
          <p:cNvSpPr/>
          <p:nvPr/>
        </p:nvSpPr>
        <p:spPr>
          <a:xfrm rot="16200000">
            <a:off x="7379493" y="3621882"/>
            <a:ext cx="2214563" cy="4000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3300"/>
                </a:solidFill>
                <a:latin typeface="Arial Narrow" pitchFamily="34" charset="0"/>
              </a:rPr>
              <a:t>Patterns</a:t>
            </a:r>
            <a:endParaRPr lang="en-US" sz="2000" dirty="0"/>
          </a:p>
        </p:txBody>
      </p:sp>
      <p:sp>
        <p:nvSpPr>
          <p:cNvPr id="93" name="Left-Right Arrow 92"/>
          <p:cNvSpPr/>
          <p:nvPr/>
        </p:nvSpPr>
        <p:spPr>
          <a:xfrm>
            <a:off x="3052763" y="3000375"/>
            <a:ext cx="428625" cy="142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Left-Right Arrow 99"/>
          <p:cNvSpPr/>
          <p:nvPr/>
        </p:nvSpPr>
        <p:spPr>
          <a:xfrm>
            <a:off x="3052763" y="3857625"/>
            <a:ext cx="857250" cy="142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Left-Right Arrow 103"/>
          <p:cNvSpPr/>
          <p:nvPr/>
        </p:nvSpPr>
        <p:spPr>
          <a:xfrm>
            <a:off x="3052763" y="5214938"/>
            <a:ext cx="1285875" cy="142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59" name="Rectangle 106"/>
          <p:cNvSpPr>
            <a:spLocks noChangeArrowheads="1"/>
          </p:cNvSpPr>
          <p:nvPr/>
        </p:nvSpPr>
        <p:spPr bwMode="auto">
          <a:xfrm>
            <a:off x="3071813" y="3071813"/>
            <a:ext cx="369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3300"/>
                </a:solidFill>
                <a:latin typeface="Arial Narrow" pitchFamily="34" charset="0"/>
              </a:rPr>
              <a:t>T</a:t>
            </a:r>
            <a:r>
              <a:rPr lang="en-US" sz="1800" b="1" baseline="-25000">
                <a:solidFill>
                  <a:srgbClr val="003300"/>
                </a:solidFill>
                <a:latin typeface="Arial Narrow" pitchFamily="34" charset="0"/>
              </a:rPr>
              <a:t>1</a:t>
            </a:r>
            <a:endParaRPr lang="en-US" sz="1800" baseline="-25000"/>
          </a:p>
        </p:txBody>
      </p:sp>
      <p:sp>
        <p:nvSpPr>
          <p:cNvPr id="6360" name="Rectangle 109"/>
          <p:cNvSpPr>
            <a:spLocks noChangeArrowheads="1"/>
          </p:cNvSpPr>
          <p:nvPr/>
        </p:nvSpPr>
        <p:spPr bwMode="auto">
          <a:xfrm>
            <a:off x="3143250" y="3929063"/>
            <a:ext cx="82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3300"/>
                </a:solidFill>
                <a:latin typeface="Arial Narrow" pitchFamily="34" charset="0"/>
              </a:rPr>
              <a:t>T</a:t>
            </a:r>
            <a:r>
              <a:rPr lang="en-US" sz="1800" b="1" baseline="-25000">
                <a:solidFill>
                  <a:srgbClr val="003300"/>
                </a:solidFill>
                <a:latin typeface="Arial Narrow" pitchFamily="34" charset="0"/>
              </a:rPr>
              <a:t>2</a:t>
            </a:r>
            <a:r>
              <a:rPr lang="en-US" sz="1800" b="1">
                <a:solidFill>
                  <a:srgbClr val="003300"/>
                </a:solidFill>
                <a:latin typeface="Arial Narrow" pitchFamily="34" charset="0"/>
              </a:rPr>
              <a:t> =2T</a:t>
            </a:r>
            <a:r>
              <a:rPr lang="en-US" sz="1800" b="1" baseline="-25000">
                <a:solidFill>
                  <a:srgbClr val="003300"/>
                </a:solidFill>
                <a:latin typeface="Arial Narrow" pitchFamily="34" charset="0"/>
              </a:rPr>
              <a:t>1</a:t>
            </a:r>
            <a:endParaRPr lang="en-US" sz="1800" baseline="-25000"/>
          </a:p>
        </p:txBody>
      </p:sp>
      <p:sp>
        <p:nvSpPr>
          <p:cNvPr id="6361" name="Rectangle 111"/>
          <p:cNvSpPr>
            <a:spLocks noChangeArrowheads="1"/>
          </p:cNvSpPr>
          <p:nvPr/>
        </p:nvSpPr>
        <p:spPr bwMode="auto">
          <a:xfrm>
            <a:off x="3295650" y="5416550"/>
            <a:ext cx="82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3300"/>
                </a:solidFill>
                <a:latin typeface="Arial Narrow" pitchFamily="34" charset="0"/>
              </a:rPr>
              <a:t>T</a:t>
            </a:r>
            <a:r>
              <a:rPr lang="en-US" sz="1800" b="1" baseline="-25000">
                <a:solidFill>
                  <a:srgbClr val="003300"/>
                </a:solidFill>
                <a:latin typeface="Arial Narrow" pitchFamily="34" charset="0"/>
              </a:rPr>
              <a:t>3</a:t>
            </a:r>
            <a:r>
              <a:rPr lang="en-US" sz="1800" b="1">
                <a:solidFill>
                  <a:srgbClr val="003300"/>
                </a:solidFill>
                <a:latin typeface="Arial Narrow" pitchFamily="34" charset="0"/>
              </a:rPr>
              <a:t> =3T</a:t>
            </a:r>
            <a:r>
              <a:rPr lang="en-US" sz="1800" b="1" baseline="-25000">
                <a:solidFill>
                  <a:srgbClr val="003300"/>
                </a:solidFill>
                <a:latin typeface="Arial Narrow" pitchFamily="34" charset="0"/>
              </a:rPr>
              <a:t>1</a:t>
            </a:r>
            <a:endParaRPr lang="en-US" sz="1800" baseline="-25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"/>
          <p:cNvGraphicFramePr>
            <a:graphicFrameLocks noChangeAspect="1"/>
          </p:cNvGraphicFramePr>
          <p:nvPr/>
        </p:nvGraphicFramePr>
        <p:xfrm>
          <a:off x="142875" y="1236663"/>
          <a:ext cx="2928938" cy="2549525"/>
        </p:xfrm>
        <a:graphic>
          <a:graphicData uri="http://schemas.openxmlformats.org/presentationml/2006/ole">
            <p:oleObj spid="_x0000_s7170" name="CorelDRAW" r:id="rId3" imgW="2933797" imgH="2554341" progId="CorelDRAW.Graphic.13">
              <p:embed/>
            </p:oleObj>
          </a:graphicData>
        </a:graphic>
      </p:graphicFrame>
      <p:graphicFrame>
        <p:nvGraphicFramePr>
          <p:cNvPr id="7171" name="Object 2"/>
          <p:cNvGraphicFramePr>
            <a:graphicFrameLocks noChangeAspect="1"/>
          </p:cNvGraphicFramePr>
          <p:nvPr/>
        </p:nvGraphicFramePr>
        <p:xfrm>
          <a:off x="98425" y="3743325"/>
          <a:ext cx="8974138" cy="2614613"/>
        </p:xfrm>
        <a:graphic>
          <a:graphicData uri="http://schemas.openxmlformats.org/presentationml/2006/ole">
            <p:oleObj spid="_x0000_s7171" name="CorelDRAW" r:id="rId4" imgW="8974228" imgH="2615114" progId="CorelDRAW.Graphic.13">
              <p:embed/>
            </p:oleObj>
          </a:graphicData>
        </a:graphic>
      </p:graphicFrame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3214688" y="571500"/>
            <a:ext cx="2803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00"/>
                </a:solidFill>
                <a:latin typeface="Arial Narrow" pitchFamily="34" charset="0"/>
              </a:rPr>
              <a:t>Two-periodic patterns</a:t>
            </a:r>
            <a:endParaRPr lang="sr-Latn-CS" sz="2400" b="1">
              <a:solidFill>
                <a:srgbClr val="003300"/>
              </a:solidFill>
              <a:latin typeface="Arial Narrow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1438" y="1214438"/>
            <a:ext cx="3143250" cy="5286375"/>
          </a:xfrm>
          <a:prstGeom prst="roundRect">
            <a:avLst>
              <a:gd name="adj" fmla="val 841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1" name="Straight Arrow Connector 40"/>
          <p:cNvCxnSpPr>
            <a:stCxn id="7176" idx="1"/>
          </p:cNvCxnSpPr>
          <p:nvPr/>
        </p:nvCxnSpPr>
        <p:spPr>
          <a:xfrm rot="10800000" flipV="1">
            <a:off x="3071813" y="1854200"/>
            <a:ext cx="1857375" cy="360363"/>
          </a:xfrm>
          <a:prstGeom prst="straightConnector1">
            <a:avLst/>
          </a:prstGeom>
          <a:ln w="28575">
            <a:solidFill>
              <a:srgbClr val="99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7176" idx="1"/>
          </p:cNvCxnSpPr>
          <p:nvPr/>
        </p:nvCxnSpPr>
        <p:spPr>
          <a:xfrm rot="10800000" flipV="1">
            <a:off x="3071813" y="1854200"/>
            <a:ext cx="1857375" cy="2717800"/>
          </a:xfrm>
          <a:prstGeom prst="straightConnector1">
            <a:avLst/>
          </a:prstGeom>
          <a:ln w="28575">
            <a:solidFill>
              <a:srgbClr val="99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" name="TextBox 5"/>
          <p:cNvSpPr txBox="1">
            <a:spLocks noChangeArrowheads="1"/>
          </p:cNvSpPr>
          <p:nvPr/>
        </p:nvSpPr>
        <p:spPr bwMode="auto">
          <a:xfrm>
            <a:off x="4929188" y="1500188"/>
            <a:ext cx="1119187" cy="708025"/>
          </a:xfrm>
          <a:prstGeom prst="rect">
            <a:avLst/>
          </a:prstGeom>
          <a:noFill/>
          <a:ln w="28575">
            <a:solidFill>
              <a:srgbClr val="99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3300"/>
                </a:solidFill>
                <a:latin typeface="Arial Narrow" pitchFamily="34" charset="0"/>
              </a:rPr>
              <a:t>Stability</a:t>
            </a:r>
          </a:p>
          <a:p>
            <a:pPr algn="ctr"/>
            <a:r>
              <a:rPr lang="en-US" sz="2000" b="1">
                <a:solidFill>
                  <a:srgbClr val="003300"/>
                </a:solidFill>
                <a:latin typeface="Arial Narrow" pitchFamily="34" charset="0"/>
              </a:rPr>
              <a:t>diagrams</a:t>
            </a:r>
          </a:p>
        </p:txBody>
      </p:sp>
      <p:sp>
        <p:nvSpPr>
          <p:cNvPr id="7177" name="TextBox 5"/>
          <p:cNvSpPr txBox="1">
            <a:spLocks noChangeArrowheads="1"/>
          </p:cNvSpPr>
          <p:nvPr/>
        </p:nvSpPr>
        <p:spPr bwMode="auto">
          <a:xfrm>
            <a:off x="6643688" y="2357438"/>
            <a:ext cx="1293812" cy="708025"/>
          </a:xfrm>
          <a:prstGeom prst="rect">
            <a:avLst/>
          </a:prstGeom>
          <a:noFill/>
          <a:ln w="2857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3300"/>
                </a:solidFill>
                <a:latin typeface="Arial Narrow" pitchFamily="34" charset="0"/>
              </a:rPr>
              <a:t>Bifurcation</a:t>
            </a:r>
          </a:p>
          <a:p>
            <a:pPr algn="ctr"/>
            <a:r>
              <a:rPr lang="en-US" sz="2000" b="1">
                <a:solidFill>
                  <a:srgbClr val="003300"/>
                </a:solidFill>
                <a:latin typeface="Arial Narrow" pitchFamily="34" charset="0"/>
              </a:rPr>
              <a:t>diagrams</a:t>
            </a:r>
          </a:p>
        </p:txBody>
      </p:sp>
      <p:cxnSp>
        <p:nvCxnSpPr>
          <p:cNvPr id="55" name="Straight Arrow Connector 54"/>
          <p:cNvCxnSpPr>
            <a:stCxn id="7177" idx="2"/>
          </p:cNvCxnSpPr>
          <p:nvPr/>
        </p:nvCxnSpPr>
        <p:spPr>
          <a:xfrm rot="5400000">
            <a:off x="5642769" y="2280444"/>
            <a:ext cx="863600" cy="2433638"/>
          </a:xfrm>
          <a:prstGeom prst="straightConnector1">
            <a:avLst/>
          </a:prstGeom>
          <a:ln w="28575">
            <a:solidFill>
              <a:srgbClr val="99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177" idx="2"/>
          </p:cNvCxnSpPr>
          <p:nvPr/>
        </p:nvCxnSpPr>
        <p:spPr>
          <a:xfrm rot="16200000" flipH="1">
            <a:off x="7071520" y="3285331"/>
            <a:ext cx="792162" cy="352425"/>
          </a:xfrm>
          <a:prstGeom prst="straightConnector1">
            <a:avLst/>
          </a:prstGeom>
          <a:ln w="28575">
            <a:solidFill>
              <a:srgbClr val="99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5"/>
          <p:cNvSpPr txBox="1">
            <a:spLocks noChangeArrowheads="1"/>
          </p:cNvSpPr>
          <p:nvPr/>
        </p:nvSpPr>
        <p:spPr bwMode="auto">
          <a:xfrm>
            <a:off x="6072188" y="1357313"/>
            <a:ext cx="2552700" cy="1016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3300"/>
                </a:solidFill>
                <a:latin typeface="Arial Narrow" pitchFamily="34" charset="0"/>
              </a:rPr>
              <a:t>Analytical solutions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3300"/>
                </a:solidFill>
                <a:latin typeface="Arial Narrow" pitchFamily="34" charset="0"/>
              </a:rPr>
              <a:t>+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3300"/>
                </a:solidFill>
                <a:latin typeface="Arial Narrow" pitchFamily="34" charset="0"/>
              </a:rPr>
              <a:t>Linear stability analysis</a:t>
            </a:r>
            <a:endParaRPr lang="sr-Latn-CS" sz="2000" b="1" dirty="0">
              <a:solidFill>
                <a:srgbClr val="003300"/>
              </a:solidFill>
              <a:latin typeface="Arial Narrow" pitchFamily="34" charset="0"/>
            </a:endParaRPr>
          </a:p>
        </p:txBody>
      </p:sp>
      <p:sp>
        <p:nvSpPr>
          <p:cNvPr id="7181" name="TextBox 5"/>
          <p:cNvSpPr txBox="1">
            <a:spLocks noChangeArrowheads="1"/>
          </p:cNvSpPr>
          <p:nvPr/>
        </p:nvSpPr>
        <p:spPr bwMode="auto">
          <a:xfrm rot="-687139">
            <a:off x="3459163" y="1647825"/>
            <a:ext cx="990600" cy="401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3300"/>
                </a:solidFill>
                <a:latin typeface="Arial Narrow" pitchFamily="34" charset="0"/>
              </a:rPr>
              <a:t>Uniform</a:t>
            </a:r>
          </a:p>
        </p:txBody>
      </p:sp>
      <p:sp>
        <p:nvSpPr>
          <p:cNvPr id="7182" name="TextBox 5"/>
          <p:cNvSpPr txBox="1">
            <a:spLocks noChangeArrowheads="1"/>
          </p:cNvSpPr>
          <p:nvPr/>
        </p:nvSpPr>
        <p:spPr bwMode="auto">
          <a:xfrm rot="-3296079">
            <a:off x="3175794" y="2785269"/>
            <a:ext cx="1474788" cy="400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3300"/>
                </a:solidFill>
                <a:latin typeface="Arial Narrow" pitchFamily="34" charset="0"/>
              </a:rPr>
              <a:t>Two-periodic</a:t>
            </a:r>
          </a:p>
        </p:txBody>
      </p:sp>
      <p:sp>
        <p:nvSpPr>
          <p:cNvPr id="7183" name="TextBox 65"/>
          <p:cNvSpPr txBox="1">
            <a:spLocks noChangeArrowheads="1"/>
          </p:cNvSpPr>
          <p:nvPr/>
        </p:nvSpPr>
        <p:spPr bwMode="auto">
          <a:xfrm rot="-1177439">
            <a:off x="5257800" y="3317875"/>
            <a:ext cx="595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=-2</a:t>
            </a:r>
            <a:endParaRPr lang="en-US"/>
          </a:p>
        </p:txBody>
      </p:sp>
      <p:sp>
        <p:nvSpPr>
          <p:cNvPr id="7184" name="TextBox 66"/>
          <p:cNvSpPr txBox="1">
            <a:spLocks noChangeArrowheads="1"/>
          </p:cNvSpPr>
          <p:nvPr/>
        </p:nvSpPr>
        <p:spPr bwMode="auto">
          <a:xfrm rot="4029365">
            <a:off x="7331869" y="3242469"/>
            <a:ext cx="595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=-5</a:t>
            </a: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4027488"/>
            <a:ext cx="271462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6" name="TextBox 65"/>
          <p:cNvSpPr txBox="1">
            <a:spLocks noChangeArrowheads="1"/>
          </p:cNvSpPr>
          <p:nvPr/>
        </p:nvSpPr>
        <p:spPr bwMode="auto">
          <a:xfrm rot="-5400000">
            <a:off x="-292894" y="3899694"/>
            <a:ext cx="923925" cy="3381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</a:t>
            </a:r>
            <a:r>
              <a:rPr lang="en-US" baseline="-25000">
                <a:sym typeface="Symbol" pitchFamily="18" charset="2"/>
              </a:rPr>
              <a:t>t </a:t>
            </a:r>
            <a:r>
              <a:rPr lang="en-US">
                <a:sym typeface="Symbol" pitchFamily="18" charset="2"/>
              </a:rPr>
              <a:t>=-0.55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"/>
          <p:cNvGraphicFramePr>
            <a:graphicFrameLocks noChangeAspect="1"/>
          </p:cNvGraphicFramePr>
          <p:nvPr/>
        </p:nvGraphicFramePr>
        <p:xfrm>
          <a:off x="193675" y="3756025"/>
          <a:ext cx="8878888" cy="2601913"/>
        </p:xfrm>
        <a:graphic>
          <a:graphicData uri="http://schemas.openxmlformats.org/presentationml/2006/ole">
            <p:oleObj spid="_x0000_s8194" name="CorelDRAW" r:id="rId3" imgW="8878771" imgH="2602453" progId="CorelDRAW.Graphic.13">
              <p:embed/>
            </p:oleObj>
          </a:graphicData>
        </a:graphic>
      </p:graphicFrame>
      <p:graphicFrame>
        <p:nvGraphicFramePr>
          <p:cNvPr id="8195" name="Object 2"/>
          <p:cNvGraphicFramePr>
            <a:graphicFrameLocks noChangeAspect="1"/>
          </p:cNvGraphicFramePr>
          <p:nvPr/>
        </p:nvGraphicFramePr>
        <p:xfrm>
          <a:off x="285750" y="1298575"/>
          <a:ext cx="2857500" cy="2487613"/>
        </p:xfrm>
        <a:graphic>
          <a:graphicData uri="http://schemas.openxmlformats.org/presentationml/2006/ole">
            <p:oleObj spid="_x0000_s8195" name="CorelDRAW" r:id="rId4" imgW="2933797" imgH="2554341" progId="CorelDRAW.Graphic.13">
              <p:embed/>
            </p:oleObj>
          </a:graphicData>
        </a:graphic>
      </p:graphicFrame>
      <p:cxnSp>
        <p:nvCxnSpPr>
          <p:cNvPr id="36" name="Straight Arrow Connector 35"/>
          <p:cNvCxnSpPr>
            <a:stCxn id="8198" idx="1"/>
          </p:cNvCxnSpPr>
          <p:nvPr/>
        </p:nvCxnSpPr>
        <p:spPr>
          <a:xfrm rot="10800000" flipV="1">
            <a:off x="3071813" y="1854200"/>
            <a:ext cx="1857375" cy="360363"/>
          </a:xfrm>
          <a:prstGeom prst="straightConnector1">
            <a:avLst/>
          </a:prstGeom>
          <a:ln w="28575">
            <a:solidFill>
              <a:srgbClr val="99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8198" idx="1"/>
          </p:cNvCxnSpPr>
          <p:nvPr/>
        </p:nvCxnSpPr>
        <p:spPr>
          <a:xfrm rot="10800000" flipV="1">
            <a:off x="3071813" y="1854200"/>
            <a:ext cx="1857375" cy="2717800"/>
          </a:xfrm>
          <a:prstGeom prst="straightConnector1">
            <a:avLst/>
          </a:prstGeom>
          <a:ln w="28575">
            <a:solidFill>
              <a:srgbClr val="99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4929188" y="1500188"/>
            <a:ext cx="1119187" cy="708025"/>
          </a:xfrm>
          <a:prstGeom prst="rect">
            <a:avLst/>
          </a:prstGeom>
          <a:noFill/>
          <a:ln w="28575">
            <a:solidFill>
              <a:srgbClr val="99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3300"/>
                </a:solidFill>
                <a:latin typeface="Arial Narrow" pitchFamily="34" charset="0"/>
              </a:rPr>
              <a:t>Stability</a:t>
            </a:r>
          </a:p>
          <a:p>
            <a:pPr algn="ctr"/>
            <a:r>
              <a:rPr lang="en-US" sz="2000" b="1">
                <a:solidFill>
                  <a:srgbClr val="003300"/>
                </a:solidFill>
                <a:latin typeface="Arial Narrow" pitchFamily="34" charset="0"/>
              </a:rPr>
              <a:t>diagrams</a:t>
            </a:r>
          </a:p>
        </p:txBody>
      </p:sp>
      <p:sp>
        <p:nvSpPr>
          <p:cNvPr id="8199" name="TextBox 5"/>
          <p:cNvSpPr txBox="1">
            <a:spLocks noChangeArrowheads="1"/>
          </p:cNvSpPr>
          <p:nvPr/>
        </p:nvSpPr>
        <p:spPr bwMode="auto">
          <a:xfrm>
            <a:off x="6643688" y="2357438"/>
            <a:ext cx="1293812" cy="708025"/>
          </a:xfrm>
          <a:prstGeom prst="rect">
            <a:avLst/>
          </a:prstGeom>
          <a:noFill/>
          <a:ln w="2857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3300"/>
                </a:solidFill>
                <a:latin typeface="Arial Narrow" pitchFamily="34" charset="0"/>
              </a:rPr>
              <a:t>Bifurcation</a:t>
            </a:r>
          </a:p>
          <a:p>
            <a:pPr algn="ctr"/>
            <a:r>
              <a:rPr lang="en-US" sz="2000" b="1">
                <a:solidFill>
                  <a:srgbClr val="003300"/>
                </a:solidFill>
                <a:latin typeface="Arial Narrow" pitchFamily="34" charset="0"/>
              </a:rPr>
              <a:t>diagrams</a:t>
            </a:r>
          </a:p>
        </p:txBody>
      </p:sp>
      <p:cxnSp>
        <p:nvCxnSpPr>
          <p:cNvPr id="41" name="Straight Arrow Connector 40"/>
          <p:cNvCxnSpPr>
            <a:stCxn id="8199" idx="2"/>
          </p:cNvCxnSpPr>
          <p:nvPr/>
        </p:nvCxnSpPr>
        <p:spPr>
          <a:xfrm rot="5400000">
            <a:off x="5642769" y="2280444"/>
            <a:ext cx="863600" cy="2433638"/>
          </a:xfrm>
          <a:prstGeom prst="straightConnector1">
            <a:avLst/>
          </a:prstGeom>
          <a:ln w="28575">
            <a:solidFill>
              <a:srgbClr val="99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8199" idx="2"/>
          </p:cNvCxnSpPr>
          <p:nvPr/>
        </p:nvCxnSpPr>
        <p:spPr>
          <a:xfrm rot="16200000" flipH="1">
            <a:off x="7071520" y="3285331"/>
            <a:ext cx="792162" cy="352425"/>
          </a:xfrm>
          <a:prstGeom prst="straightConnector1">
            <a:avLst/>
          </a:prstGeom>
          <a:ln w="28575">
            <a:solidFill>
              <a:srgbClr val="99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5"/>
          <p:cNvSpPr txBox="1">
            <a:spLocks noChangeArrowheads="1"/>
          </p:cNvSpPr>
          <p:nvPr/>
        </p:nvSpPr>
        <p:spPr bwMode="auto">
          <a:xfrm>
            <a:off x="6072188" y="1357313"/>
            <a:ext cx="2643187" cy="1016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003300"/>
                </a:solidFill>
                <a:latin typeface="Arial Narrow" pitchFamily="34" charset="0"/>
              </a:rPr>
              <a:t>Analyt</a:t>
            </a:r>
            <a:r>
              <a:rPr lang="en-US" sz="2000" b="1" dirty="0">
                <a:solidFill>
                  <a:srgbClr val="003300"/>
                </a:solidFill>
                <a:latin typeface="Arial Narrow" pitchFamily="34" charset="0"/>
              </a:rPr>
              <a:t>./num</a:t>
            </a:r>
            <a:r>
              <a:rPr lang="en-US" sz="2000" b="1" dirty="0">
                <a:solidFill>
                  <a:srgbClr val="003300"/>
                </a:solidFill>
                <a:latin typeface="Arial Narrow" pitchFamily="34" charset="0"/>
              </a:rPr>
              <a:t>. solutions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3300"/>
                </a:solidFill>
                <a:latin typeface="Arial Narrow" pitchFamily="34" charset="0"/>
              </a:rPr>
              <a:t>+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3300"/>
                </a:solidFill>
                <a:latin typeface="Arial Narrow" pitchFamily="34" charset="0"/>
              </a:rPr>
              <a:t>Linear stability analysis</a:t>
            </a:r>
            <a:endParaRPr lang="sr-Latn-CS" sz="2000" b="1" dirty="0">
              <a:solidFill>
                <a:srgbClr val="003300"/>
              </a:solidFill>
              <a:latin typeface="Arial Narrow" pitchFamily="34" charset="0"/>
            </a:endParaRPr>
          </a:p>
        </p:txBody>
      </p:sp>
      <p:sp>
        <p:nvSpPr>
          <p:cNvPr id="8203" name="TextBox 5"/>
          <p:cNvSpPr txBox="1">
            <a:spLocks noChangeArrowheads="1"/>
          </p:cNvSpPr>
          <p:nvPr/>
        </p:nvSpPr>
        <p:spPr bwMode="auto">
          <a:xfrm rot="-687139">
            <a:off x="3459163" y="1647825"/>
            <a:ext cx="990600" cy="401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3300"/>
                </a:solidFill>
                <a:latin typeface="Arial Narrow" pitchFamily="34" charset="0"/>
              </a:rPr>
              <a:t>Uniform</a:t>
            </a:r>
          </a:p>
        </p:txBody>
      </p:sp>
      <p:sp>
        <p:nvSpPr>
          <p:cNvPr id="8204" name="TextBox 5"/>
          <p:cNvSpPr txBox="1">
            <a:spLocks noChangeArrowheads="1"/>
          </p:cNvSpPr>
          <p:nvPr/>
        </p:nvSpPr>
        <p:spPr bwMode="auto">
          <a:xfrm rot="-3296079">
            <a:off x="3091657" y="2785269"/>
            <a:ext cx="1643062" cy="400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3300"/>
                </a:solidFill>
                <a:latin typeface="Arial Narrow" pitchFamily="34" charset="0"/>
              </a:rPr>
              <a:t>Three-periodic</a:t>
            </a:r>
          </a:p>
        </p:txBody>
      </p:sp>
      <p:sp>
        <p:nvSpPr>
          <p:cNvPr id="8205" name="TextBox 52"/>
          <p:cNvSpPr txBox="1">
            <a:spLocks noChangeArrowheads="1"/>
          </p:cNvSpPr>
          <p:nvPr/>
        </p:nvSpPr>
        <p:spPr bwMode="auto">
          <a:xfrm rot="-1177439">
            <a:off x="5257800" y="3317875"/>
            <a:ext cx="595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=-2</a:t>
            </a:r>
            <a:endParaRPr lang="en-US"/>
          </a:p>
        </p:txBody>
      </p:sp>
      <p:sp>
        <p:nvSpPr>
          <p:cNvPr id="8206" name="TextBox 53"/>
          <p:cNvSpPr txBox="1">
            <a:spLocks noChangeArrowheads="1"/>
          </p:cNvSpPr>
          <p:nvPr/>
        </p:nvSpPr>
        <p:spPr bwMode="auto">
          <a:xfrm rot="4029365">
            <a:off x="7331869" y="3242469"/>
            <a:ext cx="595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=-5</a:t>
            </a:r>
            <a:endParaRPr lang="en-US"/>
          </a:p>
        </p:txBody>
      </p:sp>
      <p:sp>
        <p:nvSpPr>
          <p:cNvPr id="8207" name="TextBox 5"/>
          <p:cNvSpPr txBox="1">
            <a:spLocks noChangeArrowheads="1"/>
          </p:cNvSpPr>
          <p:nvPr/>
        </p:nvSpPr>
        <p:spPr bwMode="auto">
          <a:xfrm>
            <a:off x="3214688" y="57150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00"/>
                </a:solidFill>
                <a:latin typeface="Arial Narrow" pitchFamily="34" charset="0"/>
              </a:rPr>
              <a:t>Three-periodic patterns</a:t>
            </a:r>
            <a:endParaRPr lang="sr-Latn-CS" sz="2400" b="1">
              <a:solidFill>
                <a:srgbClr val="003300"/>
              </a:solidFill>
              <a:latin typeface="Arial Narrow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1438" y="1214438"/>
            <a:ext cx="3143250" cy="5286375"/>
          </a:xfrm>
          <a:prstGeom prst="roundRect">
            <a:avLst>
              <a:gd name="adj" fmla="val 841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28625" y="4176713"/>
            <a:ext cx="271462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0" name="TextBox 65"/>
          <p:cNvSpPr txBox="1">
            <a:spLocks noChangeArrowheads="1"/>
          </p:cNvSpPr>
          <p:nvPr/>
        </p:nvSpPr>
        <p:spPr bwMode="auto">
          <a:xfrm rot="-5400000">
            <a:off x="-161131" y="4047331"/>
            <a:ext cx="909638" cy="339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</a:t>
            </a:r>
            <a:r>
              <a:rPr lang="en-US" baseline="-25000">
                <a:sym typeface="Symbol" pitchFamily="18" charset="2"/>
              </a:rPr>
              <a:t>t</a:t>
            </a:r>
            <a:r>
              <a:rPr lang="en-US">
                <a:sym typeface="Symbol" pitchFamily="18" charset="2"/>
              </a:rPr>
              <a:t>=-1.45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"/>
          <p:cNvGraphicFramePr>
            <a:graphicFrameLocks noChangeAspect="1"/>
          </p:cNvGraphicFramePr>
          <p:nvPr/>
        </p:nvGraphicFramePr>
        <p:xfrm>
          <a:off x="1220788" y="1214438"/>
          <a:ext cx="6702425" cy="2843212"/>
        </p:xfrm>
        <a:graphic>
          <a:graphicData uri="http://schemas.openxmlformats.org/presentationml/2006/ole">
            <p:oleObj spid="_x0000_s9218" name="CorelDRAW" r:id="rId3" imgW="6702288" imgH="2843643" progId="CorelDRAW.Graphic.13">
              <p:embed/>
            </p:oleObj>
          </a:graphicData>
        </a:graphic>
      </p:graphicFrame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4214813" y="500063"/>
            <a:ext cx="104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00"/>
                </a:solidFill>
                <a:latin typeface="Arial Narrow" pitchFamily="34" charset="0"/>
              </a:rPr>
              <a:t>Energy</a:t>
            </a:r>
            <a:endParaRPr lang="sr-Latn-CS" sz="2400" b="1">
              <a:solidFill>
                <a:srgbClr val="003300"/>
              </a:solidFill>
              <a:latin typeface="Arial Narrow" pitchFamily="34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1293813" y="3895725"/>
            <a:ext cx="6492875" cy="461963"/>
          </a:xfrm>
          <a:prstGeom prst="rect">
            <a:avLst/>
          </a:prstGeom>
          <a:noFill/>
          <a:ln w="9525">
            <a:solidFill>
              <a:srgbClr val="66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00"/>
                </a:solidFill>
                <a:latin typeface="Arial Narrow" pitchFamily="34" charset="0"/>
              </a:rPr>
              <a:t>Three-periodic structures are energetically favorable</a:t>
            </a:r>
            <a:endParaRPr lang="sr-Latn-CS" sz="2400" b="1">
              <a:solidFill>
                <a:srgbClr val="003300"/>
              </a:solidFill>
              <a:latin typeface="Arial Narrow" pitchFamily="34" charset="0"/>
            </a:endParaRPr>
          </a:p>
        </p:txBody>
      </p:sp>
      <p:cxnSp>
        <p:nvCxnSpPr>
          <p:cNvPr id="5" name="Straight Arrow Connector 4"/>
          <p:cNvCxnSpPr>
            <a:stCxn id="9220" idx="0"/>
          </p:cNvCxnSpPr>
          <p:nvPr/>
        </p:nvCxnSpPr>
        <p:spPr bwMode="auto">
          <a:xfrm rot="16200000" flipV="1">
            <a:off x="3433763" y="2789237"/>
            <a:ext cx="1466850" cy="746125"/>
          </a:xfrm>
          <a:prstGeom prst="straightConnector1">
            <a:avLst/>
          </a:prstGeom>
          <a:ln w="25400">
            <a:headEnd type="none" w="med" len="med"/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9220" idx="0"/>
          </p:cNvCxnSpPr>
          <p:nvPr/>
        </p:nvCxnSpPr>
        <p:spPr bwMode="auto">
          <a:xfrm rot="5400000" flipH="1" flipV="1">
            <a:off x="4862513" y="1892300"/>
            <a:ext cx="1681162" cy="2325688"/>
          </a:xfrm>
          <a:prstGeom prst="straightConnector1">
            <a:avLst/>
          </a:prstGeom>
          <a:ln w="25400">
            <a:headEnd type="none" w="med" len="med"/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223" name="TextBox 5"/>
          <p:cNvSpPr txBox="1">
            <a:spLocks noChangeArrowheads="1"/>
          </p:cNvSpPr>
          <p:nvPr/>
        </p:nvSpPr>
        <p:spPr bwMode="auto">
          <a:xfrm>
            <a:off x="1857375" y="4500563"/>
            <a:ext cx="5227638" cy="830262"/>
          </a:xfrm>
          <a:prstGeom prst="rect">
            <a:avLst/>
          </a:prstGeom>
          <a:noFill/>
          <a:ln w="9525">
            <a:solidFill>
              <a:srgbClr val="66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3300"/>
                </a:solidFill>
                <a:latin typeface="Arial Narrow" pitchFamily="34" charset="0"/>
              </a:rPr>
              <a:t>Existence and stability are confirmed with</a:t>
            </a:r>
          </a:p>
          <a:p>
            <a:pPr algn="ctr"/>
            <a:r>
              <a:rPr lang="en-US" sz="2400" b="1">
                <a:solidFill>
                  <a:srgbClr val="003300"/>
                </a:solidFill>
                <a:latin typeface="Arial Narrow" pitchFamily="34" charset="0"/>
              </a:rPr>
              <a:t> the direct numerical simulations</a:t>
            </a:r>
            <a:endParaRPr lang="sr-Latn-CS" sz="2400" b="1">
              <a:solidFill>
                <a:srgbClr val="003300"/>
              </a:solidFill>
              <a:latin typeface="Arial Narrow" pitchFamily="34" charset="0"/>
            </a:endParaRPr>
          </a:p>
        </p:txBody>
      </p:sp>
      <p:sp>
        <p:nvSpPr>
          <p:cNvPr id="9224" name="TextBox 5"/>
          <p:cNvSpPr txBox="1">
            <a:spLocks noChangeArrowheads="1"/>
          </p:cNvSpPr>
          <p:nvPr/>
        </p:nvSpPr>
        <p:spPr bwMode="auto">
          <a:xfrm>
            <a:off x="1500188" y="5643563"/>
            <a:ext cx="6491287" cy="461962"/>
          </a:xfrm>
          <a:prstGeom prst="rect">
            <a:avLst/>
          </a:prstGeom>
          <a:noFill/>
          <a:ln w="9525">
            <a:solidFill>
              <a:srgbClr val="66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B0F0"/>
                </a:solidFill>
                <a:latin typeface="Arial Narrow" pitchFamily="34" charset="0"/>
              </a:rPr>
              <a:t>More details in </a:t>
            </a:r>
            <a:r>
              <a:rPr lang="en-GB" sz="2400"/>
              <a:t>Phys. Rev. Lett. </a:t>
            </a:r>
            <a:r>
              <a:rPr lang="en-GB" sz="2400" b="1"/>
              <a:t>108</a:t>
            </a:r>
            <a:r>
              <a:rPr lang="en-GB" sz="2400"/>
              <a:t>, 140402 (2012)</a:t>
            </a:r>
            <a:endParaRPr lang="sr-Latn-CS" sz="2400" b="1">
              <a:solidFill>
                <a:srgbClr val="003300"/>
              </a:solidFill>
              <a:latin typeface="Arial Narrow" pitchFamily="34" charset="0"/>
            </a:endParaRP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2428875" y="2428875"/>
            <a:ext cx="595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=-2</a:t>
            </a:r>
            <a:endParaRPr lang="en-US"/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5357813" y="2214563"/>
            <a:ext cx="595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=-5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1"/>
          <p:cNvSpPr>
            <a:spLocks/>
          </p:cNvSpPr>
          <p:nvPr/>
        </p:nvSpPr>
        <p:spPr bwMode="auto">
          <a:xfrm>
            <a:off x="468313" y="188913"/>
            <a:ext cx="842486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 algn="ctr" eaLnBrk="1" hangingPunct="1"/>
            <a:r>
              <a:rPr lang="en-US" sz="3600" b="1">
                <a:solidFill>
                  <a:srgbClr val="003300"/>
                </a:solidFill>
                <a:latin typeface="Arial Narrow" pitchFamily="34" charset="0"/>
              </a:rPr>
              <a:t>CONCLUSION</a:t>
            </a:r>
            <a:endParaRPr lang="sr-Latn-CS" sz="3600" b="1">
              <a:solidFill>
                <a:srgbClr val="003300"/>
              </a:solidFill>
              <a:latin typeface="Arial Narrow" pitchFamily="34" charset="0"/>
            </a:endParaRP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592138" y="1314450"/>
            <a:ext cx="255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en-US"/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928662" y="1285860"/>
            <a:ext cx="7237412" cy="707886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tx2"/>
                </a:solidFill>
                <a:latin typeface="Arial Narrow" pitchFamily="34" charset="0"/>
              </a:rPr>
              <a:t>Stable DPP and TPP patterns exist only in the dipolar BEC with repulsive contact and repulsive DD interaction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57224" y="2214554"/>
            <a:ext cx="7715304" cy="101566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tx2"/>
                </a:solidFill>
                <a:latin typeface="Arial Narrow" pitchFamily="34" charset="0"/>
              </a:rPr>
              <a:t>Challenges: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Arial Narrow" pitchFamily="34" charset="0"/>
              </a:rPr>
              <a:t>Experimental verification? (</a:t>
            </a:r>
            <a:r>
              <a:rPr lang="en-US" dirty="0">
                <a:solidFill>
                  <a:schemeClr val="tx2"/>
                </a:solidFill>
                <a:latin typeface="Arial Narrow" pitchFamily="34" charset="0"/>
              </a:rPr>
              <a:t>The range of the BEC parameters are experimentally achievable</a:t>
            </a:r>
            <a:r>
              <a:rPr lang="en-US" sz="2000" dirty="0">
                <a:solidFill>
                  <a:schemeClr val="tx2"/>
                </a:solidFill>
                <a:latin typeface="Arial Narrow" pitchFamily="34" charset="0"/>
              </a:rPr>
              <a:t>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Arial Narrow" pitchFamily="34" charset="0"/>
              </a:rPr>
              <a:t>Stable 2D patterns?</a:t>
            </a:r>
            <a:endParaRPr lang="en-US" dirty="0">
              <a:latin typeface="Arial Narrow" pitchFamily="34" charset="0"/>
            </a:endParaRPr>
          </a:p>
        </p:txBody>
      </p:sp>
      <p:grpSp>
        <p:nvGrpSpPr>
          <p:cNvPr id="10252" name="Group 175"/>
          <p:cNvGrpSpPr>
            <a:grpSpLocks/>
          </p:cNvGrpSpPr>
          <p:nvPr/>
        </p:nvGrpSpPr>
        <p:grpSpPr bwMode="auto">
          <a:xfrm>
            <a:off x="357188" y="3357563"/>
            <a:ext cx="8429625" cy="3429000"/>
            <a:chOff x="357188" y="2285976"/>
            <a:chExt cx="8429625" cy="3429024"/>
          </a:xfrm>
        </p:grpSpPr>
        <p:grpSp>
          <p:nvGrpSpPr>
            <p:cNvPr id="10253" name="Group 146"/>
            <p:cNvGrpSpPr>
              <a:grpSpLocks/>
            </p:cNvGrpSpPr>
            <p:nvPr/>
          </p:nvGrpSpPr>
          <p:grpSpPr bwMode="auto">
            <a:xfrm>
              <a:off x="1352550" y="2820987"/>
              <a:ext cx="1600199" cy="1528761"/>
              <a:chOff x="523842" y="2039935"/>
              <a:chExt cx="1600211" cy="1528144"/>
            </a:xfrm>
          </p:grpSpPr>
          <p:grpSp>
            <p:nvGrpSpPr>
              <p:cNvPr id="10296" name="Group 141"/>
              <p:cNvGrpSpPr>
                <a:grpSpLocks/>
              </p:cNvGrpSpPr>
              <p:nvPr/>
            </p:nvGrpSpPr>
            <p:grpSpPr bwMode="auto">
              <a:xfrm>
                <a:off x="666718" y="2039935"/>
                <a:ext cx="1457335" cy="1528142"/>
                <a:chOff x="666718" y="2039935"/>
                <a:chExt cx="1457335" cy="1528142"/>
              </a:xfrm>
            </p:grpSpPr>
            <p:grpSp>
              <p:nvGrpSpPr>
                <p:cNvPr id="10301" name="Group 63"/>
                <p:cNvGrpSpPr>
                  <a:grpSpLocks/>
                </p:cNvGrpSpPr>
                <p:nvPr/>
              </p:nvGrpSpPr>
              <p:grpSpPr bwMode="auto">
                <a:xfrm>
                  <a:off x="666718" y="2039935"/>
                  <a:ext cx="1457335" cy="1242393"/>
                  <a:chOff x="1409685" y="2111373"/>
                  <a:chExt cx="1457335" cy="1242393"/>
                </a:xfrm>
              </p:grpSpPr>
              <p:grpSp>
                <p:nvGrpSpPr>
                  <p:cNvPr id="10310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1623999" y="2111373"/>
                    <a:ext cx="457204" cy="956641"/>
                    <a:chOff x="2285996" y="1260072"/>
                    <a:chExt cx="457204" cy="1064775"/>
                  </a:xfrm>
                </p:grpSpPr>
                <p:sp>
                  <p:nvSpPr>
                    <p:cNvPr id="257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5997" y="1260050"/>
                      <a:ext cx="381002" cy="9908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lin ang="5400000"/>
                    </a:gradFill>
                    <a:ln w="25400" algn="ctr">
                      <a:solidFill>
                        <a:srgbClr val="385D8A"/>
                      </a:solidFill>
                      <a:round/>
                      <a:headEnd/>
                      <a:tailEnd/>
                    </a:ln>
                  </p:spPr>
                  <p:txBody>
                    <a:bodyPr vert="eaVert" anchor="ctr"/>
                    <a:lstStyle/>
                    <a:p>
                      <a:pPr algn="ctr" eaLnBrk="1" hangingPunct="1">
                        <a:defRPr/>
                      </a:pPr>
                      <a:endParaRPr lang="sr-Latn-CS" sz="180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0332" name="TextBox 8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87588" y="1305995"/>
                      <a:ext cx="373062" cy="4078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1" hangingPunct="1"/>
                      <a:r>
                        <a:rPr lang="en-US" sz="1800">
                          <a:latin typeface="Arial" charset="0"/>
                        </a:rPr>
                        <a:t>+</a:t>
                      </a:r>
                      <a:endParaRPr lang="sr-Latn-CS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10333" name="TextBox 9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86000" y="1916953"/>
                      <a:ext cx="457200" cy="4078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1" hangingPunct="1"/>
                      <a:r>
                        <a:rPr lang="en-US" sz="1800">
                          <a:latin typeface="Arial" charset="0"/>
                        </a:rPr>
                        <a:t> -</a:t>
                      </a:r>
                      <a:endParaRPr lang="sr-Latn-CS" sz="180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11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1409685" y="2397007"/>
                    <a:ext cx="457204" cy="956759"/>
                    <a:chOff x="2285996" y="1259941"/>
                    <a:chExt cx="457204" cy="1064906"/>
                  </a:xfrm>
                </p:grpSpPr>
                <p:sp>
                  <p:nvSpPr>
                    <p:cNvPr id="254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5996" y="1259922"/>
                      <a:ext cx="381002" cy="9908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lin ang="5400000"/>
                    </a:gradFill>
                    <a:ln w="25400" algn="ctr">
                      <a:solidFill>
                        <a:srgbClr val="385D8A"/>
                      </a:solidFill>
                      <a:round/>
                      <a:headEnd/>
                      <a:tailEnd/>
                    </a:ln>
                  </p:spPr>
                  <p:txBody>
                    <a:bodyPr vert="eaVert" anchor="ctr"/>
                    <a:lstStyle/>
                    <a:p>
                      <a:pPr algn="ctr" eaLnBrk="1" hangingPunct="1">
                        <a:defRPr/>
                      </a:pPr>
                      <a:endParaRPr lang="sr-Latn-CS" sz="180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0329" name="TextBox 8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87588" y="1305995"/>
                      <a:ext cx="373062" cy="4078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1" hangingPunct="1"/>
                      <a:r>
                        <a:rPr lang="en-US" sz="1800">
                          <a:latin typeface="Arial" charset="0"/>
                        </a:rPr>
                        <a:t>+</a:t>
                      </a:r>
                      <a:endParaRPr lang="sr-Latn-CS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10330" name="TextBox 9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86000" y="1916953"/>
                      <a:ext cx="457200" cy="4078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1" hangingPunct="1"/>
                      <a:r>
                        <a:rPr lang="en-US" sz="1800">
                          <a:latin typeface="Arial" charset="0"/>
                        </a:rPr>
                        <a:t> -</a:t>
                      </a:r>
                      <a:endParaRPr lang="sr-Latn-CS" sz="180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12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2024044" y="2111373"/>
                    <a:ext cx="457200" cy="956641"/>
                    <a:chOff x="2286000" y="1260072"/>
                    <a:chExt cx="457200" cy="1064775"/>
                  </a:xfrm>
                </p:grpSpPr>
                <p:sp>
                  <p:nvSpPr>
                    <p:cNvPr id="251" name="Oval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6009" y="1260050"/>
                      <a:ext cx="381003" cy="9908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lin ang="5400000"/>
                    </a:gradFill>
                    <a:ln w="25400" algn="ctr">
                      <a:solidFill>
                        <a:srgbClr val="385D8A"/>
                      </a:solidFill>
                      <a:round/>
                      <a:headEnd/>
                      <a:tailEnd/>
                    </a:ln>
                  </p:spPr>
                  <p:txBody>
                    <a:bodyPr vert="eaVert" anchor="ctr"/>
                    <a:lstStyle/>
                    <a:p>
                      <a:pPr algn="ctr" eaLnBrk="1" hangingPunct="1">
                        <a:defRPr/>
                      </a:pPr>
                      <a:endParaRPr lang="sr-Latn-CS" sz="180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0326" name="TextBox 8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87588" y="1305995"/>
                      <a:ext cx="373062" cy="4078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1" hangingPunct="1"/>
                      <a:r>
                        <a:rPr lang="en-US" sz="1800">
                          <a:latin typeface="Arial" charset="0"/>
                        </a:rPr>
                        <a:t>+</a:t>
                      </a:r>
                      <a:endParaRPr lang="sr-Latn-CS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10327" name="TextBox 9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86000" y="1916953"/>
                      <a:ext cx="457200" cy="4078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1" hangingPunct="1"/>
                      <a:r>
                        <a:rPr lang="en-US" sz="1800">
                          <a:latin typeface="Arial" charset="0"/>
                        </a:rPr>
                        <a:t> -</a:t>
                      </a:r>
                      <a:endParaRPr lang="sr-Latn-CS" sz="180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13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2409817" y="2111373"/>
                    <a:ext cx="457203" cy="956641"/>
                    <a:chOff x="2285997" y="1260072"/>
                    <a:chExt cx="457203" cy="1064775"/>
                  </a:xfrm>
                </p:grpSpPr>
                <p:sp>
                  <p:nvSpPr>
                    <p:cNvPr id="248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5998" y="1260050"/>
                      <a:ext cx="381003" cy="9908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lin ang="5400000"/>
                    </a:gradFill>
                    <a:ln w="25400" algn="ctr">
                      <a:solidFill>
                        <a:srgbClr val="385D8A"/>
                      </a:solidFill>
                      <a:round/>
                      <a:headEnd/>
                      <a:tailEnd/>
                    </a:ln>
                  </p:spPr>
                  <p:txBody>
                    <a:bodyPr vert="eaVert" anchor="ctr"/>
                    <a:lstStyle/>
                    <a:p>
                      <a:pPr algn="ctr" eaLnBrk="1" hangingPunct="1">
                        <a:defRPr/>
                      </a:pPr>
                      <a:endParaRPr lang="sr-Latn-CS" sz="180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0323" name="TextBox 8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87588" y="1305995"/>
                      <a:ext cx="373062" cy="4078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1" hangingPunct="1"/>
                      <a:r>
                        <a:rPr lang="en-US" sz="1800">
                          <a:latin typeface="Arial" charset="0"/>
                        </a:rPr>
                        <a:t>+</a:t>
                      </a:r>
                      <a:endParaRPr lang="sr-Latn-CS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10324" name="TextBox 9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86000" y="1916953"/>
                      <a:ext cx="457200" cy="4078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1" hangingPunct="1"/>
                      <a:r>
                        <a:rPr lang="en-US" sz="1800">
                          <a:latin typeface="Arial" charset="0"/>
                        </a:rPr>
                        <a:t> -</a:t>
                      </a:r>
                      <a:endParaRPr lang="sr-Latn-CS" sz="180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14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1809731" y="2397007"/>
                    <a:ext cx="457200" cy="956759"/>
                    <a:chOff x="2286000" y="1259941"/>
                    <a:chExt cx="457200" cy="1064906"/>
                  </a:xfrm>
                </p:grpSpPr>
                <p:sp>
                  <p:nvSpPr>
                    <p:cNvPr id="245" name="Oval 2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6007" y="1259922"/>
                      <a:ext cx="381003" cy="9908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lin ang="5400000"/>
                    </a:gradFill>
                    <a:ln w="25400" algn="ctr">
                      <a:solidFill>
                        <a:srgbClr val="385D8A"/>
                      </a:solidFill>
                      <a:round/>
                      <a:headEnd/>
                      <a:tailEnd/>
                    </a:ln>
                  </p:spPr>
                  <p:txBody>
                    <a:bodyPr vert="eaVert" anchor="ctr"/>
                    <a:lstStyle/>
                    <a:p>
                      <a:pPr algn="ctr" eaLnBrk="1" hangingPunct="1">
                        <a:defRPr/>
                      </a:pPr>
                      <a:endParaRPr lang="sr-Latn-CS" sz="180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0320" name="TextBox 8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87588" y="1305995"/>
                      <a:ext cx="373062" cy="4078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1" hangingPunct="1"/>
                      <a:r>
                        <a:rPr lang="en-US" sz="1800">
                          <a:latin typeface="Arial" charset="0"/>
                        </a:rPr>
                        <a:t>+</a:t>
                      </a:r>
                      <a:endParaRPr lang="sr-Latn-CS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10321" name="TextBox 9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86000" y="1916953"/>
                      <a:ext cx="457200" cy="4078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1" hangingPunct="1"/>
                      <a:r>
                        <a:rPr lang="en-US" sz="1800">
                          <a:latin typeface="Arial" charset="0"/>
                        </a:rPr>
                        <a:t> -</a:t>
                      </a:r>
                      <a:endParaRPr lang="sr-Latn-CS" sz="180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315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2195503" y="2397007"/>
                    <a:ext cx="457204" cy="956756"/>
                    <a:chOff x="2285996" y="1259944"/>
                    <a:chExt cx="457204" cy="1064903"/>
                  </a:xfrm>
                </p:grpSpPr>
                <p:sp>
                  <p:nvSpPr>
                    <p:cNvPr id="242" name="Oval 2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5997" y="1259925"/>
                      <a:ext cx="381002" cy="9908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lin ang="5400000"/>
                    </a:gradFill>
                    <a:ln w="25400" algn="ctr">
                      <a:solidFill>
                        <a:srgbClr val="385D8A"/>
                      </a:solidFill>
                      <a:round/>
                      <a:headEnd/>
                      <a:tailEnd/>
                    </a:ln>
                  </p:spPr>
                  <p:txBody>
                    <a:bodyPr vert="eaVert" anchor="ctr"/>
                    <a:lstStyle/>
                    <a:p>
                      <a:pPr algn="ctr" eaLnBrk="1" hangingPunct="1">
                        <a:defRPr/>
                      </a:pPr>
                      <a:endParaRPr lang="sr-Latn-CS" sz="180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0317" name="TextBox 8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87588" y="1305995"/>
                      <a:ext cx="373062" cy="4078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1" hangingPunct="1"/>
                      <a:r>
                        <a:rPr lang="en-US" sz="1800">
                          <a:latin typeface="Arial" charset="0"/>
                        </a:rPr>
                        <a:t>+</a:t>
                      </a:r>
                      <a:endParaRPr lang="sr-Latn-CS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10318" name="TextBox 9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86000" y="1916953"/>
                      <a:ext cx="457200" cy="4078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1" hangingPunct="1"/>
                      <a:r>
                        <a:rPr lang="en-US" sz="1800">
                          <a:latin typeface="Arial" charset="0"/>
                        </a:rPr>
                        <a:t> -</a:t>
                      </a:r>
                      <a:endParaRPr lang="sr-Latn-CS" sz="1800"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10302" name="Group 87"/>
                <p:cNvGrpSpPr>
                  <a:grpSpLocks/>
                </p:cNvGrpSpPr>
                <p:nvPr/>
              </p:nvGrpSpPr>
              <p:grpSpPr bwMode="auto">
                <a:xfrm>
                  <a:off x="1309660" y="2611204"/>
                  <a:ext cx="457206" cy="956873"/>
                  <a:chOff x="2285994" y="1259814"/>
                  <a:chExt cx="457206" cy="1065033"/>
                </a:xfrm>
              </p:grpSpPr>
              <p:sp>
                <p:nvSpPr>
                  <p:cNvPr id="233" name="Oval 232"/>
                  <p:cNvSpPr>
                    <a:spLocks noChangeArrowheads="1"/>
                  </p:cNvSpPr>
                  <p:nvPr/>
                </p:nvSpPr>
                <p:spPr bwMode="auto">
                  <a:xfrm>
                    <a:off x="2285995" y="1259796"/>
                    <a:ext cx="381002" cy="99086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/>
                  </a:gradFill>
                  <a:ln w="25400" algn="ctr">
                    <a:solidFill>
                      <a:srgbClr val="385D8A"/>
                    </a:solidFill>
                    <a:round/>
                    <a:headEnd/>
                    <a:tailEnd/>
                  </a:ln>
                </p:spPr>
                <p:txBody>
                  <a:bodyPr vert="eaVert" anchor="ctr"/>
                  <a:lstStyle/>
                  <a:p>
                    <a:pPr algn="ctr" eaLnBrk="1" hangingPunct="1">
                      <a:defRPr/>
                    </a:pPr>
                    <a:endParaRPr lang="sr-Latn-CS" sz="180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0308" name="Text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7588" y="1305995"/>
                    <a:ext cx="373062" cy="4078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/>
                    <a:r>
                      <a:rPr lang="en-US" sz="1800">
                        <a:latin typeface="Arial" charset="0"/>
                      </a:rPr>
                      <a:t>+</a:t>
                    </a:r>
                    <a:endParaRPr lang="sr-Latn-CS" sz="1800">
                      <a:latin typeface="Arial" charset="0"/>
                    </a:endParaRPr>
                  </a:p>
                </p:txBody>
              </p:sp>
              <p:sp>
                <p:nvSpPr>
                  <p:cNvPr id="10309" name="TextBox 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6000" y="1916953"/>
                    <a:ext cx="457200" cy="4078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/>
                    <a:r>
                      <a:rPr lang="en-US" sz="1800">
                        <a:latin typeface="Arial" charset="0"/>
                      </a:rPr>
                      <a:t> -</a:t>
                    </a:r>
                    <a:endParaRPr lang="sr-Latn-CS" sz="1800">
                      <a:latin typeface="Arial" charset="0"/>
                    </a:endParaRPr>
                  </a:p>
                </p:txBody>
              </p:sp>
            </p:grpSp>
            <p:grpSp>
              <p:nvGrpSpPr>
                <p:cNvPr id="10303" name="Group 87"/>
                <p:cNvGrpSpPr>
                  <a:grpSpLocks/>
                </p:cNvGrpSpPr>
                <p:nvPr/>
              </p:nvGrpSpPr>
              <p:grpSpPr bwMode="auto">
                <a:xfrm>
                  <a:off x="909608" y="2611204"/>
                  <a:ext cx="457214" cy="956873"/>
                  <a:chOff x="2285986" y="1259814"/>
                  <a:chExt cx="457214" cy="1065033"/>
                </a:xfrm>
              </p:grpSpPr>
              <p:sp>
                <p:nvSpPr>
                  <p:cNvPr id="230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2285986" y="1259796"/>
                    <a:ext cx="381002" cy="99086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/>
                  </a:gradFill>
                  <a:ln w="25400" algn="ctr">
                    <a:solidFill>
                      <a:srgbClr val="385D8A"/>
                    </a:solidFill>
                    <a:round/>
                    <a:headEnd/>
                    <a:tailEnd/>
                  </a:ln>
                </p:spPr>
                <p:txBody>
                  <a:bodyPr vert="eaVert" anchor="ctr"/>
                  <a:lstStyle/>
                  <a:p>
                    <a:pPr algn="ctr" eaLnBrk="1" hangingPunct="1">
                      <a:defRPr/>
                    </a:pPr>
                    <a:endParaRPr lang="sr-Latn-CS" sz="180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0305" name="Text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7588" y="1305995"/>
                    <a:ext cx="373062" cy="4078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/>
                    <a:r>
                      <a:rPr lang="en-US" sz="1800">
                        <a:latin typeface="Arial" charset="0"/>
                      </a:rPr>
                      <a:t>+</a:t>
                    </a:r>
                    <a:endParaRPr lang="sr-Latn-CS" sz="1800">
                      <a:latin typeface="Arial" charset="0"/>
                    </a:endParaRPr>
                  </a:p>
                </p:txBody>
              </p:sp>
              <p:sp>
                <p:nvSpPr>
                  <p:cNvPr id="10306" name="TextBox 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6000" y="1916953"/>
                    <a:ext cx="457200" cy="4078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/>
                    <a:r>
                      <a:rPr lang="en-US" sz="1800">
                        <a:latin typeface="Arial" charset="0"/>
                      </a:rPr>
                      <a:t> -</a:t>
                    </a:r>
                    <a:endParaRPr lang="sr-Latn-CS" sz="1800"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0297" name="Group 87"/>
              <p:cNvGrpSpPr>
                <a:grpSpLocks/>
              </p:cNvGrpSpPr>
              <p:nvPr/>
            </p:nvGrpSpPr>
            <p:grpSpPr bwMode="auto">
              <a:xfrm>
                <a:off x="523842" y="2611204"/>
                <a:ext cx="457200" cy="956875"/>
                <a:chOff x="2286000" y="1259811"/>
                <a:chExt cx="457200" cy="1065036"/>
              </a:xfrm>
            </p:grpSpPr>
            <p:sp>
              <p:nvSpPr>
                <p:cNvPr id="224" name="Oval 223"/>
                <p:cNvSpPr>
                  <a:spLocks noChangeArrowheads="1"/>
                </p:cNvSpPr>
                <p:nvPr/>
              </p:nvSpPr>
              <p:spPr bwMode="auto">
                <a:xfrm>
                  <a:off x="2286000" y="1259793"/>
                  <a:ext cx="381003" cy="9908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ln w="25400" algn="ctr">
                  <a:solidFill>
                    <a:srgbClr val="385D8A"/>
                  </a:solidFill>
                  <a:round/>
                  <a:headEnd/>
                  <a:tailEnd/>
                </a:ln>
              </p:spPr>
              <p:txBody>
                <a:bodyPr vert="eaVert" anchor="ctr"/>
                <a:lstStyle/>
                <a:p>
                  <a:pPr algn="ctr" eaLnBrk="1" hangingPunct="1">
                    <a:defRPr/>
                  </a:pPr>
                  <a:endParaRPr lang="sr-Latn-CS" sz="180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0299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2287588" y="1305995"/>
                  <a:ext cx="373062" cy="4078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+</a:t>
                  </a:r>
                  <a:endParaRPr lang="sr-Latn-CS" sz="1800">
                    <a:latin typeface="Arial" charset="0"/>
                  </a:endParaRPr>
                </a:p>
              </p:txBody>
            </p:sp>
            <p:sp>
              <p:nvSpPr>
                <p:cNvPr id="10300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2286000" y="1916953"/>
                  <a:ext cx="457200" cy="4078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 -</a:t>
                  </a:r>
                  <a:endParaRPr lang="sr-Latn-CS" sz="1800">
                    <a:latin typeface="Arial" charset="0"/>
                  </a:endParaRPr>
                </a:p>
              </p:txBody>
            </p:sp>
          </p:grpSp>
        </p:grpSp>
        <p:grpSp>
          <p:nvGrpSpPr>
            <p:cNvPr id="10254" name="Group 144"/>
            <p:cNvGrpSpPr>
              <a:grpSpLocks/>
            </p:cNvGrpSpPr>
            <p:nvPr/>
          </p:nvGrpSpPr>
          <p:grpSpPr bwMode="auto">
            <a:xfrm>
              <a:off x="5483228" y="3089275"/>
              <a:ext cx="2868617" cy="1028702"/>
              <a:chOff x="4497878" y="2381241"/>
              <a:chExt cx="2925174" cy="1028706"/>
            </a:xfrm>
          </p:grpSpPr>
          <p:grpSp>
            <p:nvGrpSpPr>
              <p:cNvPr id="10259" name="Group 87"/>
              <p:cNvGrpSpPr>
                <a:grpSpLocks/>
              </p:cNvGrpSpPr>
              <p:nvPr/>
            </p:nvGrpSpPr>
            <p:grpSpPr bwMode="auto">
              <a:xfrm rot="5400000">
                <a:off x="4877351" y="2144650"/>
                <a:ext cx="457201" cy="930385"/>
                <a:chOff x="2285999" y="1296508"/>
                <a:chExt cx="457201" cy="1035551"/>
              </a:xfrm>
            </p:grpSpPr>
            <p:sp>
              <p:nvSpPr>
                <p:cNvPr id="219" name="Oval 218"/>
                <p:cNvSpPr>
                  <a:spLocks noChangeArrowheads="1"/>
                </p:cNvSpPr>
                <p:nvPr/>
              </p:nvSpPr>
              <p:spPr bwMode="auto">
                <a:xfrm>
                  <a:off x="2285980" y="1296514"/>
                  <a:ext cx="381004" cy="98917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ln w="25400" algn="ctr">
                  <a:solidFill>
                    <a:srgbClr val="385D8A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sr-Latn-CS" sz="180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0294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2290763" y="1302612"/>
                  <a:ext cx="373062" cy="4164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+</a:t>
                  </a:r>
                  <a:endParaRPr lang="sr-Latn-CS" sz="1800">
                    <a:latin typeface="Arial" charset="0"/>
                  </a:endParaRPr>
                </a:p>
              </p:txBody>
            </p:sp>
            <p:sp>
              <p:nvSpPr>
                <p:cNvPr id="10295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2286000" y="1915592"/>
                  <a:ext cx="457200" cy="4164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 -</a:t>
                  </a:r>
                  <a:endParaRPr lang="sr-Latn-CS" sz="1800">
                    <a:latin typeface="Arial" charset="0"/>
                  </a:endParaRPr>
                </a:p>
              </p:txBody>
            </p:sp>
          </p:grpSp>
          <p:grpSp>
            <p:nvGrpSpPr>
              <p:cNvPr id="10260" name="Group 87"/>
              <p:cNvGrpSpPr>
                <a:grpSpLocks/>
              </p:cNvGrpSpPr>
              <p:nvPr/>
            </p:nvGrpSpPr>
            <p:grpSpPr bwMode="auto">
              <a:xfrm rot="5400000">
                <a:off x="4806016" y="2430296"/>
                <a:ext cx="457203" cy="930597"/>
                <a:chOff x="2285997" y="1296274"/>
                <a:chExt cx="457203" cy="1035785"/>
              </a:xfrm>
            </p:grpSpPr>
            <p:sp>
              <p:nvSpPr>
                <p:cNvPr id="216" name="Oval 215"/>
                <p:cNvSpPr>
                  <a:spLocks noChangeArrowheads="1"/>
                </p:cNvSpPr>
                <p:nvPr/>
              </p:nvSpPr>
              <p:spPr bwMode="auto">
                <a:xfrm>
                  <a:off x="2285980" y="1296279"/>
                  <a:ext cx="381004" cy="9891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ln w="25400" algn="ctr">
                  <a:solidFill>
                    <a:srgbClr val="385D8A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sr-Latn-CS" sz="180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0291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2290763" y="1302612"/>
                  <a:ext cx="373062" cy="4164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+</a:t>
                  </a:r>
                  <a:endParaRPr lang="sr-Latn-CS" sz="1800">
                    <a:latin typeface="Arial" charset="0"/>
                  </a:endParaRPr>
                </a:p>
              </p:txBody>
            </p:sp>
            <p:sp>
              <p:nvSpPr>
                <p:cNvPr id="10292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2286000" y="1915592"/>
                  <a:ext cx="457200" cy="4164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 -</a:t>
                  </a:r>
                  <a:endParaRPr lang="sr-Latn-CS" sz="1800">
                    <a:latin typeface="Arial" charset="0"/>
                  </a:endParaRPr>
                </a:p>
              </p:txBody>
            </p:sp>
          </p:grpSp>
          <p:grpSp>
            <p:nvGrpSpPr>
              <p:cNvPr id="10261" name="Group 87"/>
              <p:cNvGrpSpPr>
                <a:grpSpLocks/>
              </p:cNvGrpSpPr>
              <p:nvPr/>
            </p:nvGrpSpPr>
            <p:grpSpPr bwMode="auto">
              <a:xfrm rot="5400000">
                <a:off x="5806294" y="2144399"/>
                <a:ext cx="457200" cy="930883"/>
                <a:chOff x="2286000" y="1295953"/>
                <a:chExt cx="457200" cy="1036106"/>
              </a:xfrm>
            </p:grpSpPr>
            <p:sp>
              <p:nvSpPr>
                <p:cNvPr id="213" name="Oval 212"/>
                <p:cNvSpPr>
                  <a:spLocks noChangeArrowheads="1"/>
                </p:cNvSpPr>
                <p:nvPr/>
              </p:nvSpPr>
              <p:spPr bwMode="auto">
                <a:xfrm>
                  <a:off x="2285982" y="1295960"/>
                  <a:ext cx="381004" cy="98917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ln w="25400" algn="ctr">
                  <a:solidFill>
                    <a:srgbClr val="385D8A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sr-Latn-CS" sz="180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0288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2290763" y="1302612"/>
                  <a:ext cx="373062" cy="4164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+</a:t>
                  </a:r>
                  <a:endParaRPr lang="sr-Latn-CS" sz="1800">
                    <a:latin typeface="Arial" charset="0"/>
                  </a:endParaRPr>
                </a:p>
              </p:txBody>
            </p:sp>
            <p:sp>
              <p:nvSpPr>
                <p:cNvPr id="10289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2286000" y="1915592"/>
                  <a:ext cx="457200" cy="4164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 -</a:t>
                  </a:r>
                  <a:endParaRPr lang="sr-Latn-CS" sz="1800">
                    <a:latin typeface="Arial" charset="0"/>
                  </a:endParaRPr>
                </a:p>
              </p:txBody>
            </p:sp>
          </p:grpSp>
          <p:grpSp>
            <p:nvGrpSpPr>
              <p:cNvPr id="10262" name="Group 87"/>
              <p:cNvGrpSpPr>
                <a:grpSpLocks/>
              </p:cNvGrpSpPr>
              <p:nvPr/>
            </p:nvGrpSpPr>
            <p:grpSpPr bwMode="auto">
              <a:xfrm rot="5400000">
                <a:off x="5734961" y="2430046"/>
                <a:ext cx="457202" cy="931093"/>
                <a:chOff x="2285998" y="1295720"/>
                <a:chExt cx="457202" cy="1036339"/>
              </a:xfrm>
            </p:grpSpPr>
            <p:sp>
              <p:nvSpPr>
                <p:cNvPr id="210" name="Oval 209"/>
                <p:cNvSpPr>
                  <a:spLocks noChangeArrowheads="1"/>
                </p:cNvSpPr>
                <p:nvPr/>
              </p:nvSpPr>
              <p:spPr bwMode="auto">
                <a:xfrm>
                  <a:off x="2285982" y="1295727"/>
                  <a:ext cx="381004" cy="98917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ln w="25400" algn="ctr">
                  <a:solidFill>
                    <a:srgbClr val="385D8A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sr-Latn-CS" sz="180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0285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2290763" y="1302612"/>
                  <a:ext cx="373062" cy="4164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+</a:t>
                  </a:r>
                  <a:endParaRPr lang="sr-Latn-CS" sz="1800">
                    <a:latin typeface="Arial" charset="0"/>
                  </a:endParaRPr>
                </a:p>
              </p:txBody>
            </p:sp>
            <p:sp>
              <p:nvSpPr>
                <p:cNvPr id="10286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2286000" y="1915592"/>
                  <a:ext cx="457200" cy="4164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 -</a:t>
                  </a:r>
                  <a:endParaRPr lang="sr-Latn-CS" sz="1800">
                    <a:latin typeface="Arial" charset="0"/>
                  </a:endParaRPr>
                </a:p>
              </p:txBody>
            </p:sp>
          </p:grpSp>
          <p:grpSp>
            <p:nvGrpSpPr>
              <p:cNvPr id="10263" name="Group 87"/>
              <p:cNvGrpSpPr>
                <a:grpSpLocks/>
              </p:cNvGrpSpPr>
              <p:nvPr/>
            </p:nvGrpSpPr>
            <p:grpSpPr bwMode="auto">
              <a:xfrm rot="5400000">
                <a:off x="4734683" y="2715940"/>
                <a:ext cx="457202" cy="930811"/>
                <a:chOff x="2285998" y="1296035"/>
                <a:chExt cx="457202" cy="1036024"/>
              </a:xfrm>
            </p:grpSpPr>
            <p:sp>
              <p:nvSpPr>
                <p:cNvPr id="207" name="Oval 206"/>
                <p:cNvSpPr>
                  <a:spLocks noChangeArrowheads="1"/>
                </p:cNvSpPr>
                <p:nvPr/>
              </p:nvSpPr>
              <p:spPr bwMode="auto">
                <a:xfrm>
                  <a:off x="2285982" y="1296040"/>
                  <a:ext cx="381004" cy="98917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ln w="25400" algn="ctr">
                  <a:solidFill>
                    <a:srgbClr val="385D8A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sr-Latn-CS" sz="180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0282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2290763" y="1302612"/>
                  <a:ext cx="373062" cy="4164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+</a:t>
                  </a:r>
                  <a:endParaRPr lang="sr-Latn-CS" sz="1800">
                    <a:latin typeface="Arial" charset="0"/>
                  </a:endParaRPr>
                </a:p>
              </p:txBody>
            </p:sp>
            <p:sp>
              <p:nvSpPr>
                <p:cNvPr id="10283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2286000" y="1915592"/>
                  <a:ext cx="457200" cy="4164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 -</a:t>
                  </a:r>
                  <a:endParaRPr lang="sr-Latn-CS" sz="1800">
                    <a:latin typeface="Arial" charset="0"/>
                  </a:endParaRPr>
                </a:p>
              </p:txBody>
            </p:sp>
          </p:grpSp>
          <p:grpSp>
            <p:nvGrpSpPr>
              <p:cNvPr id="10264" name="Group 87"/>
              <p:cNvGrpSpPr>
                <a:grpSpLocks/>
              </p:cNvGrpSpPr>
              <p:nvPr/>
            </p:nvGrpSpPr>
            <p:grpSpPr bwMode="auto">
              <a:xfrm rot="5400000">
                <a:off x="5663629" y="2715690"/>
                <a:ext cx="457200" cy="931305"/>
                <a:chOff x="2286000" y="1295484"/>
                <a:chExt cx="457200" cy="1036575"/>
              </a:xfrm>
            </p:grpSpPr>
            <p:sp>
              <p:nvSpPr>
                <p:cNvPr id="204" name="Oval 203"/>
                <p:cNvSpPr>
                  <a:spLocks noChangeArrowheads="1"/>
                </p:cNvSpPr>
                <p:nvPr/>
              </p:nvSpPr>
              <p:spPr bwMode="auto">
                <a:xfrm>
                  <a:off x="2285986" y="1295491"/>
                  <a:ext cx="381004" cy="98917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ln w="25400" algn="ctr">
                  <a:solidFill>
                    <a:srgbClr val="385D8A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sr-Latn-CS" sz="180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0279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2290763" y="1302612"/>
                  <a:ext cx="373062" cy="4164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+</a:t>
                  </a:r>
                  <a:endParaRPr lang="sr-Latn-CS" sz="1800">
                    <a:latin typeface="Arial" charset="0"/>
                  </a:endParaRPr>
                </a:p>
              </p:txBody>
            </p:sp>
            <p:sp>
              <p:nvSpPr>
                <p:cNvPr id="10280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2286000" y="1915592"/>
                  <a:ext cx="457200" cy="4164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 -</a:t>
                  </a:r>
                  <a:endParaRPr lang="sr-Latn-CS" sz="1800">
                    <a:latin typeface="Arial" charset="0"/>
                  </a:endParaRPr>
                </a:p>
              </p:txBody>
            </p:sp>
          </p:grpSp>
          <p:grpSp>
            <p:nvGrpSpPr>
              <p:cNvPr id="10265" name="Group 142"/>
              <p:cNvGrpSpPr>
                <a:grpSpLocks/>
              </p:cNvGrpSpPr>
              <p:nvPr/>
            </p:nvGrpSpPr>
            <p:grpSpPr bwMode="auto">
              <a:xfrm>
                <a:off x="6355269" y="2381241"/>
                <a:ext cx="1067783" cy="1028702"/>
                <a:chOff x="6355269" y="2381241"/>
                <a:chExt cx="1067783" cy="1028702"/>
              </a:xfrm>
            </p:grpSpPr>
            <p:grpSp>
              <p:nvGrpSpPr>
                <p:cNvPr id="10266" name="Group 87"/>
                <p:cNvGrpSpPr>
                  <a:grpSpLocks/>
                </p:cNvGrpSpPr>
                <p:nvPr/>
              </p:nvGrpSpPr>
              <p:grpSpPr bwMode="auto">
                <a:xfrm rot="5400000">
                  <a:off x="6731999" y="2147388"/>
                  <a:ext cx="457200" cy="924906"/>
                  <a:chOff x="2286000" y="1302607"/>
                  <a:chExt cx="457200" cy="1029452"/>
                </a:xfrm>
              </p:grpSpPr>
              <p:sp>
                <p:nvSpPr>
                  <p:cNvPr id="201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2285982" y="1304417"/>
                    <a:ext cx="381004" cy="10089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/>
                  </a:gradFill>
                  <a:ln w="25400" algn="ctr">
                    <a:solidFill>
                      <a:srgbClr val="385D8A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sr-Latn-CS" sz="180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0276" name="Text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0763" y="1302612"/>
                    <a:ext cx="373062" cy="4164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/>
                    <a:r>
                      <a:rPr lang="en-US" sz="1800">
                        <a:latin typeface="Arial" charset="0"/>
                      </a:rPr>
                      <a:t>+</a:t>
                    </a:r>
                    <a:endParaRPr lang="sr-Latn-CS" sz="1800">
                      <a:latin typeface="Arial" charset="0"/>
                    </a:endParaRPr>
                  </a:p>
                </p:txBody>
              </p:sp>
              <p:sp>
                <p:nvSpPr>
                  <p:cNvPr id="10277" name="TextBox 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6000" y="1915592"/>
                    <a:ext cx="457200" cy="4164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/>
                    <a:r>
                      <a:rPr lang="en-US" sz="1800">
                        <a:latin typeface="Arial" charset="0"/>
                      </a:rPr>
                      <a:t> -</a:t>
                    </a:r>
                    <a:endParaRPr lang="sr-Latn-CS" sz="1800">
                      <a:latin typeface="Arial" charset="0"/>
                    </a:endParaRPr>
                  </a:p>
                </p:txBody>
              </p:sp>
            </p:grpSp>
            <p:grpSp>
              <p:nvGrpSpPr>
                <p:cNvPr id="10267" name="Group 87"/>
                <p:cNvGrpSpPr>
                  <a:grpSpLocks/>
                </p:cNvGrpSpPr>
                <p:nvPr/>
              </p:nvGrpSpPr>
              <p:grpSpPr bwMode="auto">
                <a:xfrm rot="5400000">
                  <a:off x="6663094" y="2430607"/>
                  <a:ext cx="457201" cy="929973"/>
                  <a:chOff x="2285999" y="1296966"/>
                  <a:chExt cx="457201" cy="1035093"/>
                </a:xfrm>
              </p:grpSpPr>
              <p:sp>
                <p:nvSpPr>
                  <p:cNvPr id="198" name="Oval 197"/>
                  <p:cNvSpPr>
                    <a:spLocks noChangeArrowheads="1"/>
                  </p:cNvSpPr>
                  <p:nvPr/>
                </p:nvSpPr>
                <p:spPr bwMode="auto">
                  <a:xfrm>
                    <a:off x="2285981" y="1296973"/>
                    <a:ext cx="381004" cy="96034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/>
                  </a:gradFill>
                  <a:ln w="25400" algn="ctr">
                    <a:solidFill>
                      <a:srgbClr val="385D8A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sr-Latn-CS" sz="180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0273" name="Text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0763" y="1302612"/>
                    <a:ext cx="373062" cy="4164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/>
                    <a:r>
                      <a:rPr lang="en-US" sz="1800">
                        <a:latin typeface="Arial" charset="0"/>
                      </a:rPr>
                      <a:t>+</a:t>
                    </a:r>
                    <a:endParaRPr lang="sr-Latn-CS" sz="1800">
                      <a:latin typeface="Arial" charset="0"/>
                    </a:endParaRPr>
                  </a:p>
                </p:txBody>
              </p:sp>
              <p:sp>
                <p:nvSpPr>
                  <p:cNvPr id="10274" name="TextBox 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6000" y="1915592"/>
                    <a:ext cx="457200" cy="4164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/>
                    <a:r>
                      <a:rPr lang="en-US" sz="1800">
                        <a:latin typeface="Arial" charset="0"/>
                      </a:rPr>
                      <a:t> -</a:t>
                    </a:r>
                    <a:endParaRPr lang="sr-Latn-CS" sz="1800">
                      <a:latin typeface="Arial" charset="0"/>
                    </a:endParaRPr>
                  </a:p>
                </p:txBody>
              </p:sp>
            </p:grpSp>
            <p:grpSp>
              <p:nvGrpSpPr>
                <p:cNvPr id="10268" name="Group 87"/>
                <p:cNvGrpSpPr>
                  <a:grpSpLocks/>
                </p:cNvGrpSpPr>
                <p:nvPr/>
              </p:nvGrpSpPr>
              <p:grpSpPr bwMode="auto">
                <a:xfrm rot="5400000">
                  <a:off x="6594190" y="2713822"/>
                  <a:ext cx="457200" cy="935041"/>
                  <a:chOff x="2286000" y="1291325"/>
                  <a:chExt cx="457200" cy="1040734"/>
                </a:xfrm>
              </p:grpSpPr>
              <p:sp>
                <p:nvSpPr>
                  <p:cNvPr id="195" name="Oval 194"/>
                  <p:cNvSpPr>
                    <a:spLocks noChangeArrowheads="1"/>
                  </p:cNvSpPr>
                  <p:nvPr/>
                </p:nvSpPr>
                <p:spPr bwMode="auto">
                  <a:xfrm>
                    <a:off x="2285986" y="1291332"/>
                    <a:ext cx="381004" cy="98377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/>
                  </a:gradFill>
                  <a:ln w="25400" algn="ctr">
                    <a:solidFill>
                      <a:srgbClr val="385D8A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sr-Latn-CS" sz="180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0270" name="Text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0763" y="1302612"/>
                    <a:ext cx="373062" cy="4164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/>
                    <a:r>
                      <a:rPr lang="en-US" sz="1800">
                        <a:latin typeface="Arial" charset="0"/>
                      </a:rPr>
                      <a:t>+</a:t>
                    </a:r>
                    <a:endParaRPr lang="sr-Latn-CS" sz="1800">
                      <a:latin typeface="Arial" charset="0"/>
                    </a:endParaRPr>
                  </a:p>
                </p:txBody>
              </p:sp>
              <p:sp>
                <p:nvSpPr>
                  <p:cNvPr id="10271" name="TextBox 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6000" y="1915592"/>
                    <a:ext cx="457200" cy="4164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/>
                    <a:r>
                      <a:rPr lang="en-US" sz="1800">
                        <a:latin typeface="Arial" charset="0"/>
                      </a:rPr>
                      <a:t> -</a:t>
                    </a:r>
                    <a:endParaRPr lang="sr-Latn-CS" sz="1800">
                      <a:latin typeface="Arial" charset="0"/>
                    </a:endParaRPr>
                  </a:p>
                </p:txBody>
              </p:sp>
            </p:grpSp>
          </p:grpSp>
        </p:grpSp>
        <p:sp>
          <p:nvSpPr>
            <p:cNvPr id="10255" name="Rounded Rectangle 138"/>
            <p:cNvSpPr>
              <a:spLocks noChangeArrowheads="1"/>
            </p:cNvSpPr>
            <p:nvPr/>
          </p:nvSpPr>
          <p:spPr bwMode="auto">
            <a:xfrm>
              <a:off x="357188" y="2285976"/>
              <a:ext cx="3857625" cy="3429024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0256" name="TextBox 145"/>
            <p:cNvSpPr txBox="1">
              <a:spLocks noChangeArrowheads="1"/>
            </p:cNvSpPr>
            <p:nvPr/>
          </p:nvSpPr>
          <p:spPr bwMode="auto">
            <a:xfrm>
              <a:off x="714348" y="2428852"/>
              <a:ext cx="330358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sr-Latn-CS" sz="1800">
                  <a:solidFill>
                    <a:srgbClr val="990000"/>
                  </a:solidFill>
                  <a:cs typeface="Times New Roman" pitchFamily="18" charset="0"/>
                </a:rPr>
                <a:t>I</a:t>
              </a:r>
              <a:r>
                <a:rPr lang="en-US" sz="1800">
                  <a:solidFill>
                    <a:srgbClr val="990000"/>
                  </a:solidFill>
                  <a:cs typeface="Times New Roman" pitchFamily="18" charset="0"/>
                </a:rPr>
                <a:t>sotropic</a:t>
              </a:r>
              <a:r>
                <a:rPr lang="sr-Latn-CS" sz="1800">
                  <a:solidFill>
                    <a:srgbClr val="990000"/>
                  </a:solidFill>
                  <a:cs typeface="Times New Roman" pitchFamily="18" charset="0"/>
                </a:rPr>
                <a:t> DD </a:t>
              </a:r>
              <a:r>
                <a:rPr lang="en-US" sz="1800">
                  <a:solidFill>
                    <a:srgbClr val="990000"/>
                  </a:solidFill>
                  <a:cs typeface="Times New Roman" pitchFamily="18" charset="0"/>
                </a:rPr>
                <a:t>interaction</a:t>
              </a:r>
              <a:endParaRPr lang="sr-Latn-CS" sz="1800">
                <a:solidFill>
                  <a:srgbClr val="990000"/>
                </a:solidFill>
                <a:cs typeface="Times New Roman" pitchFamily="18" charset="0"/>
              </a:endParaRPr>
            </a:p>
          </p:txBody>
        </p:sp>
        <p:sp>
          <p:nvSpPr>
            <p:cNvPr id="10257" name="TextBox 147"/>
            <p:cNvSpPr txBox="1">
              <a:spLocks noChangeArrowheads="1"/>
            </p:cNvSpPr>
            <p:nvPr/>
          </p:nvSpPr>
          <p:spPr bwMode="auto">
            <a:xfrm>
              <a:off x="5500694" y="2571728"/>
              <a:ext cx="298671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r-Latn-CS" sz="2000">
                  <a:solidFill>
                    <a:srgbClr val="7A620E"/>
                  </a:solidFill>
                  <a:cs typeface="Times New Roman" pitchFamily="18" charset="0"/>
                </a:rPr>
                <a:t>Ani</a:t>
              </a:r>
              <a:r>
                <a:rPr lang="en-US" sz="2000">
                  <a:solidFill>
                    <a:srgbClr val="7A620E"/>
                  </a:solidFill>
                  <a:cs typeface="Times New Roman" pitchFamily="18" charset="0"/>
                </a:rPr>
                <a:t>sotropic</a:t>
              </a:r>
              <a:r>
                <a:rPr lang="sr-Latn-CS" sz="2000">
                  <a:solidFill>
                    <a:srgbClr val="7A620E"/>
                  </a:solidFill>
                  <a:cs typeface="Times New Roman" pitchFamily="18" charset="0"/>
                </a:rPr>
                <a:t> DD </a:t>
              </a:r>
              <a:r>
                <a:rPr lang="en-US" sz="2000">
                  <a:solidFill>
                    <a:srgbClr val="7A620E"/>
                  </a:solidFill>
                  <a:cs typeface="Times New Roman" pitchFamily="18" charset="0"/>
                </a:rPr>
                <a:t>interaction</a:t>
              </a:r>
              <a:endParaRPr lang="sr-Latn-CS" sz="2000">
                <a:solidFill>
                  <a:srgbClr val="7A620E"/>
                </a:solidFill>
                <a:cs typeface="Times New Roman" pitchFamily="18" charset="0"/>
              </a:endParaRPr>
            </a:p>
          </p:txBody>
        </p:sp>
        <p:sp>
          <p:nvSpPr>
            <p:cNvPr id="182" name="Rounded Rectangle 142"/>
            <p:cNvSpPr>
              <a:spLocks noChangeArrowheads="1"/>
            </p:cNvSpPr>
            <p:nvPr/>
          </p:nvSpPr>
          <p:spPr bwMode="auto">
            <a:xfrm>
              <a:off x="4929188" y="2285976"/>
              <a:ext cx="3857625" cy="3429024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 sz="1800">
                <a:latin typeface="Arial" charset="0"/>
              </a:endParaRPr>
            </a:p>
          </p:txBody>
        </p:sp>
        <p:graphicFrame>
          <p:nvGraphicFramePr>
            <p:cNvPr id="10242" name="Object 151"/>
            <p:cNvGraphicFramePr>
              <a:graphicFrameLocks noChangeAspect="1"/>
            </p:cNvGraphicFramePr>
            <p:nvPr/>
          </p:nvGraphicFramePr>
          <p:xfrm>
            <a:off x="642938" y="4429125"/>
            <a:ext cx="3130550" cy="1000125"/>
          </p:xfrm>
          <a:graphic>
            <a:graphicData uri="http://schemas.openxmlformats.org/presentationml/2006/ole">
              <p:oleObj spid="_x0000_s10242" name="Equation" r:id="rId3" imgW="1688760" imgH="622080" progId="Equation.3">
                <p:embed/>
              </p:oleObj>
            </a:graphicData>
          </a:graphic>
        </p:graphicFrame>
        <p:graphicFrame>
          <p:nvGraphicFramePr>
            <p:cNvPr id="10243" name="Object 150"/>
            <p:cNvGraphicFramePr>
              <a:graphicFrameLocks noChangeAspect="1"/>
            </p:cNvGraphicFramePr>
            <p:nvPr/>
          </p:nvGraphicFramePr>
          <p:xfrm>
            <a:off x="5186363" y="4429125"/>
            <a:ext cx="3386137" cy="946150"/>
          </p:xfrm>
          <a:graphic>
            <a:graphicData uri="http://schemas.openxmlformats.org/presentationml/2006/ole">
              <p:oleObj spid="_x0000_s10243" name="Equation" r:id="rId4" imgW="2044440" imgH="571320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357188" y="1071563"/>
          <a:ext cx="4337050" cy="3071812"/>
        </p:xfrm>
        <a:graphic>
          <a:graphicData uri="http://schemas.openxmlformats.org/presentationml/2006/ole">
            <p:oleObj spid="_x0000_s11266" name="Graph" r:id="rId3" imgW="4565904" imgH="3236976" progId="Origin50.Graph">
              <p:embed/>
            </p:oleObj>
          </a:graphicData>
        </a:graphic>
      </p:graphicFrame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4643438" y="1214438"/>
          <a:ext cx="3810000" cy="2917825"/>
        </p:xfrm>
        <a:graphic>
          <a:graphicData uri="http://schemas.openxmlformats.org/presentationml/2006/ole">
            <p:oleObj spid="_x0000_s11267" name="Graph" r:id="rId4" imgW="3812438" imgH="2917546" progId="Origin50.Graph">
              <p:embed/>
            </p:oleObj>
          </a:graphicData>
        </a:graphic>
      </p:graphicFrame>
      <p:graphicFrame>
        <p:nvGraphicFramePr>
          <p:cNvPr id="11268" name="Object 5"/>
          <p:cNvGraphicFramePr>
            <a:graphicFrameLocks noChangeAspect="1"/>
          </p:cNvGraphicFramePr>
          <p:nvPr/>
        </p:nvGraphicFramePr>
        <p:xfrm>
          <a:off x="44450" y="3357563"/>
          <a:ext cx="3783013" cy="3214687"/>
        </p:xfrm>
        <a:graphic>
          <a:graphicData uri="http://schemas.openxmlformats.org/presentationml/2006/ole">
            <p:oleObj spid="_x0000_s11268" name="Graph" r:id="rId5" imgW="3983040" imgH="3384000" progId="Origin50.Graph">
              <p:embed/>
            </p:oleObj>
          </a:graphicData>
        </a:graphic>
      </p:graphicFrame>
      <p:graphicFrame>
        <p:nvGraphicFramePr>
          <p:cNvPr id="11269" name="Object 6"/>
          <p:cNvGraphicFramePr>
            <a:graphicFrameLocks noChangeAspect="1"/>
          </p:cNvGraphicFramePr>
          <p:nvPr/>
        </p:nvGraphicFramePr>
        <p:xfrm>
          <a:off x="3857625" y="3143250"/>
          <a:ext cx="4581525" cy="3786188"/>
        </p:xfrm>
        <a:graphic>
          <a:graphicData uri="http://schemas.openxmlformats.org/presentationml/2006/ole">
            <p:oleObj spid="_x0000_s11269" name="Graph" r:id="rId6" imgW="3997440" imgH="3303360" progId="Origin50.Grap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2" name="Group 85"/>
          <p:cNvGrpSpPr>
            <a:grpSpLocks/>
          </p:cNvGrpSpPr>
          <p:nvPr/>
        </p:nvGrpSpPr>
        <p:grpSpPr bwMode="auto">
          <a:xfrm>
            <a:off x="428625" y="1857375"/>
            <a:ext cx="8429625" cy="4071938"/>
            <a:chOff x="357188" y="1643063"/>
            <a:chExt cx="8429625" cy="4071937"/>
          </a:xfrm>
        </p:grpSpPr>
        <p:grpSp>
          <p:nvGrpSpPr>
            <p:cNvPr id="12294" name="Group 146"/>
            <p:cNvGrpSpPr>
              <a:grpSpLocks/>
            </p:cNvGrpSpPr>
            <p:nvPr/>
          </p:nvGrpSpPr>
          <p:grpSpPr bwMode="auto">
            <a:xfrm>
              <a:off x="1352550" y="2846388"/>
              <a:ext cx="1600200" cy="1503362"/>
              <a:chOff x="523842" y="2065325"/>
              <a:chExt cx="1600211" cy="1502755"/>
            </a:xfrm>
          </p:grpSpPr>
          <p:grpSp>
            <p:nvGrpSpPr>
              <p:cNvPr id="12337" name="Group 141"/>
              <p:cNvGrpSpPr>
                <a:grpSpLocks/>
              </p:cNvGrpSpPr>
              <p:nvPr/>
            </p:nvGrpSpPr>
            <p:grpSpPr bwMode="auto">
              <a:xfrm>
                <a:off x="666722" y="2065325"/>
                <a:ext cx="1457331" cy="1502752"/>
                <a:chOff x="666722" y="2065325"/>
                <a:chExt cx="1457331" cy="1502752"/>
              </a:xfrm>
            </p:grpSpPr>
            <p:grpSp>
              <p:nvGrpSpPr>
                <p:cNvPr id="12342" name="Group 63"/>
                <p:cNvGrpSpPr>
                  <a:grpSpLocks/>
                </p:cNvGrpSpPr>
                <p:nvPr/>
              </p:nvGrpSpPr>
              <p:grpSpPr bwMode="auto">
                <a:xfrm>
                  <a:off x="666722" y="2065325"/>
                  <a:ext cx="1457331" cy="1217003"/>
                  <a:chOff x="1409689" y="2136763"/>
                  <a:chExt cx="1457331" cy="1217003"/>
                </a:xfrm>
              </p:grpSpPr>
              <p:grpSp>
                <p:nvGrpSpPr>
                  <p:cNvPr id="12351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1624003" y="2136763"/>
                    <a:ext cx="457200" cy="931251"/>
                    <a:chOff x="2286000" y="1288332"/>
                    <a:chExt cx="457200" cy="1036515"/>
                  </a:xfrm>
                </p:grpSpPr>
                <p:sp>
                  <p:nvSpPr>
                    <p:cNvPr id="67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5996" y="1260072"/>
                      <a:ext cx="381003" cy="99085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lin ang="5400000"/>
                    </a:gradFill>
                    <a:ln w="25400" algn="ctr">
                      <a:solidFill>
                        <a:srgbClr val="385D8A"/>
                      </a:solidFill>
                      <a:round/>
                      <a:headEnd/>
                      <a:tailEnd/>
                    </a:ln>
                  </p:spPr>
                  <p:txBody>
                    <a:bodyPr vert="eaVert" anchor="ctr"/>
                    <a:lstStyle/>
                    <a:p>
                      <a:pPr algn="ctr" eaLnBrk="1" hangingPunct="1">
                        <a:defRPr/>
                      </a:pPr>
                      <a:endParaRPr lang="sr-Latn-CS" sz="180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2373" name="TextBox 8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87588" y="1305995"/>
                      <a:ext cx="373062" cy="4078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1" hangingPunct="1"/>
                      <a:r>
                        <a:rPr lang="en-US" sz="1800">
                          <a:latin typeface="Arial" charset="0"/>
                        </a:rPr>
                        <a:t>+</a:t>
                      </a:r>
                      <a:endParaRPr lang="sr-Latn-CS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12374" name="TextBox 9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86000" y="1916953"/>
                      <a:ext cx="457200" cy="4078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1" hangingPunct="1"/>
                      <a:r>
                        <a:rPr lang="en-US" sz="1800">
                          <a:latin typeface="Arial" charset="0"/>
                        </a:rPr>
                        <a:t> -</a:t>
                      </a:r>
                      <a:endParaRPr lang="sr-Latn-CS" sz="180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52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1409689" y="2422515"/>
                    <a:ext cx="457200" cy="931251"/>
                    <a:chOff x="2286000" y="1288332"/>
                    <a:chExt cx="457200" cy="1036515"/>
                  </a:xfrm>
                </p:grpSpPr>
                <p:sp>
                  <p:nvSpPr>
                    <p:cNvPr id="61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5997" y="1259941"/>
                      <a:ext cx="381003" cy="99085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lin ang="5400000"/>
                    </a:gradFill>
                    <a:ln w="25400" algn="ctr">
                      <a:solidFill>
                        <a:srgbClr val="385D8A"/>
                      </a:solidFill>
                      <a:round/>
                      <a:headEnd/>
                      <a:tailEnd/>
                    </a:ln>
                  </p:spPr>
                  <p:txBody>
                    <a:bodyPr vert="eaVert" anchor="ctr"/>
                    <a:lstStyle/>
                    <a:p>
                      <a:pPr algn="ctr" eaLnBrk="1" hangingPunct="1">
                        <a:defRPr/>
                      </a:pPr>
                      <a:endParaRPr lang="sr-Latn-CS" sz="180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2370" name="TextBox 8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87588" y="1305995"/>
                      <a:ext cx="373062" cy="4078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1" hangingPunct="1"/>
                      <a:r>
                        <a:rPr lang="en-US" sz="1800">
                          <a:latin typeface="Arial" charset="0"/>
                        </a:rPr>
                        <a:t>+</a:t>
                      </a:r>
                      <a:endParaRPr lang="sr-Latn-CS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12371" name="TextBox 9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86000" y="1916953"/>
                      <a:ext cx="457200" cy="4078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1" hangingPunct="1"/>
                      <a:r>
                        <a:rPr lang="en-US" sz="1800">
                          <a:latin typeface="Arial" charset="0"/>
                        </a:rPr>
                        <a:t> -</a:t>
                      </a:r>
                      <a:endParaRPr lang="sr-Latn-CS" sz="180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53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2024044" y="2136763"/>
                    <a:ext cx="457200" cy="931251"/>
                    <a:chOff x="2286000" y="1288332"/>
                    <a:chExt cx="457200" cy="1036515"/>
                  </a:xfrm>
                </p:grpSpPr>
                <p:sp>
                  <p:nvSpPr>
                    <p:cNvPr id="55" name="Oval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6008" y="1260072"/>
                      <a:ext cx="381003" cy="99085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lin ang="5400000"/>
                    </a:gradFill>
                    <a:ln w="25400" algn="ctr">
                      <a:solidFill>
                        <a:srgbClr val="385D8A"/>
                      </a:solidFill>
                      <a:round/>
                      <a:headEnd/>
                      <a:tailEnd/>
                    </a:ln>
                  </p:spPr>
                  <p:txBody>
                    <a:bodyPr vert="eaVert" anchor="ctr"/>
                    <a:lstStyle/>
                    <a:p>
                      <a:pPr algn="ctr" eaLnBrk="1" hangingPunct="1">
                        <a:defRPr/>
                      </a:pPr>
                      <a:endParaRPr lang="sr-Latn-CS" sz="180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2367" name="TextBox 8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87588" y="1305995"/>
                      <a:ext cx="373062" cy="4078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1" hangingPunct="1"/>
                      <a:r>
                        <a:rPr lang="en-US" sz="1800">
                          <a:latin typeface="Arial" charset="0"/>
                        </a:rPr>
                        <a:t>+</a:t>
                      </a:r>
                      <a:endParaRPr lang="sr-Latn-CS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12368" name="TextBox 9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86000" y="1916953"/>
                      <a:ext cx="457200" cy="4078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1" hangingPunct="1"/>
                      <a:r>
                        <a:rPr lang="en-US" sz="1800">
                          <a:latin typeface="Arial" charset="0"/>
                        </a:rPr>
                        <a:t> -</a:t>
                      </a:r>
                      <a:endParaRPr lang="sr-Latn-CS" sz="180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54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2409818" y="2136763"/>
                    <a:ext cx="457202" cy="931251"/>
                    <a:chOff x="2285998" y="1288332"/>
                    <a:chExt cx="457202" cy="1036515"/>
                  </a:xfrm>
                </p:grpSpPr>
                <p:sp>
                  <p:nvSpPr>
                    <p:cNvPr id="49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5998" y="1260072"/>
                      <a:ext cx="381003" cy="99085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lin ang="5400000"/>
                    </a:gradFill>
                    <a:ln w="25400" algn="ctr">
                      <a:solidFill>
                        <a:srgbClr val="385D8A"/>
                      </a:solidFill>
                      <a:round/>
                      <a:headEnd/>
                      <a:tailEnd/>
                    </a:ln>
                  </p:spPr>
                  <p:txBody>
                    <a:bodyPr vert="eaVert" anchor="ctr"/>
                    <a:lstStyle/>
                    <a:p>
                      <a:pPr algn="ctr" eaLnBrk="1" hangingPunct="1">
                        <a:defRPr/>
                      </a:pPr>
                      <a:endParaRPr lang="sr-Latn-CS" sz="180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2364" name="TextBox 8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87588" y="1305995"/>
                      <a:ext cx="373062" cy="4078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1" hangingPunct="1"/>
                      <a:r>
                        <a:rPr lang="en-US" sz="1800">
                          <a:latin typeface="Arial" charset="0"/>
                        </a:rPr>
                        <a:t>+</a:t>
                      </a:r>
                      <a:endParaRPr lang="sr-Latn-CS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12365" name="TextBox 9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86000" y="1916953"/>
                      <a:ext cx="457200" cy="4078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1" hangingPunct="1"/>
                      <a:r>
                        <a:rPr lang="en-US" sz="1800">
                          <a:latin typeface="Arial" charset="0"/>
                        </a:rPr>
                        <a:t> -</a:t>
                      </a:r>
                      <a:endParaRPr lang="sr-Latn-CS" sz="180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55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1809731" y="2422515"/>
                    <a:ext cx="457200" cy="931251"/>
                    <a:chOff x="2286000" y="1288332"/>
                    <a:chExt cx="457200" cy="1036515"/>
                  </a:xfrm>
                </p:grpSpPr>
                <p:sp>
                  <p:nvSpPr>
                    <p:cNvPr id="43" name="Oval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6008" y="1259941"/>
                      <a:ext cx="381003" cy="99085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lin ang="5400000"/>
                    </a:gradFill>
                    <a:ln w="25400" algn="ctr">
                      <a:solidFill>
                        <a:srgbClr val="385D8A"/>
                      </a:solidFill>
                      <a:round/>
                      <a:headEnd/>
                      <a:tailEnd/>
                    </a:ln>
                  </p:spPr>
                  <p:txBody>
                    <a:bodyPr vert="eaVert" anchor="ctr"/>
                    <a:lstStyle/>
                    <a:p>
                      <a:pPr algn="ctr" eaLnBrk="1" hangingPunct="1">
                        <a:defRPr/>
                      </a:pPr>
                      <a:endParaRPr lang="sr-Latn-CS" sz="180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2361" name="TextBox 8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87588" y="1305995"/>
                      <a:ext cx="373062" cy="4078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1" hangingPunct="1"/>
                      <a:r>
                        <a:rPr lang="en-US" sz="1800">
                          <a:latin typeface="Arial" charset="0"/>
                        </a:rPr>
                        <a:t>+</a:t>
                      </a:r>
                      <a:endParaRPr lang="sr-Latn-CS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12362" name="TextBox 9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86000" y="1916953"/>
                      <a:ext cx="457200" cy="4078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1" hangingPunct="1"/>
                      <a:r>
                        <a:rPr lang="en-US" sz="1800">
                          <a:latin typeface="Arial" charset="0"/>
                        </a:rPr>
                        <a:t> -</a:t>
                      </a:r>
                      <a:endParaRPr lang="sr-Latn-CS" sz="180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56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2195506" y="2422512"/>
                    <a:ext cx="457201" cy="931251"/>
                    <a:chOff x="2285999" y="1288332"/>
                    <a:chExt cx="457201" cy="1036515"/>
                  </a:xfrm>
                </p:grpSpPr>
                <p:sp>
                  <p:nvSpPr>
                    <p:cNvPr id="37" name="Oval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5996" y="1259944"/>
                      <a:ext cx="381003" cy="99085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lin ang="5400000"/>
                    </a:gradFill>
                    <a:ln w="25400" algn="ctr">
                      <a:solidFill>
                        <a:srgbClr val="385D8A"/>
                      </a:solidFill>
                      <a:round/>
                      <a:headEnd/>
                      <a:tailEnd/>
                    </a:ln>
                  </p:spPr>
                  <p:txBody>
                    <a:bodyPr vert="eaVert" anchor="ctr"/>
                    <a:lstStyle/>
                    <a:p>
                      <a:pPr algn="ctr" eaLnBrk="1" hangingPunct="1">
                        <a:defRPr/>
                      </a:pPr>
                      <a:endParaRPr lang="sr-Latn-CS" sz="180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2358" name="TextBox 8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87588" y="1305995"/>
                      <a:ext cx="373062" cy="4078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1" hangingPunct="1"/>
                      <a:r>
                        <a:rPr lang="en-US" sz="1800">
                          <a:latin typeface="Arial" charset="0"/>
                        </a:rPr>
                        <a:t>+</a:t>
                      </a:r>
                      <a:endParaRPr lang="sr-Latn-CS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12359" name="TextBox 9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86000" y="1916953"/>
                      <a:ext cx="457200" cy="4078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1" hangingPunct="1"/>
                      <a:r>
                        <a:rPr lang="en-US" sz="1800">
                          <a:latin typeface="Arial" charset="0"/>
                        </a:rPr>
                        <a:t> -</a:t>
                      </a:r>
                      <a:endParaRPr lang="sr-Latn-CS" sz="1800"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12343" name="Group 87"/>
                <p:cNvGrpSpPr>
                  <a:grpSpLocks/>
                </p:cNvGrpSpPr>
                <p:nvPr/>
              </p:nvGrpSpPr>
              <p:grpSpPr bwMode="auto">
                <a:xfrm>
                  <a:off x="1309665" y="2636826"/>
                  <a:ext cx="457201" cy="931251"/>
                  <a:chOff x="2285999" y="1288332"/>
                  <a:chExt cx="457201" cy="1036515"/>
                </a:xfrm>
              </p:grpSpPr>
              <p:sp>
                <p:nvSpPr>
                  <p:cNvPr id="25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2285994" y="1259814"/>
                    <a:ext cx="381003" cy="99085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/>
                  </a:gradFill>
                  <a:ln w="25400" algn="ctr">
                    <a:solidFill>
                      <a:srgbClr val="385D8A"/>
                    </a:solidFill>
                    <a:round/>
                    <a:headEnd/>
                    <a:tailEnd/>
                  </a:ln>
                </p:spPr>
                <p:txBody>
                  <a:bodyPr vert="eaVert" anchor="ctr"/>
                  <a:lstStyle/>
                  <a:p>
                    <a:pPr algn="ctr" eaLnBrk="1" hangingPunct="1">
                      <a:defRPr/>
                    </a:pPr>
                    <a:endParaRPr lang="sr-Latn-CS" sz="180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2349" name="Text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7588" y="1305995"/>
                    <a:ext cx="373062" cy="4078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/>
                    <a:r>
                      <a:rPr lang="en-US" sz="1800">
                        <a:latin typeface="Arial" charset="0"/>
                      </a:rPr>
                      <a:t>+</a:t>
                    </a:r>
                    <a:endParaRPr lang="sr-Latn-CS" sz="1800">
                      <a:latin typeface="Arial" charset="0"/>
                    </a:endParaRPr>
                  </a:p>
                </p:txBody>
              </p:sp>
              <p:sp>
                <p:nvSpPr>
                  <p:cNvPr id="12350" name="TextBox 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6000" y="1916953"/>
                    <a:ext cx="457200" cy="4078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/>
                    <a:r>
                      <a:rPr lang="en-US" sz="1800">
                        <a:latin typeface="Arial" charset="0"/>
                      </a:rPr>
                      <a:t> -</a:t>
                    </a:r>
                    <a:endParaRPr lang="sr-Latn-CS" sz="1800">
                      <a:latin typeface="Arial" charset="0"/>
                    </a:endParaRPr>
                  </a:p>
                </p:txBody>
              </p:sp>
            </p:grpSp>
            <p:grpSp>
              <p:nvGrpSpPr>
                <p:cNvPr id="12344" name="Group 87"/>
                <p:cNvGrpSpPr>
                  <a:grpSpLocks/>
                </p:cNvGrpSpPr>
                <p:nvPr/>
              </p:nvGrpSpPr>
              <p:grpSpPr bwMode="auto">
                <a:xfrm>
                  <a:off x="909611" y="2636826"/>
                  <a:ext cx="457211" cy="931251"/>
                  <a:chOff x="2285989" y="1288332"/>
                  <a:chExt cx="457211" cy="1036515"/>
                </a:xfrm>
              </p:grpSpPr>
              <p:sp>
                <p:nvSpPr>
                  <p:cNvPr id="19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2285986" y="1259814"/>
                    <a:ext cx="381002" cy="99085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/>
                  </a:gradFill>
                  <a:ln w="25400" algn="ctr">
                    <a:solidFill>
                      <a:srgbClr val="385D8A"/>
                    </a:solidFill>
                    <a:round/>
                    <a:headEnd/>
                    <a:tailEnd/>
                  </a:ln>
                </p:spPr>
                <p:txBody>
                  <a:bodyPr vert="eaVert" anchor="ctr"/>
                  <a:lstStyle/>
                  <a:p>
                    <a:pPr algn="ctr" eaLnBrk="1" hangingPunct="1">
                      <a:defRPr/>
                    </a:pPr>
                    <a:endParaRPr lang="sr-Latn-CS" sz="180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2346" name="Text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7588" y="1305995"/>
                    <a:ext cx="373062" cy="4078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/>
                    <a:r>
                      <a:rPr lang="en-US" sz="1800">
                        <a:latin typeface="Arial" charset="0"/>
                      </a:rPr>
                      <a:t>+</a:t>
                    </a:r>
                    <a:endParaRPr lang="sr-Latn-CS" sz="1800">
                      <a:latin typeface="Arial" charset="0"/>
                    </a:endParaRPr>
                  </a:p>
                </p:txBody>
              </p:sp>
              <p:sp>
                <p:nvSpPr>
                  <p:cNvPr id="12347" name="TextBox 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6000" y="1916953"/>
                    <a:ext cx="457200" cy="4078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/>
                    <a:r>
                      <a:rPr lang="en-US" sz="1800">
                        <a:latin typeface="Arial" charset="0"/>
                      </a:rPr>
                      <a:t> -</a:t>
                    </a:r>
                    <a:endParaRPr lang="sr-Latn-CS" sz="1800"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2338" name="Group 87"/>
              <p:cNvGrpSpPr>
                <a:grpSpLocks/>
              </p:cNvGrpSpPr>
              <p:nvPr/>
            </p:nvGrpSpPr>
            <p:grpSpPr bwMode="auto">
              <a:xfrm>
                <a:off x="523842" y="2636829"/>
                <a:ext cx="457200" cy="931251"/>
                <a:chOff x="2286000" y="1288332"/>
                <a:chExt cx="457200" cy="1036515"/>
              </a:xfrm>
            </p:grpSpPr>
            <p:sp>
              <p:nvSpPr>
                <p:cNvPr id="10" name="Oval 9"/>
                <p:cNvSpPr>
                  <a:spLocks noChangeArrowheads="1"/>
                </p:cNvSpPr>
                <p:nvPr/>
              </p:nvSpPr>
              <p:spPr bwMode="auto">
                <a:xfrm>
                  <a:off x="2286001" y="1259811"/>
                  <a:ext cx="381003" cy="9908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ln w="25400" algn="ctr">
                  <a:solidFill>
                    <a:srgbClr val="385D8A"/>
                  </a:solidFill>
                  <a:round/>
                  <a:headEnd/>
                  <a:tailEnd/>
                </a:ln>
              </p:spPr>
              <p:txBody>
                <a:bodyPr vert="eaVert" anchor="ctr"/>
                <a:lstStyle/>
                <a:p>
                  <a:pPr algn="ctr" eaLnBrk="1" hangingPunct="1">
                    <a:defRPr/>
                  </a:pPr>
                  <a:endParaRPr lang="sr-Latn-CS" sz="180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2340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2287588" y="1305995"/>
                  <a:ext cx="373062" cy="4078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+</a:t>
                  </a:r>
                  <a:endParaRPr lang="sr-Latn-CS" sz="1800">
                    <a:latin typeface="Arial" charset="0"/>
                  </a:endParaRPr>
                </a:p>
              </p:txBody>
            </p:sp>
            <p:sp>
              <p:nvSpPr>
                <p:cNvPr id="12341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2286000" y="1916953"/>
                  <a:ext cx="457200" cy="4078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 -</a:t>
                  </a:r>
                  <a:endParaRPr lang="sr-Latn-CS" sz="1800">
                    <a:latin typeface="Arial" charset="0"/>
                  </a:endParaRPr>
                </a:p>
              </p:txBody>
            </p:sp>
          </p:grpSp>
        </p:grpSp>
        <p:grpSp>
          <p:nvGrpSpPr>
            <p:cNvPr id="12295" name="Group 144"/>
            <p:cNvGrpSpPr>
              <a:grpSpLocks/>
            </p:cNvGrpSpPr>
            <p:nvPr/>
          </p:nvGrpSpPr>
          <p:grpSpPr bwMode="auto">
            <a:xfrm>
              <a:off x="5483225" y="3089275"/>
              <a:ext cx="2874963" cy="1028700"/>
              <a:chOff x="4497879" y="2381241"/>
              <a:chExt cx="2931647" cy="1028704"/>
            </a:xfrm>
          </p:grpSpPr>
          <p:grpSp>
            <p:nvGrpSpPr>
              <p:cNvPr id="12300" name="Group 87"/>
              <p:cNvGrpSpPr>
                <a:grpSpLocks/>
              </p:cNvGrpSpPr>
              <p:nvPr/>
            </p:nvGrpSpPr>
            <p:grpSpPr bwMode="auto">
              <a:xfrm rot="5400000">
                <a:off x="4877455" y="2144544"/>
                <a:ext cx="457200" cy="930594"/>
                <a:chOff x="2286000" y="1296276"/>
                <a:chExt cx="457200" cy="1035783"/>
              </a:xfrm>
            </p:grpSpPr>
            <p:sp>
              <p:nvSpPr>
                <p:cNvPr id="132" name="Oval 131"/>
                <p:cNvSpPr>
                  <a:spLocks noChangeArrowheads="1"/>
                </p:cNvSpPr>
                <p:nvPr/>
              </p:nvSpPr>
              <p:spPr bwMode="auto">
                <a:xfrm>
                  <a:off x="2286000" y="1296508"/>
                  <a:ext cx="381002" cy="9891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ln w="25400" algn="ctr">
                  <a:solidFill>
                    <a:srgbClr val="385D8A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sr-Latn-CS" sz="180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2335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2290763" y="1302612"/>
                  <a:ext cx="373062" cy="4164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+</a:t>
                  </a:r>
                  <a:endParaRPr lang="sr-Latn-CS" sz="1800">
                    <a:latin typeface="Arial" charset="0"/>
                  </a:endParaRPr>
                </a:p>
              </p:txBody>
            </p:sp>
            <p:sp>
              <p:nvSpPr>
                <p:cNvPr id="12336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2286000" y="1915592"/>
                  <a:ext cx="457200" cy="4164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 -</a:t>
                  </a:r>
                  <a:endParaRPr lang="sr-Latn-CS" sz="1800">
                    <a:latin typeface="Arial" charset="0"/>
                  </a:endParaRPr>
                </a:p>
              </p:txBody>
            </p:sp>
          </p:grpSp>
          <p:grpSp>
            <p:nvGrpSpPr>
              <p:cNvPr id="12301" name="Group 87"/>
              <p:cNvGrpSpPr>
                <a:grpSpLocks/>
              </p:cNvGrpSpPr>
              <p:nvPr/>
            </p:nvGrpSpPr>
            <p:grpSpPr bwMode="auto">
              <a:xfrm rot="5400000">
                <a:off x="4806126" y="2430187"/>
                <a:ext cx="457201" cy="930813"/>
                <a:chOff x="2285999" y="1296033"/>
                <a:chExt cx="457201" cy="1036026"/>
              </a:xfrm>
            </p:grpSpPr>
            <p:sp>
              <p:nvSpPr>
                <p:cNvPr id="126" name="Oval 125"/>
                <p:cNvSpPr>
                  <a:spLocks noChangeArrowheads="1"/>
                </p:cNvSpPr>
                <p:nvPr/>
              </p:nvSpPr>
              <p:spPr bwMode="auto">
                <a:xfrm>
                  <a:off x="2285998" y="1296274"/>
                  <a:ext cx="381002" cy="98917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ln w="25400" algn="ctr">
                  <a:solidFill>
                    <a:srgbClr val="385D8A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sr-Latn-CS" sz="180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2332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2290763" y="1302612"/>
                  <a:ext cx="373062" cy="4164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+</a:t>
                  </a:r>
                  <a:endParaRPr lang="sr-Latn-CS" sz="1800">
                    <a:latin typeface="Arial" charset="0"/>
                  </a:endParaRPr>
                </a:p>
              </p:txBody>
            </p:sp>
            <p:sp>
              <p:nvSpPr>
                <p:cNvPr id="12333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2286000" y="1915592"/>
                  <a:ext cx="457200" cy="4164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 -</a:t>
                  </a:r>
                  <a:endParaRPr lang="sr-Latn-CS" sz="1800">
                    <a:latin typeface="Arial" charset="0"/>
                  </a:endParaRPr>
                </a:p>
              </p:txBody>
            </p:sp>
          </p:grpSp>
          <p:grpSp>
            <p:nvGrpSpPr>
              <p:cNvPr id="12302" name="Group 87"/>
              <p:cNvGrpSpPr>
                <a:grpSpLocks/>
              </p:cNvGrpSpPr>
              <p:nvPr/>
            </p:nvGrpSpPr>
            <p:grpSpPr bwMode="auto">
              <a:xfrm rot="5400000">
                <a:off x="5806345" y="2144347"/>
                <a:ext cx="457200" cy="930987"/>
                <a:chOff x="2286000" y="1295838"/>
                <a:chExt cx="457200" cy="1036221"/>
              </a:xfrm>
            </p:grpSpPr>
            <p:sp>
              <p:nvSpPr>
                <p:cNvPr id="120" name="Oval 119"/>
                <p:cNvSpPr>
                  <a:spLocks noChangeArrowheads="1"/>
                </p:cNvSpPr>
                <p:nvPr/>
              </p:nvSpPr>
              <p:spPr bwMode="auto">
                <a:xfrm>
                  <a:off x="2286001" y="1295952"/>
                  <a:ext cx="381002" cy="98917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ln w="25400" algn="ctr">
                  <a:solidFill>
                    <a:srgbClr val="385D8A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sr-Latn-CS" sz="180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2329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2290763" y="1302612"/>
                  <a:ext cx="373062" cy="4164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+</a:t>
                  </a:r>
                  <a:endParaRPr lang="sr-Latn-CS" sz="1800">
                    <a:latin typeface="Arial" charset="0"/>
                  </a:endParaRPr>
                </a:p>
              </p:txBody>
            </p:sp>
            <p:sp>
              <p:nvSpPr>
                <p:cNvPr id="12330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2286000" y="1915592"/>
                  <a:ext cx="457200" cy="4164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 -</a:t>
                  </a:r>
                  <a:endParaRPr lang="sr-Latn-CS" sz="1800">
                    <a:latin typeface="Arial" charset="0"/>
                  </a:endParaRPr>
                </a:p>
              </p:txBody>
            </p:sp>
          </p:grpSp>
          <p:grpSp>
            <p:nvGrpSpPr>
              <p:cNvPr id="12303" name="Group 87"/>
              <p:cNvGrpSpPr>
                <a:grpSpLocks/>
              </p:cNvGrpSpPr>
              <p:nvPr/>
            </p:nvGrpSpPr>
            <p:grpSpPr bwMode="auto">
              <a:xfrm rot="5400000">
                <a:off x="5735016" y="2429990"/>
                <a:ext cx="457201" cy="931206"/>
                <a:chOff x="2285999" y="1295595"/>
                <a:chExt cx="457201" cy="1036464"/>
              </a:xfrm>
            </p:grpSpPr>
            <p:sp>
              <p:nvSpPr>
                <p:cNvPr id="114" name="Oval 113"/>
                <p:cNvSpPr>
                  <a:spLocks noChangeArrowheads="1"/>
                </p:cNvSpPr>
                <p:nvPr/>
              </p:nvSpPr>
              <p:spPr bwMode="auto">
                <a:xfrm>
                  <a:off x="2285998" y="1295719"/>
                  <a:ext cx="381002" cy="9891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ln w="25400" algn="ctr">
                  <a:solidFill>
                    <a:srgbClr val="385D8A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sr-Latn-CS" sz="180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2326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2290763" y="1302612"/>
                  <a:ext cx="373062" cy="4164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+</a:t>
                  </a:r>
                  <a:endParaRPr lang="sr-Latn-CS" sz="1800">
                    <a:latin typeface="Arial" charset="0"/>
                  </a:endParaRPr>
                </a:p>
              </p:txBody>
            </p:sp>
            <p:sp>
              <p:nvSpPr>
                <p:cNvPr id="12327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2286000" y="1915592"/>
                  <a:ext cx="457200" cy="4164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 -</a:t>
                  </a:r>
                  <a:endParaRPr lang="sr-Latn-CS" sz="1800">
                    <a:latin typeface="Arial" charset="0"/>
                  </a:endParaRPr>
                </a:p>
              </p:txBody>
            </p:sp>
          </p:grpSp>
          <p:grpSp>
            <p:nvGrpSpPr>
              <p:cNvPr id="12304" name="Group 87"/>
              <p:cNvGrpSpPr>
                <a:grpSpLocks/>
              </p:cNvGrpSpPr>
              <p:nvPr/>
            </p:nvGrpSpPr>
            <p:grpSpPr bwMode="auto">
              <a:xfrm rot="5400000">
                <a:off x="4734794" y="2715828"/>
                <a:ext cx="457202" cy="931032"/>
                <a:chOff x="2285998" y="1295789"/>
                <a:chExt cx="457202" cy="1036270"/>
              </a:xfrm>
            </p:grpSpPr>
            <p:sp>
              <p:nvSpPr>
                <p:cNvPr id="108" name="Oval 107"/>
                <p:cNvSpPr>
                  <a:spLocks noChangeArrowheads="1"/>
                </p:cNvSpPr>
                <p:nvPr/>
              </p:nvSpPr>
              <p:spPr bwMode="auto">
                <a:xfrm>
                  <a:off x="2285999" y="1296035"/>
                  <a:ext cx="381002" cy="9891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ln w="25400" algn="ctr">
                  <a:solidFill>
                    <a:srgbClr val="385D8A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sr-Latn-CS" sz="180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2323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2290763" y="1302612"/>
                  <a:ext cx="373062" cy="4164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+</a:t>
                  </a:r>
                  <a:endParaRPr lang="sr-Latn-CS" sz="1800">
                    <a:latin typeface="Arial" charset="0"/>
                  </a:endParaRPr>
                </a:p>
              </p:txBody>
            </p:sp>
            <p:sp>
              <p:nvSpPr>
                <p:cNvPr id="12324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2286000" y="1915592"/>
                  <a:ext cx="457200" cy="4164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 -</a:t>
                  </a:r>
                  <a:endParaRPr lang="sr-Latn-CS" sz="1800">
                    <a:latin typeface="Arial" charset="0"/>
                  </a:endParaRPr>
                </a:p>
              </p:txBody>
            </p:sp>
          </p:grpSp>
          <p:grpSp>
            <p:nvGrpSpPr>
              <p:cNvPr id="12305" name="Group 87"/>
              <p:cNvGrpSpPr>
                <a:grpSpLocks/>
              </p:cNvGrpSpPr>
              <p:nvPr/>
            </p:nvGrpSpPr>
            <p:grpSpPr bwMode="auto">
              <a:xfrm rot="5400000">
                <a:off x="5663686" y="2715629"/>
                <a:ext cx="457202" cy="931425"/>
                <a:chOff x="2285998" y="1295351"/>
                <a:chExt cx="457202" cy="1036708"/>
              </a:xfrm>
            </p:grpSpPr>
            <p:sp>
              <p:nvSpPr>
                <p:cNvPr id="102" name="Oval 101"/>
                <p:cNvSpPr>
                  <a:spLocks noChangeArrowheads="1"/>
                </p:cNvSpPr>
                <p:nvPr/>
              </p:nvSpPr>
              <p:spPr bwMode="auto">
                <a:xfrm>
                  <a:off x="2286001" y="1295483"/>
                  <a:ext cx="381002" cy="9891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ln w="25400" algn="ctr">
                  <a:solidFill>
                    <a:srgbClr val="385D8A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sr-Latn-CS" sz="180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2320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2290763" y="1302612"/>
                  <a:ext cx="373062" cy="4164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+</a:t>
                  </a:r>
                  <a:endParaRPr lang="sr-Latn-CS" sz="1800">
                    <a:latin typeface="Arial" charset="0"/>
                  </a:endParaRPr>
                </a:p>
              </p:txBody>
            </p:sp>
            <p:sp>
              <p:nvSpPr>
                <p:cNvPr id="12321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2286000" y="1915592"/>
                  <a:ext cx="457200" cy="4164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 -</a:t>
                  </a:r>
                  <a:endParaRPr lang="sr-Latn-CS" sz="1800">
                    <a:latin typeface="Arial" charset="0"/>
                  </a:endParaRPr>
                </a:p>
              </p:txBody>
            </p:sp>
          </p:grpSp>
          <p:grpSp>
            <p:nvGrpSpPr>
              <p:cNvPr id="12306" name="Group 142"/>
              <p:cNvGrpSpPr>
                <a:grpSpLocks/>
              </p:cNvGrpSpPr>
              <p:nvPr/>
            </p:nvGrpSpPr>
            <p:grpSpPr bwMode="auto">
              <a:xfrm>
                <a:off x="6355269" y="2381241"/>
                <a:ext cx="1074257" cy="1028701"/>
                <a:chOff x="6355269" y="2381241"/>
                <a:chExt cx="1074257" cy="1028701"/>
              </a:xfrm>
            </p:grpSpPr>
            <p:grpSp>
              <p:nvGrpSpPr>
                <p:cNvPr id="12307" name="Group 87"/>
                <p:cNvGrpSpPr>
                  <a:grpSpLocks/>
                </p:cNvGrpSpPr>
                <p:nvPr/>
              </p:nvGrpSpPr>
              <p:grpSpPr bwMode="auto">
                <a:xfrm rot="5400000">
                  <a:off x="6735236" y="2144150"/>
                  <a:ext cx="457200" cy="931381"/>
                  <a:chOff x="2286000" y="1295400"/>
                  <a:chExt cx="457200" cy="1036659"/>
                </a:xfrm>
              </p:grpSpPr>
              <p:sp>
                <p:nvSpPr>
                  <p:cNvPr id="96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2286002" y="1304409"/>
                    <a:ext cx="381002" cy="10089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/>
                  </a:gradFill>
                  <a:ln w="25400" algn="ctr">
                    <a:solidFill>
                      <a:srgbClr val="385D8A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sr-Latn-CS" sz="180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2317" name="Text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0763" y="1302612"/>
                    <a:ext cx="373062" cy="4164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/>
                    <a:r>
                      <a:rPr lang="en-US" sz="1800">
                        <a:latin typeface="Arial" charset="0"/>
                      </a:rPr>
                      <a:t>+</a:t>
                    </a:r>
                    <a:endParaRPr lang="sr-Latn-CS" sz="1800">
                      <a:latin typeface="Arial" charset="0"/>
                    </a:endParaRPr>
                  </a:p>
                </p:txBody>
              </p:sp>
              <p:sp>
                <p:nvSpPr>
                  <p:cNvPr id="12318" name="TextBox 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6000" y="1915592"/>
                    <a:ext cx="457200" cy="4164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/>
                    <a:r>
                      <a:rPr lang="en-US" sz="1800">
                        <a:latin typeface="Arial" charset="0"/>
                      </a:rPr>
                      <a:t> -</a:t>
                    </a:r>
                    <a:endParaRPr lang="sr-Latn-CS" sz="1800">
                      <a:latin typeface="Arial" charset="0"/>
                    </a:endParaRPr>
                  </a:p>
                </p:txBody>
              </p:sp>
            </p:grpSp>
            <p:grpSp>
              <p:nvGrpSpPr>
                <p:cNvPr id="12308" name="Group 87"/>
                <p:cNvGrpSpPr>
                  <a:grpSpLocks/>
                </p:cNvGrpSpPr>
                <p:nvPr/>
              </p:nvGrpSpPr>
              <p:grpSpPr bwMode="auto">
                <a:xfrm rot="5400000">
                  <a:off x="6665524" y="2428173"/>
                  <a:ext cx="457202" cy="934837"/>
                  <a:chOff x="2285998" y="1291553"/>
                  <a:chExt cx="457202" cy="1040506"/>
                </a:xfrm>
              </p:grpSpPr>
              <p:sp>
                <p:nvSpPr>
                  <p:cNvPr id="90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2286000" y="1300569"/>
                    <a:ext cx="381002" cy="96034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/>
                  </a:gradFill>
                  <a:ln w="25400" algn="ctr">
                    <a:solidFill>
                      <a:srgbClr val="385D8A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sr-Latn-CS" sz="180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2314" name="Text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0763" y="1302612"/>
                    <a:ext cx="373062" cy="4164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/>
                    <a:r>
                      <a:rPr lang="en-US" sz="1800">
                        <a:latin typeface="Arial" charset="0"/>
                      </a:rPr>
                      <a:t>+</a:t>
                    </a:r>
                    <a:endParaRPr lang="sr-Latn-CS" sz="1800">
                      <a:latin typeface="Arial" charset="0"/>
                    </a:endParaRPr>
                  </a:p>
                </p:txBody>
              </p:sp>
              <p:sp>
                <p:nvSpPr>
                  <p:cNvPr id="12315" name="TextBox 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6000" y="1915592"/>
                    <a:ext cx="457200" cy="4164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/>
                    <a:r>
                      <a:rPr lang="en-US" sz="1800">
                        <a:latin typeface="Arial" charset="0"/>
                      </a:rPr>
                      <a:t> -</a:t>
                    </a:r>
                    <a:endParaRPr lang="sr-Latn-CS" sz="1800">
                      <a:latin typeface="Arial" charset="0"/>
                    </a:endParaRPr>
                  </a:p>
                </p:txBody>
              </p:sp>
            </p:grpSp>
            <p:grpSp>
              <p:nvGrpSpPr>
                <p:cNvPr id="12309" name="Group 87"/>
                <p:cNvGrpSpPr>
                  <a:grpSpLocks/>
                </p:cNvGrpSpPr>
                <p:nvPr/>
              </p:nvGrpSpPr>
              <p:grpSpPr bwMode="auto">
                <a:xfrm rot="5400000">
                  <a:off x="6594195" y="2713813"/>
                  <a:ext cx="457203" cy="935056"/>
                  <a:chOff x="2285997" y="1291309"/>
                  <a:chExt cx="457203" cy="1040750"/>
                </a:xfrm>
              </p:grpSpPr>
              <p:sp>
                <p:nvSpPr>
                  <p:cNvPr id="84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2286001" y="1291325"/>
                    <a:ext cx="381002" cy="98377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/>
                  </a:gradFill>
                  <a:ln w="25400" algn="ctr">
                    <a:solidFill>
                      <a:srgbClr val="385D8A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sr-Latn-CS" sz="180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2311" name="Text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0763" y="1302612"/>
                    <a:ext cx="373062" cy="4164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/>
                    <a:r>
                      <a:rPr lang="en-US" sz="1800">
                        <a:latin typeface="Arial" charset="0"/>
                      </a:rPr>
                      <a:t>+</a:t>
                    </a:r>
                    <a:endParaRPr lang="sr-Latn-CS" sz="1800">
                      <a:latin typeface="Arial" charset="0"/>
                    </a:endParaRPr>
                  </a:p>
                </p:txBody>
              </p:sp>
              <p:sp>
                <p:nvSpPr>
                  <p:cNvPr id="12312" name="TextBox 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6000" y="1915592"/>
                    <a:ext cx="457200" cy="4164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/>
                    <a:r>
                      <a:rPr lang="en-US" sz="1800">
                        <a:latin typeface="Arial" charset="0"/>
                      </a:rPr>
                      <a:t> -</a:t>
                    </a:r>
                    <a:endParaRPr lang="sr-Latn-CS" sz="1800">
                      <a:latin typeface="Arial" charset="0"/>
                    </a:endParaRPr>
                  </a:p>
                </p:txBody>
              </p:sp>
            </p:grpSp>
          </p:grpSp>
        </p:grpSp>
        <p:sp>
          <p:nvSpPr>
            <p:cNvPr id="12296" name="Rounded Rectangle 138"/>
            <p:cNvSpPr>
              <a:spLocks noChangeArrowheads="1"/>
            </p:cNvSpPr>
            <p:nvPr/>
          </p:nvSpPr>
          <p:spPr bwMode="auto">
            <a:xfrm>
              <a:off x="357188" y="1643063"/>
              <a:ext cx="3857625" cy="4071937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2297" name="TextBox 145"/>
            <p:cNvSpPr txBox="1">
              <a:spLocks noChangeArrowheads="1"/>
            </p:cNvSpPr>
            <p:nvPr/>
          </p:nvSpPr>
          <p:spPr bwMode="auto">
            <a:xfrm>
              <a:off x="696913" y="2000250"/>
              <a:ext cx="3160712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r-Latn-CS" sz="2400">
                  <a:solidFill>
                    <a:srgbClr val="990000"/>
                  </a:solidFill>
                  <a:cs typeface="Times New Roman" pitchFamily="18" charset="0"/>
                </a:rPr>
                <a:t>I</a:t>
              </a:r>
              <a:r>
                <a:rPr lang="en-US" sz="2400">
                  <a:solidFill>
                    <a:srgbClr val="990000"/>
                  </a:solidFill>
                  <a:cs typeface="Times New Roman" pitchFamily="18" charset="0"/>
                </a:rPr>
                <a:t>sotropic</a:t>
              </a:r>
              <a:r>
                <a:rPr lang="sr-Latn-CS" sz="2400">
                  <a:solidFill>
                    <a:srgbClr val="990000"/>
                  </a:solidFill>
                  <a:cs typeface="Times New Roman" pitchFamily="18" charset="0"/>
                </a:rPr>
                <a:t> DD </a:t>
              </a:r>
              <a:r>
                <a:rPr lang="en-US" sz="2400">
                  <a:solidFill>
                    <a:srgbClr val="990000"/>
                  </a:solidFill>
                  <a:cs typeface="Times New Roman" pitchFamily="18" charset="0"/>
                </a:rPr>
                <a:t>interaction</a:t>
              </a:r>
              <a:endParaRPr lang="sr-Latn-CS" sz="2400">
                <a:solidFill>
                  <a:srgbClr val="990000"/>
                </a:solidFill>
                <a:cs typeface="Times New Roman" pitchFamily="18" charset="0"/>
              </a:endParaRPr>
            </a:p>
            <a:p>
              <a:pPr algn="ctr" eaLnBrk="1" hangingPunct="1"/>
              <a:r>
                <a:rPr lang="sr-Latn-CS" sz="2400">
                  <a:solidFill>
                    <a:srgbClr val="990000"/>
                  </a:solidFill>
                  <a:cs typeface="Times New Roman" pitchFamily="18" charset="0"/>
                </a:rPr>
                <a:t>IDD</a:t>
              </a:r>
            </a:p>
          </p:txBody>
        </p:sp>
        <p:sp>
          <p:nvSpPr>
            <p:cNvPr id="12298" name="TextBox 147"/>
            <p:cNvSpPr txBox="1">
              <a:spLocks noChangeArrowheads="1"/>
            </p:cNvSpPr>
            <p:nvPr/>
          </p:nvSpPr>
          <p:spPr bwMode="auto">
            <a:xfrm>
              <a:off x="5154613" y="2000250"/>
              <a:ext cx="3516312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r-Latn-CS" sz="2400">
                  <a:solidFill>
                    <a:srgbClr val="7A620E"/>
                  </a:solidFill>
                  <a:cs typeface="Times New Roman" pitchFamily="18" charset="0"/>
                </a:rPr>
                <a:t>Ani</a:t>
              </a:r>
              <a:r>
                <a:rPr lang="en-US" sz="2400">
                  <a:solidFill>
                    <a:srgbClr val="7A620E"/>
                  </a:solidFill>
                  <a:cs typeface="Times New Roman" pitchFamily="18" charset="0"/>
                </a:rPr>
                <a:t>sotropic</a:t>
              </a:r>
              <a:r>
                <a:rPr lang="sr-Latn-CS" sz="2400">
                  <a:solidFill>
                    <a:srgbClr val="7A620E"/>
                  </a:solidFill>
                  <a:cs typeface="Times New Roman" pitchFamily="18" charset="0"/>
                </a:rPr>
                <a:t> DD </a:t>
              </a:r>
              <a:r>
                <a:rPr lang="en-US" sz="2400">
                  <a:solidFill>
                    <a:srgbClr val="7A620E"/>
                  </a:solidFill>
                  <a:cs typeface="Times New Roman" pitchFamily="18" charset="0"/>
                </a:rPr>
                <a:t>interaction</a:t>
              </a:r>
              <a:endParaRPr lang="sr-Latn-CS" sz="2400">
                <a:solidFill>
                  <a:srgbClr val="7A620E"/>
                </a:solidFill>
                <a:cs typeface="Times New Roman" pitchFamily="18" charset="0"/>
              </a:endParaRPr>
            </a:p>
            <a:p>
              <a:pPr algn="ctr" eaLnBrk="1" hangingPunct="1"/>
              <a:r>
                <a:rPr lang="sr-Latn-CS" sz="2400">
                  <a:solidFill>
                    <a:srgbClr val="7A620E"/>
                  </a:solidFill>
                  <a:cs typeface="Times New Roman" pitchFamily="18" charset="0"/>
                </a:rPr>
                <a:t>ADD</a:t>
              </a:r>
            </a:p>
          </p:txBody>
        </p:sp>
        <p:sp>
          <p:nvSpPr>
            <p:cNvPr id="21515" name="Rounded Rectangle 142"/>
            <p:cNvSpPr>
              <a:spLocks noChangeArrowheads="1"/>
            </p:cNvSpPr>
            <p:nvPr/>
          </p:nvSpPr>
          <p:spPr bwMode="auto">
            <a:xfrm>
              <a:off x="4929188" y="1643063"/>
              <a:ext cx="3857625" cy="4071937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 sz="1800">
                <a:latin typeface="Arial" charset="0"/>
              </a:endParaRPr>
            </a:p>
          </p:txBody>
        </p:sp>
        <p:graphicFrame>
          <p:nvGraphicFramePr>
            <p:cNvPr id="12290" name="Object 151"/>
            <p:cNvGraphicFramePr>
              <a:graphicFrameLocks noChangeAspect="1"/>
            </p:cNvGraphicFramePr>
            <p:nvPr/>
          </p:nvGraphicFramePr>
          <p:xfrm>
            <a:off x="642938" y="4429125"/>
            <a:ext cx="3130550" cy="1000125"/>
          </p:xfrm>
          <a:graphic>
            <a:graphicData uri="http://schemas.openxmlformats.org/presentationml/2006/ole">
              <p:oleObj spid="_x0000_s12290" name="Equation" r:id="rId3" imgW="1688760" imgH="622080" progId="Equation.3">
                <p:embed/>
              </p:oleObj>
            </a:graphicData>
          </a:graphic>
        </p:graphicFrame>
        <p:graphicFrame>
          <p:nvGraphicFramePr>
            <p:cNvPr id="12291" name="Object 150"/>
            <p:cNvGraphicFramePr>
              <a:graphicFrameLocks noChangeAspect="1"/>
            </p:cNvGraphicFramePr>
            <p:nvPr/>
          </p:nvGraphicFramePr>
          <p:xfrm>
            <a:off x="5186363" y="4429125"/>
            <a:ext cx="3386137" cy="946150"/>
          </p:xfrm>
          <a:graphic>
            <a:graphicData uri="http://schemas.openxmlformats.org/presentationml/2006/ole">
              <p:oleObj spid="_x0000_s12291" name="Equation" r:id="rId4" imgW="2044440" imgH="571320" progId="Equation.3">
                <p:embed/>
              </p:oleObj>
            </a:graphicData>
          </a:graphic>
        </p:graphicFrame>
      </p:grp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785938" y="428625"/>
            <a:ext cx="5759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2800" b="1">
                <a:solidFill>
                  <a:srgbClr val="003300"/>
                </a:solidFill>
                <a:latin typeface="Arial Narrow" pitchFamily="34" charset="0"/>
              </a:rPr>
              <a:t>Dipo</a:t>
            </a:r>
            <a:r>
              <a:rPr lang="en-US" sz="2800" b="1">
                <a:solidFill>
                  <a:srgbClr val="003300"/>
                </a:solidFill>
                <a:latin typeface="Arial Narrow" pitchFamily="34" charset="0"/>
              </a:rPr>
              <a:t>lar</a:t>
            </a:r>
            <a:r>
              <a:rPr lang="sr-Latn-CS" sz="2800" b="1">
                <a:solidFill>
                  <a:srgbClr val="003300"/>
                </a:solidFill>
                <a:latin typeface="Arial Narrow" pitchFamily="34" charset="0"/>
              </a:rPr>
              <a:t> </a:t>
            </a:r>
            <a:r>
              <a:rPr lang="en-US" sz="2800" b="1">
                <a:solidFill>
                  <a:srgbClr val="003300"/>
                </a:solidFill>
                <a:latin typeface="Arial Narrow" pitchFamily="34" charset="0"/>
              </a:rPr>
              <a:t>2</a:t>
            </a:r>
            <a:r>
              <a:rPr lang="sr-Latn-CS" sz="2800" b="1">
                <a:solidFill>
                  <a:srgbClr val="003300"/>
                </a:solidFill>
                <a:latin typeface="Arial Narrow" pitchFamily="34" charset="0"/>
              </a:rPr>
              <a:t>D B</a:t>
            </a:r>
            <a:r>
              <a:rPr lang="en-US" sz="2800" b="1">
                <a:solidFill>
                  <a:srgbClr val="003300"/>
                </a:solidFill>
                <a:latin typeface="Arial Narrow" pitchFamily="34" charset="0"/>
              </a:rPr>
              <a:t>EC</a:t>
            </a:r>
            <a:r>
              <a:rPr lang="sr-Latn-CS" sz="2800" b="1">
                <a:solidFill>
                  <a:srgbClr val="003300"/>
                </a:solidFill>
                <a:latin typeface="Arial Narrow" pitchFamily="34" charset="0"/>
              </a:rPr>
              <a:t> </a:t>
            </a:r>
            <a:r>
              <a:rPr lang="en-US" sz="2800" b="1">
                <a:solidFill>
                  <a:srgbClr val="003300"/>
                </a:solidFill>
                <a:latin typeface="Arial Narrow" pitchFamily="34" charset="0"/>
              </a:rPr>
              <a:t>in a deep optical lattice</a:t>
            </a:r>
            <a:r>
              <a:rPr lang="en-US" sz="2800">
                <a:latin typeface="Arial Narrow" pitchFamily="34" charset="0"/>
              </a:rPr>
              <a:t> </a:t>
            </a:r>
            <a:endParaRPr lang="sr-Latn-CS" sz="280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/>
          </p:cNvSpPr>
          <p:nvPr/>
        </p:nvSpPr>
        <p:spPr bwMode="auto">
          <a:xfrm>
            <a:off x="323850" y="0"/>
            <a:ext cx="8424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 algn="ctr" eaLnBrk="1" hangingPunct="1"/>
            <a:r>
              <a:rPr lang="en-US" sz="3600" b="1">
                <a:solidFill>
                  <a:srgbClr val="003300"/>
                </a:solidFill>
                <a:latin typeface="Arial Narrow" pitchFamily="34" charset="0"/>
                <a:cs typeface="Tahoma" pitchFamily="34" charset="0"/>
              </a:rPr>
              <a:t>GOAL</a:t>
            </a:r>
            <a:r>
              <a:rPr lang="sr-Latn-CS" sz="3600">
                <a:solidFill>
                  <a:schemeClr val="accent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22531" name="AutoShape 6"/>
          <p:cNvSpPr>
            <a:spLocks noChangeArrowheads="1"/>
          </p:cNvSpPr>
          <p:nvPr/>
        </p:nvSpPr>
        <p:spPr bwMode="auto">
          <a:xfrm>
            <a:off x="500063" y="2214563"/>
            <a:ext cx="8426450" cy="2500312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  <a:alpha val="63136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500063" y="2571750"/>
            <a:ext cx="84296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Arial Narrow" pitchFamily="34" charset="0"/>
              </a:rPr>
              <a:t>Search for</a:t>
            </a:r>
            <a:r>
              <a:rPr lang="sr-Latn-CS" sz="3600">
                <a:latin typeface="Arial Narrow" pitchFamily="34" charset="0"/>
              </a:rPr>
              <a:t> </a:t>
            </a:r>
            <a:r>
              <a:rPr lang="en-US" sz="3600">
                <a:latin typeface="Arial Narrow" pitchFamily="34" charset="0"/>
              </a:rPr>
              <a:t>the stable periodic structures in 1</a:t>
            </a:r>
            <a:r>
              <a:rPr lang="sr-Latn-CS" sz="3600">
                <a:latin typeface="Arial Narrow" pitchFamily="34" charset="0"/>
              </a:rPr>
              <a:t>D </a:t>
            </a:r>
            <a:r>
              <a:rPr lang="en-US" sz="3600">
                <a:latin typeface="Arial Narrow" pitchFamily="34" charset="0"/>
              </a:rPr>
              <a:t>dipolar </a:t>
            </a:r>
            <a:r>
              <a:rPr lang="sr-Latn-CS" sz="3600">
                <a:latin typeface="Arial Narrow" pitchFamily="34" charset="0"/>
              </a:rPr>
              <a:t>Bo</a:t>
            </a:r>
            <a:r>
              <a:rPr lang="en-US" sz="3600">
                <a:latin typeface="Arial Narrow" pitchFamily="34" charset="0"/>
              </a:rPr>
              <a:t>s</a:t>
            </a:r>
            <a:r>
              <a:rPr lang="sr-Latn-CS" sz="3600">
                <a:latin typeface="Arial Narrow" pitchFamily="34" charset="0"/>
              </a:rPr>
              <a:t>e-</a:t>
            </a:r>
            <a:r>
              <a:rPr lang="en-US" sz="3600">
                <a:latin typeface="Arial Narrow" pitchFamily="34" charset="0"/>
              </a:rPr>
              <a:t>Einstein condensates trapped in deep optical lattices</a:t>
            </a:r>
            <a:endParaRPr lang="sr-Latn-CS" sz="360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5"/>
          <p:cNvSpPr>
            <a:spLocks noChangeArrowheads="1"/>
          </p:cNvSpPr>
          <p:nvPr/>
        </p:nvSpPr>
        <p:spPr bwMode="auto">
          <a:xfrm>
            <a:off x="395288" y="1412875"/>
            <a:ext cx="8426450" cy="511175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  <a:alpha val="63136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571500" y="1571625"/>
            <a:ext cx="8208963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sr-Latn-CS" smtClean="0">
                <a:solidFill>
                  <a:schemeClr val="tx1"/>
                </a:solidFill>
                <a:latin typeface="Arial Narrow" pitchFamily="34" charset="0"/>
              </a:rPr>
              <a:t>Bo</a:t>
            </a:r>
            <a:r>
              <a:rPr lang="en-US" smtClean="0">
                <a:solidFill>
                  <a:schemeClr val="tx1"/>
                </a:solidFill>
                <a:latin typeface="Arial Narrow" pitchFamily="34" charset="0"/>
              </a:rPr>
              <a:t>s</a:t>
            </a:r>
            <a:r>
              <a:rPr lang="sr-Latn-CS" smtClean="0">
                <a:solidFill>
                  <a:schemeClr val="tx1"/>
                </a:solidFill>
                <a:latin typeface="Arial Narrow" pitchFamily="34" charset="0"/>
              </a:rPr>
              <a:t>e-</a:t>
            </a:r>
            <a:r>
              <a:rPr lang="en-US" smtClean="0">
                <a:solidFill>
                  <a:schemeClr val="tx1"/>
                </a:solidFill>
                <a:latin typeface="Arial Narrow" pitchFamily="34" charset="0"/>
              </a:rPr>
              <a:t>Einstein condensates (BEC)</a:t>
            </a:r>
            <a:endParaRPr lang="sr-Latn-CS" smtClean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mtClean="0">
                <a:solidFill>
                  <a:schemeClr val="tx1"/>
                </a:solidFill>
                <a:latin typeface="Arial Narrow" pitchFamily="34" charset="0"/>
              </a:rPr>
              <a:t>D</a:t>
            </a:r>
            <a:r>
              <a:rPr lang="sr-Latn-CS" smtClean="0">
                <a:solidFill>
                  <a:schemeClr val="tx1"/>
                </a:solidFill>
                <a:latin typeface="Arial Narrow" pitchFamily="34" charset="0"/>
              </a:rPr>
              <a:t>ipola</a:t>
            </a:r>
            <a:r>
              <a:rPr lang="en-US" smtClean="0">
                <a:solidFill>
                  <a:schemeClr val="tx1"/>
                </a:solidFill>
                <a:latin typeface="Arial Narrow" pitchFamily="34" charset="0"/>
              </a:rPr>
              <a:t>r BEC in optical lattice</a:t>
            </a:r>
            <a:r>
              <a:rPr lang="sr-Latn-CS" smtClean="0">
                <a:solidFill>
                  <a:srgbClr val="003300"/>
                </a:solidFill>
                <a:latin typeface="Arial Narrow" pitchFamily="34" charset="0"/>
              </a:rPr>
              <a:t>	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</a:pPr>
            <a:r>
              <a:rPr lang="sr-Latn-CS" smtClean="0">
                <a:solidFill>
                  <a:srgbClr val="C00000"/>
                </a:solidFill>
                <a:latin typeface="Arial Narrow" pitchFamily="34" charset="0"/>
              </a:rPr>
              <a:t>Gross-Pitaevskii </a:t>
            </a:r>
            <a:r>
              <a:rPr lang="en-US" smtClean="0">
                <a:solidFill>
                  <a:srgbClr val="C00000"/>
                </a:solidFill>
                <a:latin typeface="Arial Narrow" pitchFamily="34" charset="0"/>
              </a:rPr>
              <a:t>equation</a:t>
            </a:r>
            <a:endParaRPr lang="sr-Latn-CS" smtClean="0">
              <a:solidFill>
                <a:srgbClr val="C00000"/>
              </a:solidFill>
              <a:latin typeface="Arial Narrow" pitchFamily="34" charset="0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</a:pPr>
            <a:r>
              <a:rPr lang="en-US" smtClean="0">
                <a:solidFill>
                  <a:srgbClr val="C00000"/>
                </a:solidFill>
                <a:latin typeface="Arial Narrow" pitchFamily="34" charset="0"/>
              </a:rPr>
              <a:t>D</a:t>
            </a:r>
            <a:r>
              <a:rPr lang="sr-Latn-CS" smtClean="0">
                <a:solidFill>
                  <a:srgbClr val="C00000"/>
                </a:solidFill>
                <a:latin typeface="Arial Narrow" pitchFamily="34" charset="0"/>
              </a:rPr>
              <a:t>ipolar </a:t>
            </a:r>
            <a:r>
              <a:rPr lang="en-US" smtClean="0">
                <a:solidFill>
                  <a:srgbClr val="C00000"/>
                </a:solidFill>
                <a:latin typeface="Arial Narrow" pitchFamily="34" charset="0"/>
              </a:rPr>
              <a:t>BEC in a</a:t>
            </a:r>
            <a:r>
              <a:rPr lang="sr-Latn-CS" smtClean="0">
                <a:solidFill>
                  <a:srgbClr val="C00000"/>
                </a:solidFill>
                <a:latin typeface="Arial Narrow" pitchFamily="34" charset="0"/>
              </a:rPr>
              <a:t> cigar-shaped </a:t>
            </a:r>
            <a:r>
              <a:rPr lang="en-US" smtClean="0">
                <a:solidFill>
                  <a:srgbClr val="C00000"/>
                </a:solidFill>
                <a:latin typeface="Arial Narrow" pitchFamily="34" charset="0"/>
              </a:rPr>
              <a:t>potential (1D)</a:t>
            </a:r>
            <a:endParaRPr lang="sr-Latn-CS" smtClean="0">
              <a:solidFill>
                <a:srgbClr val="C00000"/>
              </a:solidFill>
              <a:latin typeface="Arial Narrow" pitchFamily="34" charset="0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</a:pPr>
            <a:r>
              <a:rPr lang="sr-Latn-CS" smtClean="0">
                <a:solidFill>
                  <a:srgbClr val="C00000"/>
                </a:solidFill>
                <a:latin typeface="Arial Narrow" pitchFamily="34" charset="0"/>
              </a:rPr>
              <a:t>Dipolar 1D B</a:t>
            </a:r>
            <a:r>
              <a:rPr lang="en-US" smtClean="0">
                <a:solidFill>
                  <a:srgbClr val="C00000"/>
                </a:solidFill>
                <a:latin typeface="Arial Narrow" pitchFamily="34" charset="0"/>
              </a:rPr>
              <a:t>EC in</a:t>
            </a:r>
            <a:r>
              <a:rPr lang="sr-Latn-CS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mtClean="0">
                <a:solidFill>
                  <a:srgbClr val="C00000"/>
                </a:solidFill>
                <a:latin typeface="Arial Narrow" pitchFamily="34" charset="0"/>
              </a:rPr>
              <a:t>a deep optical lattice</a:t>
            </a:r>
            <a:endParaRPr lang="sr-Latn-CS" smtClean="0">
              <a:solidFill>
                <a:srgbClr val="C00000"/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sr-Latn-CS" smtClean="0">
                <a:solidFill>
                  <a:srgbClr val="003300"/>
                </a:solidFill>
                <a:latin typeface="Arial Narrow" pitchFamily="34" charset="0"/>
              </a:rPr>
              <a:t>Re</a:t>
            </a:r>
            <a:r>
              <a:rPr lang="en-US" smtClean="0">
                <a:solidFill>
                  <a:srgbClr val="003300"/>
                </a:solidFill>
                <a:latin typeface="Arial Narrow" pitchFamily="34" charset="0"/>
              </a:rPr>
              <a:t>sults</a:t>
            </a:r>
            <a:endParaRPr lang="sr-Latn-CS" smtClean="0">
              <a:solidFill>
                <a:srgbClr val="003300"/>
              </a:solidFill>
              <a:latin typeface="Arial Narrow" pitchFamily="34" charset="0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</a:pPr>
            <a:r>
              <a:rPr lang="en-US" smtClean="0">
                <a:solidFill>
                  <a:srgbClr val="C00000"/>
                </a:solidFill>
                <a:latin typeface="Arial Narrow" pitchFamily="34" charset="0"/>
              </a:rPr>
              <a:t>Double periodic patterns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</a:pPr>
            <a:r>
              <a:rPr lang="en-US" smtClean="0">
                <a:solidFill>
                  <a:srgbClr val="C00000"/>
                </a:solidFill>
                <a:latin typeface="Arial Narrow" pitchFamily="34" charset="0"/>
              </a:rPr>
              <a:t>Triple periodic patterns</a:t>
            </a:r>
            <a:endParaRPr lang="sr-Latn-CS" smtClean="0">
              <a:solidFill>
                <a:srgbClr val="C00000"/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mtClean="0">
                <a:solidFill>
                  <a:srgbClr val="003300"/>
                </a:solidFill>
                <a:latin typeface="Arial Narrow" pitchFamily="34" charset="0"/>
              </a:rPr>
              <a:t>Conclusion</a:t>
            </a:r>
            <a:endParaRPr lang="sr-Latn-CS" smtClean="0">
              <a:solidFill>
                <a:srgbClr val="003300"/>
              </a:solidFill>
              <a:latin typeface="Arial Narrow" pitchFamily="34" charset="0"/>
            </a:endParaRPr>
          </a:p>
        </p:txBody>
      </p:sp>
      <p:sp>
        <p:nvSpPr>
          <p:cNvPr id="25604" name="Title 1"/>
          <p:cNvSpPr>
            <a:spLocks/>
          </p:cNvSpPr>
          <p:nvPr/>
        </p:nvSpPr>
        <p:spPr bwMode="auto">
          <a:xfrm>
            <a:off x="323850" y="0"/>
            <a:ext cx="8424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 algn="ctr" eaLnBrk="1" hangingPunct="1"/>
            <a:r>
              <a:rPr lang="en-US" sz="3600" b="1">
                <a:solidFill>
                  <a:srgbClr val="003300"/>
                </a:solidFill>
                <a:latin typeface="Arial Narrow" pitchFamily="34" charset="0"/>
              </a:rPr>
              <a:t>OUTLINE</a:t>
            </a:r>
            <a:r>
              <a:rPr lang="sr-Latn-CS" sz="3600" b="1">
                <a:solidFill>
                  <a:srgbClr val="003300"/>
                </a:solidFill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/>
          </p:cNvSpPr>
          <p:nvPr/>
        </p:nvSpPr>
        <p:spPr bwMode="auto">
          <a:xfrm>
            <a:off x="323850" y="0"/>
            <a:ext cx="8424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 algn="ctr" eaLnBrk="1" hangingPunct="1"/>
            <a:r>
              <a:rPr lang="sr-Latn-CS" sz="3600">
                <a:solidFill>
                  <a:schemeClr val="accent1"/>
                </a:solidFill>
                <a:latin typeface="Showcard Gothic" pitchFamily="82" charset="0"/>
              </a:rPr>
              <a:t> </a:t>
            </a:r>
          </a:p>
        </p:txBody>
      </p:sp>
      <p:sp>
        <p:nvSpPr>
          <p:cNvPr id="26627" name="Title 1"/>
          <p:cNvSpPr>
            <a:spLocks/>
          </p:cNvSpPr>
          <p:nvPr/>
        </p:nvSpPr>
        <p:spPr bwMode="auto">
          <a:xfrm>
            <a:off x="500063" y="357188"/>
            <a:ext cx="8424862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 algn="ctr" eaLnBrk="1" hangingPunct="1"/>
            <a:r>
              <a:rPr lang="en-US" sz="3600" b="1">
                <a:solidFill>
                  <a:srgbClr val="003300"/>
                </a:solidFill>
                <a:latin typeface="Arial Narrow" pitchFamily="34" charset="0"/>
              </a:rPr>
              <a:t>Bo</a:t>
            </a:r>
            <a:r>
              <a:rPr lang="sr-Latn-CS" sz="3600" b="1">
                <a:solidFill>
                  <a:srgbClr val="003300"/>
                </a:solidFill>
                <a:latin typeface="Arial Narrow" pitchFamily="34" charset="0"/>
              </a:rPr>
              <a:t>z</a:t>
            </a:r>
            <a:r>
              <a:rPr lang="en-US" sz="3600" b="1">
                <a:solidFill>
                  <a:srgbClr val="003300"/>
                </a:solidFill>
                <a:latin typeface="Arial Narrow" pitchFamily="34" charset="0"/>
              </a:rPr>
              <a:t>e-</a:t>
            </a:r>
            <a:r>
              <a:rPr lang="sr-Latn-CS" sz="3600" b="1">
                <a:solidFill>
                  <a:srgbClr val="003300"/>
                </a:solidFill>
                <a:latin typeface="Arial Narrow" pitchFamily="34" charset="0"/>
              </a:rPr>
              <a:t>Aj</a:t>
            </a:r>
            <a:r>
              <a:rPr lang="en-US" sz="3600" b="1">
                <a:solidFill>
                  <a:srgbClr val="003300"/>
                </a:solidFill>
                <a:latin typeface="Arial Narrow" pitchFamily="34" charset="0"/>
              </a:rPr>
              <a:t>n</a:t>
            </a:r>
            <a:r>
              <a:rPr lang="sr-Latn-CS" sz="3600" b="1">
                <a:solidFill>
                  <a:srgbClr val="003300"/>
                </a:solidFill>
                <a:latin typeface="Arial Narrow" pitchFamily="34" charset="0"/>
              </a:rPr>
              <a:t>štajn</a:t>
            </a:r>
            <a:r>
              <a:rPr lang="en-US" sz="3600" b="1">
                <a:solidFill>
                  <a:srgbClr val="003300"/>
                </a:solidFill>
                <a:latin typeface="Arial Narrow" pitchFamily="34" charset="0"/>
              </a:rPr>
              <a:t> </a:t>
            </a:r>
            <a:r>
              <a:rPr lang="sr-Latn-CS" sz="3600" b="1">
                <a:solidFill>
                  <a:srgbClr val="003300"/>
                </a:solidFill>
                <a:latin typeface="Arial Narrow" pitchFamily="34" charset="0"/>
              </a:rPr>
              <a:t>k</a:t>
            </a:r>
            <a:r>
              <a:rPr lang="en-US" sz="3600" b="1">
                <a:solidFill>
                  <a:srgbClr val="003300"/>
                </a:solidFill>
                <a:latin typeface="Arial Narrow" pitchFamily="34" charset="0"/>
              </a:rPr>
              <a:t>onden</a:t>
            </a:r>
            <a:r>
              <a:rPr lang="sr-Latn-CS" sz="3600" b="1">
                <a:solidFill>
                  <a:srgbClr val="003300"/>
                </a:solidFill>
                <a:latin typeface="Arial Narrow" pitchFamily="34" charset="0"/>
              </a:rPr>
              <a:t>zati </a:t>
            </a:r>
          </a:p>
        </p:txBody>
      </p:sp>
      <p:sp>
        <p:nvSpPr>
          <p:cNvPr id="26628" name="AutoShape 6"/>
          <p:cNvSpPr>
            <a:spLocks noChangeArrowheads="1"/>
          </p:cNvSpPr>
          <p:nvPr/>
        </p:nvSpPr>
        <p:spPr bwMode="auto">
          <a:xfrm>
            <a:off x="357188" y="1428750"/>
            <a:ext cx="8426450" cy="1079500"/>
          </a:xfrm>
          <a:prstGeom prst="roundRect">
            <a:avLst>
              <a:gd name="adj" fmla="val 16667"/>
            </a:avLst>
          </a:prstGeom>
          <a:solidFill>
            <a:srgbClr val="FFC000">
              <a:alpha val="6313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26629" name="Text Box 22"/>
          <p:cNvSpPr txBox="1">
            <a:spLocks noChangeArrowheads="1"/>
          </p:cNvSpPr>
          <p:nvPr/>
        </p:nvSpPr>
        <p:spPr bwMode="auto">
          <a:xfrm>
            <a:off x="857250" y="1428750"/>
            <a:ext cx="73358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3300"/>
                </a:solidFill>
                <a:latin typeface="Arial Narrow" pitchFamily="34" charset="0"/>
              </a:rPr>
              <a:t>Bose-Einstein condensation is a pure quantum phenomena consisting of the </a:t>
            </a:r>
          </a:p>
          <a:p>
            <a:pPr algn="ctr"/>
            <a:r>
              <a:rPr lang="en-US" sz="2000">
                <a:solidFill>
                  <a:srgbClr val="003300"/>
                </a:solidFill>
                <a:latin typeface="Arial Narrow" pitchFamily="34" charset="0"/>
              </a:rPr>
              <a:t>macroscopic occupation of a single-particle state by an ensemble of </a:t>
            </a:r>
          </a:p>
          <a:p>
            <a:pPr algn="ctr"/>
            <a:r>
              <a:rPr lang="en-US" sz="2000">
                <a:solidFill>
                  <a:srgbClr val="003300"/>
                </a:solidFill>
                <a:latin typeface="Arial Narrow" pitchFamily="34" charset="0"/>
              </a:rPr>
              <a:t>identical bosons in thermal equilibrium at finite temperature</a:t>
            </a:r>
            <a:r>
              <a:rPr lang="en-US" sz="1800">
                <a:latin typeface="Arial Narrow" pitchFamily="34" charset="0"/>
              </a:rPr>
              <a:t>    </a:t>
            </a:r>
          </a:p>
        </p:txBody>
      </p:sp>
      <p:sp>
        <p:nvSpPr>
          <p:cNvPr id="26630" name="TextBox 10"/>
          <p:cNvSpPr txBox="1">
            <a:spLocks noChangeArrowheads="1"/>
          </p:cNvSpPr>
          <p:nvPr/>
        </p:nvSpPr>
        <p:spPr bwMode="auto">
          <a:xfrm>
            <a:off x="250825" y="2636838"/>
            <a:ext cx="7251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3300"/>
                </a:solidFill>
                <a:latin typeface="Arial Narrow" pitchFamily="34" charset="0"/>
                <a:cs typeface="Times New Roman" pitchFamily="18" charset="0"/>
              </a:rPr>
              <a:t>1925. -</a:t>
            </a:r>
            <a:r>
              <a:rPr lang="en-US" sz="2000">
                <a:solidFill>
                  <a:srgbClr val="003300"/>
                </a:solidFill>
                <a:latin typeface="Arial Narrow" pitchFamily="34" charset="0"/>
                <a:cs typeface="Times New Roman" pitchFamily="18" charset="0"/>
              </a:rPr>
              <a:t>The occurrence of these phenomena was predicted  (Einstein-Bose)</a:t>
            </a:r>
            <a:endParaRPr lang="sr-Latn-CS" sz="2000">
              <a:solidFill>
                <a:srgbClr val="0033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6631" name="TextBox 11"/>
          <p:cNvSpPr txBox="1">
            <a:spLocks noChangeArrowheads="1"/>
          </p:cNvSpPr>
          <p:nvPr/>
        </p:nvSpPr>
        <p:spPr bwMode="auto">
          <a:xfrm>
            <a:off x="250825" y="3141663"/>
            <a:ext cx="7654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3300"/>
                </a:solidFill>
                <a:latin typeface="Arial Narrow" pitchFamily="34" charset="0"/>
                <a:cs typeface="Times New Roman" pitchFamily="18" charset="0"/>
              </a:rPr>
              <a:t>1995. </a:t>
            </a:r>
            <a:r>
              <a:rPr lang="en-US" sz="2000">
                <a:solidFill>
                  <a:srgbClr val="003300"/>
                </a:solidFill>
                <a:latin typeface="Arial Narrow" pitchFamily="34" charset="0"/>
                <a:cs typeface="Times New Roman" pitchFamily="18" charset="0"/>
              </a:rPr>
              <a:t>-The first successful experimental creation of BECs in dilute alkali gases </a:t>
            </a:r>
            <a:endParaRPr lang="sr-Latn-CS" sz="2000">
              <a:solidFill>
                <a:srgbClr val="0033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6632" name="TextBox 11"/>
          <p:cNvSpPr txBox="1">
            <a:spLocks noChangeArrowheads="1"/>
          </p:cNvSpPr>
          <p:nvPr/>
        </p:nvSpPr>
        <p:spPr bwMode="auto">
          <a:xfrm>
            <a:off x="741363" y="4643438"/>
            <a:ext cx="375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3300"/>
                </a:solidFill>
                <a:latin typeface="Arial Narrow" pitchFamily="34" charset="0"/>
                <a:cs typeface="Times New Roman" pitchFamily="18" charset="0"/>
              </a:rPr>
              <a:t>2005. </a:t>
            </a:r>
            <a:r>
              <a:rPr lang="en-US" sz="2000">
                <a:solidFill>
                  <a:srgbClr val="003300"/>
                </a:solidFill>
                <a:latin typeface="Arial Narrow" pitchFamily="34" charset="0"/>
                <a:cs typeface="Times New Roman" pitchFamily="18" charset="0"/>
              </a:rPr>
              <a:t>- The BEC of Chromium atoms</a:t>
            </a:r>
            <a:endParaRPr lang="sr-Latn-CS" sz="2000">
              <a:solidFill>
                <a:srgbClr val="0033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6633" name="TextBox 11"/>
          <p:cNvSpPr txBox="1">
            <a:spLocks noChangeArrowheads="1"/>
          </p:cNvSpPr>
          <p:nvPr/>
        </p:nvSpPr>
        <p:spPr bwMode="auto">
          <a:xfrm>
            <a:off x="719138" y="5072063"/>
            <a:ext cx="3689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3300"/>
                </a:solidFill>
                <a:latin typeface="Arial Narrow" pitchFamily="34" charset="0"/>
                <a:cs typeface="Times New Roman" pitchFamily="18" charset="0"/>
              </a:rPr>
              <a:t>2008. </a:t>
            </a:r>
            <a:r>
              <a:rPr lang="en-US" sz="2000">
                <a:solidFill>
                  <a:srgbClr val="003300"/>
                </a:solidFill>
                <a:latin typeface="Arial Narrow" pitchFamily="34" charset="0"/>
                <a:cs typeface="Times New Roman" pitchFamily="18" charset="0"/>
              </a:rPr>
              <a:t>- The BEC of polar molecules </a:t>
            </a:r>
            <a:endParaRPr lang="sr-Latn-CS" sz="2000">
              <a:solidFill>
                <a:srgbClr val="0033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1995" name="AutoShape 41"/>
          <p:cNvSpPr>
            <a:spLocks noChangeArrowheads="1"/>
          </p:cNvSpPr>
          <p:nvPr/>
        </p:nvSpPr>
        <p:spPr bwMode="auto">
          <a:xfrm>
            <a:off x="684213" y="4149725"/>
            <a:ext cx="6913562" cy="15113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>
              <a:ln>
                <a:solidFill>
                  <a:schemeClr val="accent1">
                    <a:lumMod val="50000"/>
                  </a:schemeClr>
                </a:solidFill>
              </a:ln>
              <a:latin typeface="Arial Narrow" pitchFamily="34" charset="0"/>
            </a:endParaRPr>
          </a:p>
        </p:txBody>
      </p:sp>
      <p:sp>
        <p:nvSpPr>
          <p:cNvPr id="41997" name="Text Box 47"/>
          <p:cNvSpPr txBox="1">
            <a:spLocks noChangeArrowheads="1"/>
          </p:cNvSpPr>
          <p:nvPr/>
        </p:nvSpPr>
        <p:spPr bwMode="auto">
          <a:xfrm>
            <a:off x="933450" y="4143375"/>
            <a:ext cx="6362700" cy="400050"/>
          </a:xfrm>
          <a:prstGeom prst="rect">
            <a:avLst/>
          </a:prstGeom>
          <a:noFill/>
          <a:ln w="222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8D5643"/>
                </a:solidFill>
                <a:latin typeface="Arial Narrow" pitchFamily="34" charset="0"/>
              </a:rPr>
              <a:t>Dipolar BEC: Significant magnetic or electrical moment of particles</a:t>
            </a:r>
          </a:p>
        </p:txBody>
      </p:sp>
      <p:sp>
        <p:nvSpPr>
          <p:cNvPr id="15" name="L-Shape 14"/>
          <p:cNvSpPr/>
          <p:nvPr/>
        </p:nvSpPr>
        <p:spPr bwMode="auto">
          <a:xfrm rot="2323867" flipH="1">
            <a:off x="7253288" y="3627438"/>
            <a:ext cx="428625" cy="714375"/>
          </a:xfrm>
          <a:prstGeom prst="corner">
            <a:avLst/>
          </a:prstGeom>
          <a:solidFill>
            <a:srgbClr val="669900"/>
          </a:solidFill>
          <a:ln w="952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r-Latn-CS" sz="1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6000750" y="3571875"/>
            <a:ext cx="357188" cy="285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 sz="1800"/>
          </a:p>
        </p:txBody>
      </p:sp>
      <p:sp>
        <p:nvSpPr>
          <p:cNvPr id="37" name="Oval 36"/>
          <p:cNvSpPr/>
          <p:nvPr/>
        </p:nvSpPr>
        <p:spPr>
          <a:xfrm>
            <a:off x="2286000" y="3429000"/>
            <a:ext cx="357188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 sz="1800"/>
          </a:p>
        </p:txBody>
      </p:sp>
      <p:sp>
        <p:nvSpPr>
          <p:cNvPr id="39" name="Oval 38"/>
          <p:cNvSpPr/>
          <p:nvPr/>
        </p:nvSpPr>
        <p:spPr>
          <a:xfrm>
            <a:off x="2714625" y="3000375"/>
            <a:ext cx="285750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 sz="1800"/>
          </a:p>
        </p:txBody>
      </p:sp>
      <p:sp>
        <p:nvSpPr>
          <p:cNvPr id="1034" name="Rounded Rectangle 15"/>
          <p:cNvSpPr>
            <a:spLocks noChangeArrowheads="1"/>
          </p:cNvSpPr>
          <p:nvPr/>
        </p:nvSpPr>
        <p:spPr bwMode="auto">
          <a:xfrm>
            <a:off x="2500313" y="3143250"/>
            <a:ext cx="214312" cy="214313"/>
          </a:xfrm>
          <a:prstGeom prst="roundRect">
            <a:avLst>
              <a:gd name="adj" fmla="val 16667"/>
            </a:avLst>
          </a:prstGeom>
          <a:solidFill>
            <a:srgbClr val="FFFF00">
              <a:alpha val="45097"/>
            </a:srgbClr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5072063" y="1928813"/>
            <a:ext cx="285750" cy="357187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sr-Latn-CS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36" name="Title 1"/>
          <p:cNvSpPr>
            <a:spLocks/>
          </p:cNvSpPr>
          <p:nvPr/>
        </p:nvSpPr>
        <p:spPr bwMode="auto">
          <a:xfrm>
            <a:off x="500063" y="428625"/>
            <a:ext cx="842486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 algn="ctr" eaLnBrk="1" hangingPunct="1"/>
            <a:r>
              <a:rPr lang="en-US" sz="3600" b="1">
                <a:solidFill>
                  <a:srgbClr val="003300"/>
                </a:solidFill>
                <a:latin typeface="Arial Narrow" pitchFamily="34" charset="0"/>
              </a:rPr>
              <a:t>Gross-Pitaevskii</a:t>
            </a:r>
            <a:r>
              <a:rPr lang="sr-Latn-CS" sz="3600" b="1">
                <a:solidFill>
                  <a:srgbClr val="003300"/>
                </a:solidFill>
                <a:latin typeface="Arial Narrow" pitchFamily="34" charset="0"/>
              </a:rPr>
              <a:t> equation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14438" y="1571625"/>
          <a:ext cx="6270625" cy="1027113"/>
        </p:xfrm>
        <a:graphic>
          <a:graphicData uri="http://schemas.openxmlformats.org/presentationml/2006/ole">
            <p:oleObj spid="_x0000_s1026" name="Equation" r:id="rId3" imgW="2946240" imgH="482400" progId="Equation.3">
              <p:embed/>
            </p:oleObj>
          </a:graphicData>
        </a:graphic>
      </p:graphicFrame>
      <p:cxnSp>
        <p:nvCxnSpPr>
          <p:cNvPr id="44" name="Straight Connector 43"/>
          <p:cNvCxnSpPr/>
          <p:nvPr/>
        </p:nvCxnSpPr>
        <p:spPr bwMode="auto">
          <a:xfrm rot="5400000">
            <a:off x="4965700" y="2535238"/>
            <a:ext cx="500063" cy="1587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 rot="10800000">
            <a:off x="2143125" y="2784475"/>
            <a:ext cx="3071813" cy="1588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 bwMode="auto">
          <a:xfrm rot="5400000">
            <a:off x="2035176" y="2892425"/>
            <a:ext cx="214312" cy="1587"/>
          </a:xfrm>
          <a:prstGeom prst="straightConnector1">
            <a:avLst/>
          </a:prstGeom>
          <a:ln w="25400">
            <a:headEnd type="none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Arrow Connector 22"/>
          <p:cNvCxnSpPr>
            <a:cxnSpLocks noChangeShapeType="1"/>
          </p:cNvCxnSpPr>
          <p:nvPr/>
        </p:nvCxnSpPr>
        <p:spPr bwMode="auto">
          <a:xfrm flipV="1">
            <a:off x="3857625" y="3929063"/>
            <a:ext cx="928688" cy="500062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stealth" w="med" len="med"/>
          </a:ln>
        </p:spPr>
      </p:cxn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428750" y="3000375"/>
          <a:ext cx="1609725" cy="781050"/>
        </p:xfrm>
        <a:graphic>
          <a:graphicData uri="http://schemas.openxmlformats.org/presentationml/2006/ole">
            <p:oleObj spid="_x0000_s1027" name="Equation" r:id="rId4" imgW="863280" imgH="419040" progId="Equation.3">
              <p:embed/>
            </p:oleObj>
          </a:graphicData>
        </a:graphic>
      </p:graphicFrame>
      <p:sp>
        <p:nvSpPr>
          <p:cNvPr id="1041" name="TextBox 24"/>
          <p:cNvSpPr txBox="1">
            <a:spLocks noChangeArrowheads="1"/>
          </p:cNvSpPr>
          <p:nvPr/>
        </p:nvSpPr>
        <p:spPr bwMode="auto">
          <a:xfrm>
            <a:off x="4702175" y="3143250"/>
            <a:ext cx="2220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00000"/>
                </a:solidFill>
                <a:cs typeface="Times New Roman" pitchFamily="18" charset="0"/>
              </a:rPr>
              <a:t>Feshbach resonance</a:t>
            </a:r>
            <a:endParaRPr lang="sr-Latn-CS" sz="200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2857500" y="5072063"/>
          <a:ext cx="2571750" cy="571500"/>
        </p:xfrm>
        <a:graphic>
          <a:graphicData uri="http://schemas.openxmlformats.org/presentationml/2006/ole">
            <p:oleObj spid="_x0000_s1028" name="Equation" r:id="rId5" imgW="1028520" imgH="228600" progId="Equation.3">
              <p:embed/>
            </p:oleObj>
          </a:graphicData>
        </a:graphic>
      </p:graphicFrame>
      <p:sp>
        <p:nvSpPr>
          <p:cNvPr id="1042" name="TextBox 26"/>
          <p:cNvSpPr txBox="1">
            <a:spLocks noChangeArrowheads="1"/>
          </p:cNvSpPr>
          <p:nvPr/>
        </p:nvSpPr>
        <p:spPr bwMode="auto">
          <a:xfrm>
            <a:off x="5429250" y="5172075"/>
            <a:ext cx="3138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B050"/>
                </a:solidFill>
                <a:cs typeface="Times New Roman" pitchFamily="18" charset="0"/>
              </a:rPr>
              <a:t>Attractive contact interaction</a:t>
            </a:r>
            <a:endParaRPr lang="sr-Latn-CS" sz="2000">
              <a:solidFill>
                <a:srgbClr val="00B050"/>
              </a:solidFill>
              <a:cs typeface="Times New Roman" pitchFamily="18" charset="0"/>
            </a:endParaRPr>
          </a:p>
        </p:txBody>
      </p:sp>
      <p:graphicFrame>
        <p:nvGraphicFramePr>
          <p:cNvPr id="1029" name="Object 6"/>
          <p:cNvGraphicFramePr>
            <a:graphicFrameLocks noChangeAspect="1"/>
          </p:cNvGraphicFramePr>
          <p:nvPr/>
        </p:nvGraphicFramePr>
        <p:xfrm>
          <a:off x="2857500" y="5857875"/>
          <a:ext cx="2571750" cy="571500"/>
        </p:xfrm>
        <a:graphic>
          <a:graphicData uri="http://schemas.openxmlformats.org/presentationml/2006/ole">
            <p:oleObj spid="_x0000_s1029" name="Equation" r:id="rId6" imgW="1028520" imgH="228600" progId="Equation.3">
              <p:embed/>
            </p:oleObj>
          </a:graphicData>
        </a:graphic>
      </p:graphicFrame>
      <p:sp>
        <p:nvSpPr>
          <p:cNvPr id="1043" name="TextBox 28"/>
          <p:cNvSpPr txBox="1">
            <a:spLocks noChangeArrowheads="1"/>
          </p:cNvSpPr>
          <p:nvPr/>
        </p:nvSpPr>
        <p:spPr bwMode="auto">
          <a:xfrm>
            <a:off x="5429250" y="5957888"/>
            <a:ext cx="314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00000"/>
                </a:solidFill>
                <a:cs typeface="Times New Roman" pitchFamily="18" charset="0"/>
              </a:rPr>
              <a:t>Repulsive contact interaction</a:t>
            </a:r>
            <a:endParaRPr lang="sr-Latn-CS" sz="2000">
              <a:solidFill>
                <a:srgbClr val="C00000"/>
              </a:solidFill>
              <a:cs typeface="Times New Roman" pitchFamily="18" charset="0"/>
            </a:endParaRPr>
          </a:p>
        </p:txBody>
      </p:sp>
      <p:cxnSp>
        <p:nvCxnSpPr>
          <p:cNvPr id="1044" name="Straight Arrow Connector 19"/>
          <p:cNvCxnSpPr>
            <a:cxnSpLocks noChangeShapeType="1"/>
            <a:endCxn id="1045" idx="1"/>
          </p:cNvCxnSpPr>
          <p:nvPr/>
        </p:nvCxnSpPr>
        <p:spPr bwMode="auto">
          <a:xfrm flipV="1">
            <a:off x="3000375" y="3036888"/>
            <a:ext cx="419100" cy="177800"/>
          </a:xfrm>
          <a:prstGeom prst="straightConnector1">
            <a:avLst/>
          </a:prstGeom>
          <a:noFill/>
          <a:ln w="25400" algn="ctr">
            <a:solidFill>
              <a:srgbClr val="7030A0"/>
            </a:solidFill>
            <a:round/>
            <a:headEnd/>
            <a:tailEnd type="stealth" w="med" len="med"/>
          </a:ln>
        </p:spPr>
      </p:cxnSp>
      <p:sp>
        <p:nvSpPr>
          <p:cNvPr id="1045" name="TextBox 20"/>
          <p:cNvSpPr txBox="1">
            <a:spLocks noChangeArrowheads="1"/>
          </p:cNvSpPr>
          <p:nvPr/>
        </p:nvSpPr>
        <p:spPr bwMode="auto">
          <a:xfrm>
            <a:off x="3419475" y="2852738"/>
            <a:ext cx="1812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536142"/>
                </a:solidFill>
                <a:cs typeface="Times New Roman" pitchFamily="18" charset="0"/>
              </a:rPr>
              <a:t>number of atoms</a:t>
            </a:r>
            <a:endParaRPr lang="sr-Latn-CS" sz="1800">
              <a:solidFill>
                <a:srgbClr val="536142"/>
              </a:solidFill>
              <a:cs typeface="Times New Roman" pitchFamily="18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rot="5400000">
            <a:off x="2249488" y="3965575"/>
            <a:ext cx="357188" cy="1587"/>
          </a:xfrm>
          <a:prstGeom prst="straightConnector1">
            <a:avLst/>
          </a:prstGeom>
          <a:ln w="254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TextBox 26"/>
          <p:cNvSpPr txBox="1">
            <a:spLocks noChangeArrowheads="1"/>
          </p:cNvSpPr>
          <p:nvPr/>
        </p:nvSpPr>
        <p:spPr bwMode="auto">
          <a:xfrm>
            <a:off x="1862138" y="4000500"/>
            <a:ext cx="1416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536142"/>
                </a:solidFill>
                <a:cs typeface="Times New Roman" pitchFamily="18" charset="0"/>
              </a:rPr>
              <a:t>mass of atom</a:t>
            </a:r>
            <a:endParaRPr lang="sr-Latn-CS" sz="1800">
              <a:solidFill>
                <a:srgbClr val="536142"/>
              </a:solidFill>
              <a:cs typeface="Times New Roman" pitchFamily="18" charset="0"/>
            </a:endParaRPr>
          </a:p>
        </p:txBody>
      </p:sp>
      <p:sp>
        <p:nvSpPr>
          <p:cNvPr id="1048" name="TextBox 31"/>
          <p:cNvSpPr txBox="1">
            <a:spLocks noChangeArrowheads="1"/>
          </p:cNvSpPr>
          <p:nvPr/>
        </p:nvSpPr>
        <p:spPr bwMode="auto">
          <a:xfrm>
            <a:off x="6762750" y="3500438"/>
            <a:ext cx="2051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536142"/>
                </a:solidFill>
                <a:cs typeface="Times New Roman" pitchFamily="18" charset="0"/>
              </a:rPr>
              <a:t>characteristic range</a:t>
            </a:r>
          </a:p>
          <a:p>
            <a:r>
              <a:rPr lang="en-US" sz="1800">
                <a:solidFill>
                  <a:srgbClr val="536142"/>
                </a:solidFill>
                <a:cs typeface="Times New Roman" pitchFamily="18" charset="0"/>
              </a:rPr>
              <a:t>of magnetic fields</a:t>
            </a:r>
            <a:endParaRPr lang="sr-Latn-CS" sz="1800">
              <a:solidFill>
                <a:srgbClr val="536142"/>
              </a:solidFill>
              <a:cs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143625" y="3929063"/>
            <a:ext cx="357188" cy="285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 sz="1800"/>
          </a:p>
        </p:txBody>
      </p:sp>
      <p:sp>
        <p:nvSpPr>
          <p:cNvPr id="60" name="Oval 59"/>
          <p:cNvSpPr/>
          <p:nvPr/>
        </p:nvSpPr>
        <p:spPr>
          <a:xfrm>
            <a:off x="5715000" y="3929063"/>
            <a:ext cx="357188" cy="285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 sz="1800"/>
          </a:p>
        </p:txBody>
      </p:sp>
      <p:graphicFrame>
        <p:nvGraphicFramePr>
          <p:cNvPr id="1030" name="Object 4"/>
          <p:cNvGraphicFramePr>
            <a:graphicFrameLocks noChangeAspect="1"/>
          </p:cNvGraphicFramePr>
          <p:nvPr/>
        </p:nvGraphicFramePr>
        <p:xfrm>
          <a:off x="4786313" y="3500438"/>
          <a:ext cx="1839912" cy="768350"/>
        </p:xfrm>
        <a:graphic>
          <a:graphicData uri="http://schemas.openxmlformats.org/presentationml/2006/ole">
            <p:oleObj spid="_x0000_s1030" name="Equation" r:id="rId7" imgW="1155600" imgH="482400" progId="Equation.3">
              <p:embed/>
            </p:oleObj>
          </a:graphicData>
        </a:graphic>
      </p:graphicFrame>
      <p:cxnSp>
        <p:nvCxnSpPr>
          <p:cNvPr id="62" name="Straight Arrow Connector 61"/>
          <p:cNvCxnSpPr/>
          <p:nvPr/>
        </p:nvCxnSpPr>
        <p:spPr>
          <a:xfrm rot="5400000">
            <a:off x="5572126" y="4286250"/>
            <a:ext cx="285750" cy="142875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2" name="TextBox 36"/>
          <p:cNvSpPr txBox="1">
            <a:spLocks noChangeArrowheads="1"/>
          </p:cNvSpPr>
          <p:nvPr/>
        </p:nvSpPr>
        <p:spPr bwMode="auto">
          <a:xfrm>
            <a:off x="4857750" y="4500563"/>
            <a:ext cx="2312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2060"/>
                </a:solidFill>
                <a:cs typeface="Times New Roman" pitchFamily="18" charset="0"/>
              </a:rPr>
              <a:t>Applied magnetic field</a:t>
            </a:r>
            <a:endParaRPr lang="sr-Latn-CS" sz="1800">
              <a:solidFill>
                <a:srgbClr val="002060"/>
              </a:solidFill>
              <a:cs typeface="Times New Roman" pitchFamily="18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6500813" y="4143375"/>
            <a:ext cx="571500" cy="28575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4" name="TextBox 39"/>
          <p:cNvSpPr txBox="1">
            <a:spLocks noChangeArrowheads="1"/>
          </p:cNvSpPr>
          <p:nvPr/>
        </p:nvSpPr>
        <p:spPr bwMode="auto">
          <a:xfrm>
            <a:off x="6626225" y="4286250"/>
            <a:ext cx="1992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536142"/>
                </a:solidFill>
                <a:cs typeface="Times New Roman" pitchFamily="18" charset="0"/>
              </a:rPr>
              <a:t>resonant magnetic </a:t>
            </a:r>
          </a:p>
          <a:p>
            <a:pPr algn="ctr"/>
            <a:r>
              <a:rPr lang="en-US" sz="1800">
                <a:solidFill>
                  <a:srgbClr val="536142"/>
                </a:solidFill>
                <a:cs typeface="Times New Roman" pitchFamily="18" charset="0"/>
              </a:rPr>
              <a:t>field</a:t>
            </a:r>
            <a:endParaRPr lang="sr-Latn-CS" sz="1800">
              <a:solidFill>
                <a:srgbClr val="536142"/>
              </a:solidFill>
              <a:cs typeface="Times New Roman" pitchFamily="18" charset="0"/>
            </a:endParaRPr>
          </a:p>
        </p:txBody>
      </p:sp>
      <p:cxnSp>
        <p:nvCxnSpPr>
          <p:cNvPr id="1055" name="Straight Arrow Connector 40"/>
          <p:cNvCxnSpPr>
            <a:cxnSpLocks noChangeShapeType="1"/>
          </p:cNvCxnSpPr>
          <p:nvPr/>
        </p:nvCxnSpPr>
        <p:spPr bwMode="auto">
          <a:xfrm flipV="1">
            <a:off x="6372225" y="3716338"/>
            <a:ext cx="404813" cy="30162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stealth" w="med" len="med"/>
          </a:ln>
        </p:spPr>
      </p:cxnSp>
      <p:cxnSp>
        <p:nvCxnSpPr>
          <p:cNvPr id="1056" name="Straight Connector 17"/>
          <p:cNvCxnSpPr>
            <a:cxnSpLocks noChangeShapeType="1"/>
          </p:cNvCxnSpPr>
          <p:nvPr/>
        </p:nvCxnSpPr>
        <p:spPr bwMode="auto">
          <a:xfrm>
            <a:off x="2571750" y="3357563"/>
            <a:ext cx="1285875" cy="1071562"/>
          </a:xfrm>
          <a:prstGeom prst="line">
            <a:avLst/>
          </a:prstGeom>
          <a:noFill/>
          <a:ln w="2540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1057" name="Rectangle 39"/>
          <p:cNvSpPr>
            <a:spLocks noChangeArrowheads="1"/>
          </p:cNvSpPr>
          <p:nvPr/>
        </p:nvSpPr>
        <p:spPr bwMode="auto">
          <a:xfrm>
            <a:off x="2714625" y="4357688"/>
            <a:ext cx="21859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s-wave scattering length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000125" y="5072063"/>
            <a:ext cx="1857375" cy="13573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FF0000"/>
                </a:solidFill>
              </a:rPr>
              <a:t>Nonlinearity</a:t>
            </a:r>
          </a:p>
          <a:p>
            <a:pPr algn="ctr">
              <a:defRPr/>
            </a:pPr>
            <a:r>
              <a:rPr lang="en-US" sz="1800" dirty="0">
                <a:solidFill>
                  <a:srgbClr val="FF0000"/>
                </a:solidFill>
              </a:rPr>
              <a:t>management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6572250" y="2286000"/>
            <a:ext cx="1143000" cy="428625"/>
          </a:xfrm>
          <a:prstGeom prst="rect">
            <a:avLst/>
          </a:prstGeom>
          <a:solidFill>
            <a:schemeClr val="accent2">
              <a:lumMod val="75000"/>
              <a:alpha val="78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sr-Latn-CS" sz="1800">
              <a:latin typeface="Arial" charset="0"/>
            </a:endParaRPr>
          </a:p>
        </p:txBody>
      </p:sp>
      <p:sp>
        <p:nvSpPr>
          <p:cNvPr id="5126" name="Title 1"/>
          <p:cNvSpPr>
            <a:spLocks/>
          </p:cNvSpPr>
          <p:nvPr/>
        </p:nvSpPr>
        <p:spPr bwMode="auto">
          <a:xfrm>
            <a:off x="285750" y="357188"/>
            <a:ext cx="84248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Dipolar </a:t>
            </a:r>
            <a:r>
              <a:rPr lang="sr-Latn-CS" sz="3600" b="1" dirty="0">
                <a:solidFill>
                  <a:srgbClr val="003300"/>
                </a:solidFill>
                <a:latin typeface="Arial Narrow" pitchFamily="34" charset="0"/>
              </a:rPr>
              <a:t>B</a:t>
            </a:r>
            <a:r>
              <a:rPr lang="en-US" sz="3600" b="1" dirty="0">
                <a:solidFill>
                  <a:srgbClr val="003300"/>
                </a:solidFill>
                <a:latin typeface="Arial Narrow" pitchFamily="34" charset="0"/>
              </a:rPr>
              <a:t>EC</a:t>
            </a:r>
            <a:endParaRPr lang="sr-Latn-CS" sz="3600" b="1" dirty="0">
              <a:solidFill>
                <a:srgbClr val="003300"/>
              </a:solidFill>
              <a:latin typeface="Arial Narrow" pitchFamily="34" charset="0"/>
            </a:endParaRPr>
          </a:p>
        </p:txBody>
      </p:sp>
      <p:pic>
        <p:nvPicPr>
          <p:cNvPr id="5127" name="Picture 7" descr="slika3.eps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2844" y="3071810"/>
            <a:ext cx="3262313" cy="3152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 bwMode="auto">
          <a:xfrm rot="5400000">
            <a:off x="6858000" y="3000375"/>
            <a:ext cx="571500" cy="0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rot="10800000">
            <a:off x="4786313" y="3284538"/>
            <a:ext cx="2357437" cy="1587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rot="5400000">
            <a:off x="4608513" y="3463925"/>
            <a:ext cx="357188" cy="1587"/>
          </a:xfrm>
          <a:prstGeom prst="straightConnector1">
            <a:avLst/>
          </a:prstGeom>
          <a:ln w="25400">
            <a:headEnd type="none" w="med" len="med"/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4286250" y="3683000"/>
          <a:ext cx="4500563" cy="889000"/>
        </p:xfrm>
        <a:graphic>
          <a:graphicData uri="http://schemas.openxmlformats.org/presentationml/2006/ole">
            <p:oleObj spid="_x0000_s2050" name="Equation" r:id="rId4" imgW="2120760" imgH="419040" progId="Equation.3">
              <p:embed/>
            </p:oleObj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4286250" y="4572000"/>
          <a:ext cx="2722563" cy="889000"/>
        </p:xfrm>
        <a:graphic>
          <a:graphicData uri="http://schemas.openxmlformats.org/presentationml/2006/ole">
            <p:oleObj spid="_x0000_s2051" name="Equation" r:id="rId5" imgW="1282680" imgH="419040" progId="Equation.3">
              <p:embed/>
            </p:oleObj>
          </a:graphicData>
        </a:graphic>
      </p:graphicFrame>
      <p:sp>
        <p:nvSpPr>
          <p:cNvPr id="2059" name="TextBox 11"/>
          <p:cNvSpPr txBox="1">
            <a:spLocks noChangeArrowheads="1"/>
          </p:cNvSpPr>
          <p:nvPr/>
        </p:nvSpPr>
        <p:spPr bwMode="auto">
          <a:xfrm>
            <a:off x="285750" y="1500188"/>
            <a:ext cx="3490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2000">
                <a:solidFill>
                  <a:srgbClr val="003300"/>
                </a:solidFill>
                <a:latin typeface="Arial" charset="0"/>
              </a:rPr>
              <a:t>3D Gros</a:t>
            </a:r>
            <a:r>
              <a:rPr lang="en-US" sz="2000">
                <a:solidFill>
                  <a:srgbClr val="003300"/>
                </a:solidFill>
                <a:latin typeface="Arial" charset="0"/>
              </a:rPr>
              <a:t>s-</a:t>
            </a:r>
            <a:r>
              <a:rPr lang="sr-Latn-CS" sz="2000">
                <a:solidFill>
                  <a:srgbClr val="003300"/>
                </a:solidFill>
                <a:latin typeface="Arial" charset="0"/>
              </a:rPr>
              <a:t>Pitaevski</a:t>
            </a:r>
            <a:r>
              <a:rPr lang="en-US" sz="2000">
                <a:solidFill>
                  <a:srgbClr val="003300"/>
                </a:solidFill>
                <a:latin typeface="Arial" charset="0"/>
              </a:rPr>
              <a:t>i</a:t>
            </a:r>
            <a:r>
              <a:rPr lang="sr-Latn-CS" sz="2000">
                <a:solidFill>
                  <a:srgbClr val="003300"/>
                </a:solidFill>
                <a:latin typeface="Arial" charset="0"/>
              </a:rPr>
              <a:t> </a:t>
            </a:r>
            <a:r>
              <a:rPr lang="en-US" sz="2000">
                <a:solidFill>
                  <a:srgbClr val="003300"/>
                </a:solidFill>
                <a:latin typeface="Arial" charset="0"/>
              </a:rPr>
              <a:t>equation</a:t>
            </a:r>
            <a:endParaRPr lang="sr-Latn-CS" sz="2000">
              <a:solidFill>
                <a:srgbClr val="003300"/>
              </a:solidFill>
              <a:latin typeface="Arial" charset="0"/>
            </a:endParaRPr>
          </a:p>
        </p:txBody>
      </p:sp>
      <p:graphicFrame>
        <p:nvGraphicFramePr>
          <p:cNvPr id="2052" name="Object 2"/>
          <p:cNvGraphicFramePr>
            <a:graphicFrameLocks noChangeAspect="1"/>
          </p:cNvGraphicFramePr>
          <p:nvPr/>
        </p:nvGraphicFramePr>
        <p:xfrm>
          <a:off x="322263" y="2071688"/>
          <a:ext cx="8678862" cy="936625"/>
        </p:xfrm>
        <a:graphic>
          <a:graphicData uri="http://schemas.openxmlformats.org/presentationml/2006/ole">
            <p:oleObj spid="_x0000_s2052" name="Equation" r:id="rId6" imgW="4470120" imgH="482400" progId="Equation.3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5286375" y="2071688"/>
            <a:ext cx="2786063" cy="857250"/>
          </a:xfrm>
          <a:prstGeom prst="rect">
            <a:avLst/>
          </a:prstGeom>
          <a:noFill/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61" name="TextBox 11"/>
          <p:cNvSpPr txBox="1">
            <a:spLocks noChangeArrowheads="1"/>
          </p:cNvSpPr>
          <p:nvPr/>
        </p:nvSpPr>
        <p:spPr bwMode="auto">
          <a:xfrm>
            <a:off x="5429250" y="1500188"/>
            <a:ext cx="2395538" cy="400050"/>
          </a:xfrm>
          <a:prstGeom prst="rect">
            <a:avLst/>
          </a:prstGeom>
          <a:noFill/>
          <a:ln w="19050">
            <a:solidFill>
              <a:srgbClr val="66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3300"/>
                </a:solidFill>
                <a:latin typeface="Arial" charset="0"/>
              </a:rPr>
              <a:t>Dipolar contribution</a:t>
            </a:r>
            <a:endParaRPr lang="sr-Latn-CS" sz="200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429250" y="1928813"/>
            <a:ext cx="2428875" cy="142875"/>
          </a:xfrm>
          <a:prstGeom prst="downArrow">
            <a:avLst/>
          </a:prstGeom>
          <a:solidFill>
            <a:srgbClr val="00B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35"/>
          <p:cNvSpPr>
            <a:spLocks noChangeArrowheads="1"/>
          </p:cNvSpPr>
          <p:nvPr/>
        </p:nvSpPr>
        <p:spPr bwMode="auto">
          <a:xfrm>
            <a:off x="5572125" y="4000500"/>
            <a:ext cx="214313" cy="3571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71875" y="2428875"/>
            <a:ext cx="214313" cy="428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3080" name="Rectangle 34"/>
          <p:cNvSpPr>
            <a:spLocks noChangeArrowheads="1"/>
          </p:cNvSpPr>
          <p:nvPr/>
        </p:nvSpPr>
        <p:spPr bwMode="auto">
          <a:xfrm>
            <a:off x="4714875" y="2428875"/>
            <a:ext cx="214313" cy="3571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14375" y="2149475"/>
          <a:ext cx="6143625" cy="993775"/>
        </p:xfrm>
        <a:graphic>
          <a:graphicData uri="http://schemas.openxmlformats.org/presentationml/2006/ole">
            <p:oleObj spid="_x0000_s3074" name="Equation" r:id="rId4" imgW="3454200" imgH="558720" progId="Equation.3">
              <p:embed/>
            </p:oleObj>
          </a:graphicData>
        </a:graphic>
      </p:graphicFrame>
      <p:sp>
        <p:nvSpPr>
          <p:cNvPr id="3081" name="Rectangle 15"/>
          <p:cNvSpPr>
            <a:spLocks noChangeArrowheads="1"/>
          </p:cNvSpPr>
          <p:nvPr/>
        </p:nvSpPr>
        <p:spPr bwMode="auto">
          <a:xfrm>
            <a:off x="4286250" y="4286250"/>
            <a:ext cx="214313" cy="428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3082" name="Rectangle 14"/>
          <p:cNvSpPr>
            <a:spLocks noChangeArrowheads="1"/>
          </p:cNvSpPr>
          <p:nvPr/>
        </p:nvSpPr>
        <p:spPr bwMode="auto">
          <a:xfrm>
            <a:off x="4500563" y="3786188"/>
            <a:ext cx="214312" cy="428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latin typeface="Arial" charset="0"/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714375" y="3643313"/>
          <a:ext cx="7024688" cy="1128712"/>
        </p:xfrm>
        <a:graphic>
          <a:graphicData uri="http://schemas.openxmlformats.org/presentationml/2006/ole">
            <p:oleObj spid="_x0000_s3075" name="Equation" r:id="rId5" imgW="3949560" imgH="634680" progId="Equation.3">
              <p:embed/>
            </p:oleObj>
          </a:graphicData>
        </a:graphic>
      </p:graphicFrame>
      <p:sp>
        <p:nvSpPr>
          <p:cNvPr id="3083" name="TextBox 5"/>
          <p:cNvSpPr txBox="1">
            <a:spLocks noChangeArrowheads="1"/>
          </p:cNvSpPr>
          <p:nvPr/>
        </p:nvSpPr>
        <p:spPr bwMode="auto">
          <a:xfrm>
            <a:off x="1571625" y="500063"/>
            <a:ext cx="657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sz="2800" b="1">
                <a:solidFill>
                  <a:srgbClr val="003300"/>
                </a:solidFill>
                <a:latin typeface="Arial Narrow" pitchFamily="34" charset="0"/>
              </a:rPr>
              <a:t>Dipolar B</a:t>
            </a:r>
            <a:r>
              <a:rPr lang="en-US" sz="2800" b="1">
                <a:solidFill>
                  <a:srgbClr val="003300"/>
                </a:solidFill>
                <a:latin typeface="Arial Narrow" pitchFamily="34" charset="0"/>
              </a:rPr>
              <a:t>EC</a:t>
            </a:r>
            <a:r>
              <a:rPr lang="sr-Latn-CS" sz="2800" b="1">
                <a:solidFill>
                  <a:srgbClr val="003300"/>
                </a:solidFill>
                <a:latin typeface="Arial Narrow" pitchFamily="34" charset="0"/>
              </a:rPr>
              <a:t> </a:t>
            </a:r>
            <a:r>
              <a:rPr lang="en-US" sz="2800" b="1">
                <a:solidFill>
                  <a:srgbClr val="003300"/>
                </a:solidFill>
                <a:latin typeface="Arial Narrow" pitchFamily="34" charset="0"/>
              </a:rPr>
              <a:t>in a cigar-shaped potential</a:t>
            </a:r>
            <a:r>
              <a:rPr lang="sr-Latn-CS" sz="2800" b="1">
                <a:solidFill>
                  <a:srgbClr val="003300"/>
                </a:solidFill>
                <a:latin typeface="Arial Narrow" pitchFamily="34" charset="0"/>
              </a:rPr>
              <a:t> (1D)</a:t>
            </a:r>
          </a:p>
        </p:txBody>
      </p:sp>
      <p:sp>
        <p:nvSpPr>
          <p:cNvPr id="3084" name="TextBox 11"/>
          <p:cNvSpPr txBox="1">
            <a:spLocks noChangeArrowheads="1"/>
          </p:cNvSpPr>
          <p:nvPr/>
        </p:nvSpPr>
        <p:spPr bwMode="auto">
          <a:xfrm>
            <a:off x="714375" y="1643063"/>
            <a:ext cx="635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2000">
                <a:solidFill>
                  <a:srgbClr val="669900"/>
                </a:solidFill>
                <a:cs typeface="Times New Roman" pitchFamily="18" charset="0"/>
              </a:rPr>
              <a:t>Gros</a:t>
            </a:r>
            <a:r>
              <a:rPr lang="en-US" sz="2000">
                <a:solidFill>
                  <a:srgbClr val="669900"/>
                </a:solidFill>
                <a:cs typeface="Times New Roman" pitchFamily="18" charset="0"/>
              </a:rPr>
              <a:t>s-Pitaevskii equation</a:t>
            </a:r>
            <a:r>
              <a:rPr lang="sr-Latn-CS" sz="2000">
                <a:solidFill>
                  <a:srgbClr val="669900"/>
                </a:solidFill>
                <a:cs typeface="Times New Roman" pitchFamily="18" charset="0"/>
              </a:rPr>
              <a:t> </a:t>
            </a:r>
            <a:r>
              <a:rPr lang="en-US" sz="2000">
                <a:solidFill>
                  <a:srgbClr val="669900"/>
                </a:solidFill>
                <a:cs typeface="Times New Roman" pitchFamily="18" charset="0"/>
              </a:rPr>
              <a:t>with the cubic nonlinearity (GPE)</a:t>
            </a:r>
            <a:endParaRPr lang="sr-Latn-CS" sz="2000">
              <a:solidFill>
                <a:srgbClr val="669900"/>
              </a:solidFill>
              <a:cs typeface="Times New Roman" pitchFamily="18" charset="0"/>
            </a:endParaRPr>
          </a:p>
        </p:txBody>
      </p:sp>
      <p:sp>
        <p:nvSpPr>
          <p:cNvPr id="3085" name="TextBox 12"/>
          <p:cNvSpPr txBox="1">
            <a:spLocks noChangeArrowheads="1"/>
          </p:cNvSpPr>
          <p:nvPr/>
        </p:nvSpPr>
        <p:spPr bwMode="auto">
          <a:xfrm>
            <a:off x="723900" y="3273425"/>
            <a:ext cx="595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2000">
                <a:solidFill>
                  <a:srgbClr val="FFC000"/>
                </a:solidFill>
                <a:cs typeface="Times New Roman" pitchFamily="18" charset="0"/>
              </a:rPr>
              <a:t>N</a:t>
            </a:r>
            <a:r>
              <a:rPr lang="en-US" sz="2000">
                <a:solidFill>
                  <a:srgbClr val="FFC000"/>
                </a:solidFill>
                <a:cs typeface="Times New Roman" pitchFamily="18" charset="0"/>
              </a:rPr>
              <a:t>onpolynomial nonlinear Schrödinger equation (NPSE</a:t>
            </a:r>
            <a:r>
              <a:rPr lang="sr-Latn-CS" sz="2000">
                <a:solidFill>
                  <a:srgbClr val="FFC000"/>
                </a:solidFill>
                <a:cs typeface="Times New Roman" pitchFamily="18" charset="0"/>
              </a:rPr>
              <a:t>)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rot="10800000" flipV="1">
            <a:off x="2214563" y="4714875"/>
            <a:ext cx="2071687" cy="500063"/>
          </a:xfrm>
          <a:prstGeom prst="straightConnector1">
            <a:avLst/>
          </a:prstGeom>
          <a:ln w="25400">
            <a:headEnd type="none" w="med" len="med"/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 bwMode="auto">
          <a:xfrm rot="5400000">
            <a:off x="1678782" y="3250406"/>
            <a:ext cx="2357438" cy="1571625"/>
          </a:xfrm>
          <a:prstGeom prst="straightConnector1">
            <a:avLst/>
          </a:prstGeom>
          <a:ln w="25400">
            <a:headEnd type="none" w="med" len="med"/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143000" y="5214938"/>
          <a:ext cx="1071563" cy="795337"/>
        </p:xfrm>
        <a:graphic>
          <a:graphicData uri="http://schemas.openxmlformats.org/presentationml/2006/ole">
            <p:oleObj spid="_x0000_s3076" name="Equation" r:id="rId6" imgW="533160" imgH="457200" progId="Equation.3">
              <p:embed/>
            </p:oleObj>
          </a:graphicData>
        </a:graphic>
      </p:graphicFrame>
      <p:sp>
        <p:nvSpPr>
          <p:cNvPr id="3088" name="TextBox 32"/>
          <p:cNvSpPr txBox="1">
            <a:spLocks noChangeArrowheads="1"/>
          </p:cNvSpPr>
          <p:nvPr/>
        </p:nvSpPr>
        <p:spPr bwMode="auto">
          <a:xfrm>
            <a:off x="2143125" y="5214938"/>
            <a:ext cx="314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00000"/>
                </a:solidFill>
                <a:cs typeface="Times New Roman" pitchFamily="18" charset="0"/>
              </a:rPr>
              <a:t>Repulsive contact interaction</a:t>
            </a:r>
            <a:endParaRPr lang="sr-Latn-CS" sz="200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089" name="TextBox 33"/>
          <p:cNvSpPr txBox="1">
            <a:spLocks noChangeArrowheads="1"/>
          </p:cNvSpPr>
          <p:nvPr/>
        </p:nvSpPr>
        <p:spPr bwMode="auto">
          <a:xfrm>
            <a:off x="2143125" y="5572125"/>
            <a:ext cx="3138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669900"/>
                </a:solidFill>
                <a:cs typeface="Times New Roman" pitchFamily="18" charset="0"/>
              </a:rPr>
              <a:t>Attractive contact interaction</a:t>
            </a:r>
            <a:endParaRPr lang="sr-Latn-CS" sz="2000">
              <a:solidFill>
                <a:srgbClr val="669900"/>
              </a:solidFill>
              <a:cs typeface="Times New Roman" pitchFamily="18" charset="0"/>
            </a:endParaRP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5511800" y="5214938"/>
          <a:ext cx="2703513" cy="815975"/>
        </p:xfrm>
        <a:graphic>
          <a:graphicData uri="http://schemas.openxmlformats.org/presentationml/2006/ole">
            <p:oleObj spid="_x0000_s3077" name="Equation" r:id="rId7" imgW="1346040" imgH="469800" progId="Equation.3">
              <p:embed/>
            </p:oleObj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 rot="16200000" flipH="1">
            <a:off x="4071937" y="3571876"/>
            <a:ext cx="2428875" cy="857250"/>
          </a:xfrm>
          <a:prstGeom prst="straightConnector1">
            <a:avLst/>
          </a:prstGeom>
          <a:ln w="25400">
            <a:solidFill>
              <a:srgbClr val="FFFF00"/>
            </a:solidFill>
            <a:headEnd type="none" w="med" len="med"/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91" name="Straight Arrow Connector 41"/>
          <p:cNvCxnSpPr>
            <a:cxnSpLocks noChangeShapeType="1"/>
          </p:cNvCxnSpPr>
          <p:nvPr/>
        </p:nvCxnSpPr>
        <p:spPr bwMode="auto">
          <a:xfrm rot="16200000" flipH="1">
            <a:off x="5322094" y="4750594"/>
            <a:ext cx="857250" cy="71438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stealth" w="med" len="med"/>
          </a:ln>
        </p:spPr>
      </p:cxnSp>
      <p:sp>
        <p:nvSpPr>
          <p:cNvPr id="41" name="L-Shape 40"/>
          <p:cNvSpPr/>
          <p:nvPr/>
        </p:nvSpPr>
        <p:spPr bwMode="auto">
          <a:xfrm rot="2323867" flipH="1">
            <a:off x="6965950" y="1763713"/>
            <a:ext cx="404813" cy="714375"/>
          </a:xfrm>
          <a:prstGeom prst="corner">
            <a:avLst/>
          </a:prstGeom>
          <a:solidFill>
            <a:srgbClr val="669900"/>
          </a:solidFill>
          <a:ln w="952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r-Latn-CS" sz="1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71500" y="1928813"/>
          <a:ext cx="6808788" cy="1092200"/>
        </p:xfrm>
        <a:graphic>
          <a:graphicData uri="http://schemas.openxmlformats.org/presentationml/2006/ole">
            <p:oleObj spid="_x0000_s4098" name="Equation" r:id="rId3" imgW="3327120" imgH="533160" progId="Equation.3">
              <p:embed/>
            </p:oleObj>
          </a:graphicData>
        </a:graphic>
      </p:graphicFrame>
      <p:sp>
        <p:nvSpPr>
          <p:cNvPr id="4105" name="TextBox 11"/>
          <p:cNvSpPr txBox="1">
            <a:spLocks noChangeArrowheads="1"/>
          </p:cNvSpPr>
          <p:nvPr/>
        </p:nvSpPr>
        <p:spPr bwMode="auto">
          <a:xfrm>
            <a:off x="928688" y="1357313"/>
            <a:ext cx="67802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DD7E0E"/>
                </a:solidFill>
                <a:latin typeface="Arial Narrow" pitchFamily="34" charset="0"/>
                <a:cs typeface="Times New Roman" pitchFamily="18" charset="0"/>
              </a:rPr>
              <a:t>Discrete </a:t>
            </a:r>
            <a:r>
              <a:rPr lang="sr-Latn-CS" sz="2000">
                <a:solidFill>
                  <a:srgbClr val="DD7E0E"/>
                </a:solidFill>
                <a:latin typeface="Arial Narrow" pitchFamily="34" charset="0"/>
                <a:cs typeface="Times New Roman" pitchFamily="18" charset="0"/>
              </a:rPr>
              <a:t>Gros</a:t>
            </a:r>
            <a:r>
              <a:rPr lang="en-US" sz="2000">
                <a:solidFill>
                  <a:srgbClr val="DD7E0E"/>
                </a:solidFill>
                <a:latin typeface="Arial Narrow" pitchFamily="34" charset="0"/>
                <a:cs typeface="Times New Roman" pitchFamily="18" charset="0"/>
              </a:rPr>
              <a:t>s-Pitaevskii </a:t>
            </a:r>
            <a:r>
              <a:rPr lang="sr-Latn-CS" sz="2000">
                <a:solidFill>
                  <a:srgbClr val="DD7E0E"/>
                </a:solidFill>
                <a:latin typeface="Arial Narrow" pitchFamily="34" charset="0"/>
                <a:cs typeface="Times New Roman" pitchFamily="18" charset="0"/>
              </a:rPr>
              <a:t>(DGP) </a:t>
            </a:r>
            <a:r>
              <a:rPr lang="en-US" sz="2000">
                <a:solidFill>
                  <a:srgbClr val="DD7E0E"/>
                </a:solidFill>
                <a:latin typeface="Arial Narrow" pitchFamily="34" charset="0"/>
                <a:cs typeface="Times New Roman" pitchFamily="18" charset="0"/>
              </a:rPr>
              <a:t>equation </a:t>
            </a:r>
            <a:r>
              <a:rPr lang="en-US" sz="200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en-US" sz="2000">
                <a:solidFill>
                  <a:srgbClr val="0070C0"/>
                </a:solidFill>
                <a:latin typeface="Arial Narrow" pitchFamily="34" charset="0"/>
              </a:rPr>
              <a:t>tight-binding approximation)</a:t>
            </a:r>
          </a:p>
          <a:p>
            <a:r>
              <a:rPr lang="en-US" sz="2000">
                <a:solidFill>
                  <a:srgbClr val="DD7E0E"/>
                </a:solidFill>
                <a:latin typeface="Arial Narrow" pitchFamily="34" charset="0"/>
                <a:cs typeface="Times New Roman" pitchFamily="18" charset="0"/>
              </a:rPr>
              <a:t>)</a:t>
            </a:r>
            <a:endParaRPr lang="sr-Latn-CS" sz="2000">
              <a:solidFill>
                <a:srgbClr val="DD7E0E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106" name="TextBox 5"/>
          <p:cNvSpPr txBox="1">
            <a:spLocks noChangeArrowheads="1"/>
          </p:cNvSpPr>
          <p:nvPr/>
        </p:nvSpPr>
        <p:spPr bwMode="auto">
          <a:xfrm>
            <a:off x="1285875" y="214313"/>
            <a:ext cx="7143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sz="2800" b="1">
                <a:solidFill>
                  <a:srgbClr val="003300"/>
                </a:solidFill>
                <a:latin typeface="Arial Narrow" pitchFamily="34" charset="0"/>
              </a:rPr>
              <a:t>Discret</a:t>
            </a:r>
            <a:r>
              <a:rPr lang="en-US" sz="2800" b="1">
                <a:solidFill>
                  <a:srgbClr val="003300"/>
                </a:solidFill>
                <a:latin typeface="Arial Narrow" pitchFamily="34" charset="0"/>
              </a:rPr>
              <a:t>e</a:t>
            </a:r>
            <a:r>
              <a:rPr lang="sr-Latn-CS" sz="2800" b="1">
                <a:solidFill>
                  <a:srgbClr val="003300"/>
                </a:solidFill>
                <a:latin typeface="Arial Narrow" pitchFamily="34" charset="0"/>
              </a:rPr>
              <a:t> </a:t>
            </a:r>
            <a:r>
              <a:rPr lang="en-US" sz="2800" b="1">
                <a:solidFill>
                  <a:srgbClr val="003300"/>
                </a:solidFill>
                <a:latin typeface="Arial Narrow" pitchFamily="34" charset="0"/>
              </a:rPr>
              <a:t>1D </a:t>
            </a:r>
            <a:r>
              <a:rPr lang="sr-Latn-CS" sz="2800" b="1">
                <a:solidFill>
                  <a:srgbClr val="003300"/>
                </a:solidFill>
                <a:latin typeface="Arial Narrow" pitchFamily="34" charset="0"/>
              </a:rPr>
              <a:t>model </a:t>
            </a:r>
            <a:r>
              <a:rPr lang="en-US" sz="2800" b="1">
                <a:solidFill>
                  <a:srgbClr val="003300"/>
                </a:solidFill>
                <a:latin typeface="Arial Narrow" pitchFamily="34" charset="0"/>
              </a:rPr>
              <a:t>of </a:t>
            </a:r>
            <a:r>
              <a:rPr lang="sr-Latn-CS" sz="2800" b="1">
                <a:solidFill>
                  <a:srgbClr val="003300"/>
                </a:solidFill>
                <a:latin typeface="Arial Narrow" pitchFamily="34" charset="0"/>
              </a:rPr>
              <a:t>dipolar B</a:t>
            </a:r>
            <a:r>
              <a:rPr lang="en-US" sz="2800" b="1">
                <a:solidFill>
                  <a:srgbClr val="003300"/>
                </a:solidFill>
                <a:latin typeface="Arial Narrow" pitchFamily="34" charset="0"/>
              </a:rPr>
              <a:t>EC</a:t>
            </a:r>
            <a:endParaRPr lang="sr-Latn-CS" sz="2800" b="1">
              <a:solidFill>
                <a:srgbClr val="003300"/>
              </a:solidFill>
              <a:latin typeface="Arial Narrow" pitchFamily="34" charset="0"/>
            </a:endParaRPr>
          </a:p>
          <a:p>
            <a:pPr algn="ctr"/>
            <a:r>
              <a:rPr lang="sr-Latn-CS" sz="2800" b="1">
                <a:solidFill>
                  <a:srgbClr val="003300"/>
                </a:solidFill>
                <a:latin typeface="Arial Narrow" pitchFamily="34" charset="0"/>
              </a:rPr>
              <a:t>- </a:t>
            </a:r>
            <a:r>
              <a:rPr lang="en-US" sz="2800" b="1">
                <a:solidFill>
                  <a:srgbClr val="003300"/>
                </a:solidFill>
                <a:latin typeface="Arial Narrow" pitchFamily="34" charset="0"/>
              </a:rPr>
              <a:t>deep optical lattice </a:t>
            </a:r>
            <a:r>
              <a:rPr lang="sr-Latn-CS" sz="2800" b="1">
                <a:solidFill>
                  <a:srgbClr val="003300"/>
                </a:solidFill>
                <a:latin typeface="Arial Narrow" pitchFamily="34" charset="0"/>
              </a:rPr>
              <a:t>-</a:t>
            </a:r>
          </a:p>
        </p:txBody>
      </p:sp>
      <p:sp>
        <p:nvSpPr>
          <p:cNvPr id="410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L-Shape 15"/>
          <p:cNvSpPr/>
          <p:nvPr/>
        </p:nvSpPr>
        <p:spPr bwMode="auto">
          <a:xfrm rot="2323867" flipH="1">
            <a:off x="7680325" y="1406525"/>
            <a:ext cx="404813" cy="714375"/>
          </a:xfrm>
          <a:prstGeom prst="corner">
            <a:avLst/>
          </a:prstGeom>
          <a:solidFill>
            <a:srgbClr val="669900"/>
          </a:solidFill>
          <a:ln w="952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r-Latn-CS" sz="1800">
              <a:latin typeface="Arial" charset="0"/>
            </a:endParaRPr>
          </a:p>
        </p:txBody>
      </p:sp>
      <p:grpSp>
        <p:nvGrpSpPr>
          <p:cNvPr id="4109" name="Group 52"/>
          <p:cNvGrpSpPr>
            <a:grpSpLocks/>
          </p:cNvGrpSpPr>
          <p:nvPr/>
        </p:nvGrpSpPr>
        <p:grpSpPr bwMode="auto">
          <a:xfrm>
            <a:off x="4786313" y="3500438"/>
            <a:ext cx="4214812" cy="1428750"/>
            <a:chOff x="2925" y="1092"/>
            <a:chExt cx="2655" cy="982"/>
          </a:xfrm>
        </p:grpSpPr>
        <p:sp>
          <p:nvSpPr>
            <p:cNvPr id="4138" name="TextBox 121"/>
            <p:cNvSpPr txBox="1">
              <a:spLocks noChangeArrowheads="1"/>
            </p:cNvSpPr>
            <p:nvPr/>
          </p:nvSpPr>
          <p:spPr bwMode="auto">
            <a:xfrm>
              <a:off x="5129" y="1485"/>
              <a:ext cx="1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800">
                  <a:cs typeface="Times New Roman" pitchFamily="18" charset="0"/>
                </a:rPr>
                <a:t>z</a:t>
              </a:r>
            </a:p>
          </p:txBody>
        </p:sp>
        <p:grpSp>
          <p:nvGrpSpPr>
            <p:cNvPr id="4139" name="Group 99"/>
            <p:cNvGrpSpPr>
              <a:grpSpLocks/>
            </p:cNvGrpSpPr>
            <p:nvPr/>
          </p:nvGrpSpPr>
          <p:grpSpPr bwMode="auto">
            <a:xfrm>
              <a:off x="3240" y="1420"/>
              <a:ext cx="1980" cy="288"/>
              <a:chOff x="142844" y="2042610"/>
              <a:chExt cx="3143272" cy="457696"/>
            </a:xfrm>
          </p:grpSpPr>
          <p:cxnSp>
            <p:nvCxnSpPr>
              <p:cNvPr id="4142" name="Straight Arrow Connector 96"/>
              <p:cNvCxnSpPr>
                <a:cxnSpLocks noChangeShapeType="1"/>
              </p:cNvCxnSpPr>
              <p:nvPr/>
            </p:nvCxnSpPr>
            <p:spPr bwMode="auto">
              <a:xfrm>
                <a:off x="142844" y="2214554"/>
                <a:ext cx="3143272" cy="1588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stealth" w="med" len="med"/>
              </a:ln>
            </p:spPr>
          </p:cxnSp>
          <p:grpSp>
            <p:nvGrpSpPr>
              <p:cNvPr id="4143" name="Group 87"/>
              <p:cNvGrpSpPr>
                <a:grpSpLocks/>
              </p:cNvGrpSpPr>
              <p:nvPr/>
            </p:nvGrpSpPr>
            <p:grpSpPr bwMode="auto">
              <a:xfrm rot="5400000">
                <a:off x="449781" y="1807111"/>
                <a:ext cx="457695" cy="928694"/>
                <a:chOff x="2285504" y="1291172"/>
                <a:chExt cx="457696" cy="1033675"/>
              </a:xfrm>
            </p:grpSpPr>
            <p:sp>
              <p:nvSpPr>
                <p:cNvPr id="34" name="Oval 33"/>
                <p:cNvSpPr>
                  <a:spLocks noChangeArrowheads="1"/>
                </p:cNvSpPr>
                <p:nvPr/>
              </p:nvSpPr>
              <p:spPr bwMode="auto">
                <a:xfrm>
                  <a:off x="2286177" y="1291171"/>
                  <a:ext cx="381485" cy="9912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ln w="25400" algn="ctr">
                  <a:solidFill>
                    <a:srgbClr val="385D8A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sr-Latn-CS" sz="180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4153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2287588" y="1305995"/>
                  <a:ext cx="373062" cy="4078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+</a:t>
                  </a:r>
                  <a:endParaRPr lang="sr-Latn-CS" sz="1800">
                    <a:latin typeface="Arial" charset="0"/>
                  </a:endParaRPr>
                </a:p>
              </p:txBody>
            </p:sp>
            <p:sp>
              <p:nvSpPr>
                <p:cNvPr id="4154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2286000" y="1916953"/>
                  <a:ext cx="457200" cy="4078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 -</a:t>
                  </a:r>
                  <a:endParaRPr lang="sr-Latn-CS" sz="1800">
                    <a:latin typeface="Arial" charset="0"/>
                  </a:endParaRPr>
                </a:p>
              </p:txBody>
            </p:sp>
          </p:grpSp>
          <p:grpSp>
            <p:nvGrpSpPr>
              <p:cNvPr id="4144" name="Group 87"/>
              <p:cNvGrpSpPr>
                <a:grpSpLocks/>
              </p:cNvGrpSpPr>
              <p:nvPr/>
            </p:nvGrpSpPr>
            <p:grpSpPr bwMode="auto">
              <a:xfrm rot="5400000">
                <a:off x="1378477" y="1807112"/>
                <a:ext cx="457694" cy="928694"/>
                <a:chOff x="2285505" y="1291171"/>
                <a:chExt cx="457695" cy="1033676"/>
              </a:xfrm>
            </p:grpSpPr>
            <p:sp>
              <p:nvSpPr>
                <p:cNvPr id="31" name="Oval 30"/>
                <p:cNvSpPr>
                  <a:spLocks noChangeArrowheads="1"/>
                </p:cNvSpPr>
                <p:nvPr/>
              </p:nvSpPr>
              <p:spPr bwMode="auto">
                <a:xfrm>
                  <a:off x="2286177" y="1291172"/>
                  <a:ext cx="381485" cy="99126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ln w="25400" algn="ctr">
                  <a:solidFill>
                    <a:srgbClr val="385D8A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sr-Latn-CS" sz="180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4150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2287588" y="1305995"/>
                  <a:ext cx="373062" cy="4078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+</a:t>
                  </a:r>
                  <a:endParaRPr lang="sr-Latn-CS" sz="1800">
                    <a:latin typeface="Arial" charset="0"/>
                  </a:endParaRPr>
                </a:p>
              </p:txBody>
            </p:sp>
            <p:sp>
              <p:nvSpPr>
                <p:cNvPr id="4151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2286000" y="1916953"/>
                  <a:ext cx="457200" cy="4078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 -</a:t>
                  </a:r>
                  <a:endParaRPr lang="sr-Latn-CS" sz="1800">
                    <a:latin typeface="Arial" charset="0"/>
                  </a:endParaRPr>
                </a:p>
              </p:txBody>
            </p:sp>
          </p:grpSp>
          <p:grpSp>
            <p:nvGrpSpPr>
              <p:cNvPr id="4145" name="Group 87"/>
              <p:cNvGrpSpPr>
                <a:grpSpLocks/>
              </p:cNvGrpSpPr>
              <p:nvPr/>
            </p:nvGrpSpPr>
            <p:grpSpPr bwMode="auto">
              <a:xfrm rot="5400000">
                <a:off x="2307169" y="1807111"/>
                <a:ext cx="457695" cy="928694"/>
                <a:chOff x="2285504" y="1291172"/>
                <a:chExt cx="457696" cy="1033675"/>
              </a:xfrm>
            </p:grpSpPr>
            <p:sp>
              <p:nvSpPr>
                <p:cNvPr id="28" name="Oval 27"/>
                <p:cNvSpPr>
                  <a:spLocks noChangeArrowheads="1"/>
                </p:cNvSpPr>
                <p:nvPr/>
              </p:nvSpPr>
              <p:spPr bwMode="auto">
                <a:xfrm>
                  <a:off x="2286177" y="1291171"/>
                  <a:ext cx="381485" cy="9912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ln w="25400" algn="ctr">
                  <a:solidFill>
                    <a:srgbClr val="385D8A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sr-Latn-CS" sz="180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4147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2287588" y="1305995"/>
                  <a:ext cx="373062" cy="4078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+</a:t>
                  </a:r>
                  <a:endParaRPr lang="sr-Latn-CS" sz="1800">
                    <a:latin typeface="Arial" charset="0"/>
                  </a:endParaRPr>
                </a:p>
              </p:txBody>
            </p:sp>
            <p:sp>
              <p:nvSpPr>
                <p:cNvPr id="4148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2286000" y="1916953"/>
                  <a:ext cx="457200" cy="4078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 -</a:t>
                  </a:r>
                  <a:endParaRPr lang="sr-Latn-CS" sz="1800">
                    <a:latin typeface="Arial" charset="0"/>
                  </a:endParaRPr>
                </a:p>
              </p:txBody>
            </p:sp>
          </p:grpSp>
        </p:grpSp>
        <p:sp>
          <p:nvSpPr>
            <p:cNvPr id="4140" name="Rounded Rectangle 118"/>
            <p:cNvSpPr>
              <a:spLocks noChangeArrowheads="1"/>
            </p:cNvSpPr>
            <p:nvPr/>
          </p:nvSpPr>
          <p:spPr bwMode="auto">
            <a:xfrm>
              <a:off x="2925" y="1092"/>
              <a:ext cx="2655" cy="982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graphicFrame>
          <p:nvGraphicFramePr>
            <p:cNvPr id="4103" name="Object 98"/>
            <p:cNvGraphicFramePr>
              <a:graphicFrameLocks noChangeAspect="1"/>
            </p:cNvGraphicFramePr>
            <p:nvPr/>
          </p:nvGraphicFramePr>
          <p:xfrm>
            <a:off x="3693" y="1117"/>
            <a:ext cx="537" cy="270"/>
          </p:xfrm>
          <a:graphic>
            <a:graphicData uri="http://schemas.openxmlformats.org/presentationml/2006/ole">
              <p:oleObj spid="_x0000_s4103" name="Equation" r:id="rId4" imgW="355320" imgH="177480" progId="Equation.3">
                <p:embed/>
              </p:oleObj>
            </a:graphicData>
          </a:graphic>
        </p:graphicFrame>
        <p:graphicFrame>
          <p:nvGraphicFramePr>
            <p:cNvPr id="4104" name="Object 103"/>
            <p:cNvGraphicFramePr>
              <a:graphicFrameLocks noChangeAspect="1"/>
            </p:cNvGraphicFramePr>
            <p:nvPr/>
          </p:nvGraphicFramePr>
          <p:xfrm>
            <a:off x="4211" y="1117"/>
            <a:ext cx="559" cy="270"/>
          </p:xfrm>
          <a:graphic>
            <a:graphicData uri="http://schemas.openxmlformats.org/presentationml/2006/ole">
              <p:oleObj spid="_x0000_s4104" name="Equation" r:id="rId5" imgW="368280" imgH="177480" progId="Equation.3">
                <p:embed/>
              </p:oleObj>
            </a:graphicData>
          </a:graphic>
        </p:graphicFrame>
        <p:sp>
          <p:nvSpPr>
            <p:cNvPr id="4141" name="TextBox 124"/>
            <p:cNvSpPr txBox="1">
              <a:spLocks noChangeArrowheads="1"/>
            </p:cNvSpPr>
            <p:nvPr/>
          </p:nvSpPr>
          <p:spPr bwMode="auto">
            <a:xfrm>
              <a:off x="3330" y="1632"/>
              <a:ext cx="176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B050"/>
                  </a:solidFill>
                  <a:cs typeface="Times New Roman" pitchFamily="18" charset="0"/>
                </a:rPr>
                <a:t>Attractive DD interaction</a:t>
              </a:r>
              <a:endParaRPr lang="sr-Latn-CS" sz="2000">
                <a:solidFill>
                  <a:srgbClr val="00B05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4110" name="Group 51"/>
          <p:cNvGrpSpPr>
            <a:grpSpLocks/>
          </p:cNvGrpSpPr>
          <p:nvPr/>
        </p:nvGrpSpPr>
        <p:grpSpPr bwMode="auto">
          <a:xfrm>
            <a:off x="4786313" y="5000625"/>
            <a:ext cx="4214812" cy="1571625"/>
            <a:chOff x="135" y="945"/>
            <a:chExt cx="2655" cy="1104"/>
          </a:xfrm>
        </p:grpSpPr>
        <p:sp>
          <p:nvSpPr>
            <p:cNvPr id="4121" name="TextBox 120"/>
            <p:cNvSpPr txBox="1">
              <a:spLocks noChangeArrowheads="1"/>
            </p:cNvSpPr>
            <p:nvPr/>
          </p:nvSpPr>
          <p:spPr bwMode="auto">
            <a:xfrm>
              <a:off x="1935" y="1485"/>
              <a:ext cx="1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800">
                  <a:cs typeface="Times New Roman" pitchFamily="18" charset="0"/>
                </a:rPr>
                <a:t>z</a:t>
              </a:r>
            </a:p>
          </p:txBody>
        </p:sp>
        <p:grpSp>
          <p:nvGrpSpPr>
            <p:cNvPr id="4122" name="Group 117"/>
            <p:cNvGrpSpPr>
              <a:grpSpLocks/>
            </p:cNvGrpSpPr>
            <p:nvPr/>
          </p:nvGrpSpPr>
          <p:grpSpPr bwMode="auto">
            <a:xfrm>
              <a:off x="810" y="1259"/>
              <a:ext cx="1260" cy="584"/>
              <a:chOff x="4786314" y="2501160"/>
              <a:chExt cx="2000264" cy="927840"/>
            </a:xfrm>
          </p:grpSpPr>
          <p:cxnSp>
            <p:nvCxnSpPr>
              <p:cNvPr id="4125" name="Straight Arrow Connector 102"/>
              <p:cNvCxnSpPr>
                <a:cxnSpLocks noChangeShapeType="1"/>
              </p:cNvCxnSpPr>
              <p:nvPr/>
            </p:nvCxnSpPr>
            <p:spPr bwMode="auto">
              <a:xfrm>
                <a:off x="4786314" y="2928934"/>
                <a:ext cx="2000264" cy="1588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stealth" w="med" len="med"/>
              </a:ln>
            </p:spPr>
          </p:cxnSp>
          <p:grpSp>
            <p:nvGrpSpPr>
              <p:cNvPr id="4126" name="Group 87"/>
              <p:cNvGrpSpPr>
                <a:grpSpLocks/>
              </p:cNvGrpSpPr>
              <p:nvPr/>
            </p:nvGrpSpPr>
            <p:grpSpPr bwMode="auto">
              <a:xfrm>
                <a:off x="5572132" y="2501160"/>
                <a:ext cx="457199" cy="927840"/>
                <a:chOff x="2286000" y="1292122"/>
                <a:chExt cx="457200" cy="1032725"/>
              </a:xfrm>
            </p:grpSpPr>
            <p:sp>
              <p:nvSpPr>
                <p:cNvPr id="55" name="Oval 54"/>
                <p:cNvSpPr>
                  <a:spLocks noChangeArrowheads="1"/>
                </p:cNvSpPr>
                <p:nvPr/>
              </p:nvSpPr>
              <p:spPr bwMode="auto">
                <a:xfrm>
                  <a:off x="2286000" y="1292958"/>
                  <a:ext cx="381003" cy="98797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ln w="25400" algn="ctr">
                  <a:solidFill>
                    <a:srgbClr val="385D8A"/>
                  </a:solidFill>
                  <a:round/>
                  <a:headEnd/>
                  <a:tailEnd/>
                </a:ln>
              </p:spPr>
              <p:txBody>
                <a:bodyPr vert="eaVert" anchor="ctr"/>
                <a:lstStyle/>
                <a:p>
                  <a:pPr algn="ctr" eaLnBrk="1" hangingPunct="1">
                    <a:defRPr/>
                  </a:pPr>
                  <a:endParaRPr lang="sr-Latn-CS" sz="180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4136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2287588" y="1305995"/>
                  <a:ext cx="373062" cy="4078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+</a:t>
                  </a:r>
                  <a:endParaRPr lang="sr-Latn-CS" sz="1800">
                    <a:latin typeface="Arial" charset="0"/>
                  </a:endParaRPr>
                </a:p>
              </p:txBody>
            </p:sp>
            <p:sp>
              <p:nvSpPr>
                <p:cNvPr id="4137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2286000" y="1916953"/>
                  <a:ext cx="457200" cy="4078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 -</a:t>
                  </a:r>
                  <a:endParaRPr lang="sr-Latn-CS" sz="1800">
                    <a:latin typeface="Arial" charset="0"/>
                  </a:endParaRPr>
                </a:p>
              </p:txBody>
            </p:sp>
          </p:grpSp>
          <p:grpSp>
            <p:nvGrpSpPr>
              <p:cNvPr id="4127" name="Group 87"/>
              <p:cNvGrpSpPr>
                <a:grpSpLocks/>
              </p:cNvGrpSpPr>
              <p:nvPr/>
            </p:nvGrpSpPr>
            <p:grpSpPr bwMode="auto">
              <a:xfrm>
                <a:off x="5186367" y="2501160"/>
                <a:ext cx="457203" cy="927215"/>
                <a:chOff x="2285996" y="1292817"/>
                <a:chExt cx="457204" cy="1032030"/>
              </a:xfrm>
            </p:grpSpPr>
            <p:sp>
              <p:nvSpPr>
                <p:cNvPr id="52" name="Oval 51"/>
                <p:cNvSpPr>
                  <a:spLocks noChangeArrowheads="1"/>
                </p:cNvSpPr>
                <p:nvPr/>
              </p:nvSpPr>
              <p:spPr bwMode="auto">
                <a:xfrm>
                  <a:off x="2285996" y="1293653"/>
                  <a:ext cx="381003" cy="9899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ln w="25400" algn="ctr">
                  <a:solidFill>
                    <a:srgbClr val="385D8A"/>
                  </a:solidFill>
                  <a:round/>
                  <a:headEnd/>
                  <a:tailEnd/>
                </a:ln>
              </p:spPr>
              <p:txBody>
                <a:bodyPr vert="eaVert" anchor="ctr"/>
                <a:lstStyle/>
                <a:p>
                  <a:pPr algn="ctr" eaLnBrk="1" hangingPunct="1">
                    <a:defRPr/>
                  </a:pPr>
                  <a:endParaRPr lang="sr-Latn-CS" sz="180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4133" name="TextBox 110"/>
                <p:cNvSpPr txBox="1">
                  <a:spLocks noChangeArrowheads="1"/>
                </p:cNvSpPr>
                <p:nvPr/>
              </p:nvSpPr>
              <p:spPr bwMode="auto">
                <a:xfrm>
                  <a:off x="2287588" y="1305995"/>
                  <a:ext cx="373062" cy="4078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+</a:t>
                  </a:r>
                  <a:endParaRPr lang="sr-Latn-CS" sz="1800">
                    <a:latin typeface="Arial" charset="0"/>
                  </a:endParaRPr>
                </a:p>
              </p:txBody>
            </p:sp>
            <p:sp>
              <p:nvSpPr>
                <p:cNvPr id="4134" name="TextBox 111"/>
                <p:cNvSpPr txBox="1">
                  <a:spLocks noChangeArrowheads="1"/>
                </p:cNvSpPr>
                <p:nvPr/>
              </p:nvSpPr>
              <p:spPr bwMode="auto">
                <a:xfrm>
                  <a:off x="2286000" y="1916953"/>
                  <a:ext cx="457200" cy="4078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 -</a:t>
                  </a:r>
                  <a:endParaRPr lang="sr-Latn-CS" sz="1800">
                    <a:latin typeface="Arial" charset="0"/>
                  </a:endParaRPr>
                </a:p>
              </p:txBody>
            </p:sp>
          </p:grpSp>
          <p:grpSp>
            <p:nvGrpSpPr>
              <p:cNvPr id="4128" name="Group 87"/>
              <p:cNvGrpSpPr>
                <a:grpSpLocks/>
              </p:cNvGrpSpPr>
              <p:nvPr/>
            </p:nvGrpSpPr>
            <p:grpSpPr bwMode="auto">
              <a:xfrm>
                <a:off x="5972185" y="2501160"/>
                <a:ext cx="457203" cy="927840"/>
                <a:chOff x="2285996" y="1292122"/>
                <a:chExt cx="457204" cy="1032725"/>
              </a:xfrm>
            </p:grpSpPr>
            <p:sp>
              <p:nvSpPr>
                <p:cNvPr id="49" name="Oval 48"/>
                <p:cNvSpPr>
                  <a:spLocks noChangeArrowheads="1"/>
                </p:cNvSpPr>
                <p:nvPr/>
              </p:nvSpPr>
              <p:spPr bwMode="auto">
                <a:xfrm>
                  <a:off x="2285996" y="1292958"/>
                  <a:ext cx="381003" cy="98797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/>
                </a:gradFill>
                <a:ln w="25400" algn="ctr">
                  <a:solidFill>
                    <a:srgbClr val="385D8A"/>
                  </a:solidFill>
                  <a:round/>
                  <a:headEnd/>
                  <a:tailEnd/>
                </a:ln>
              </p:spPr>
              <p:txBody>
                <a:bodyPr vert="eaVert" anchor="ctr"/>
                <a:lstStyle/>
                <a:p>
                  <a:pPr algn="ctr" eaLnBrk="1" hangingPunct="1">
                    <a:defRPr/>
                  </a:pPr>
                  <a:endParaRPr lang="sr-Latn-CS" sz="180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4130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2287588" y="1305995"/>
                  <a:ext cx="373062" cy="4078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+</a:t>
                  </a:r>
                  <a:endParaRPr lang="sr-Latn-CS" sz="1800">
                    <a:latin typeface="Arial" charset="0"/>
                  </a:endParaRPr>
                </a:p>
              </p:txBody>
            </p:sp>
            <p:sp>
              <p:nvSpPr>
                <p:cNvPr id="4131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2286000" y="1916953"/>
                  <a:ext cx="457200" cy="4078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800">
                      <a:latin typeface="Arial" charset="0"/>
                    </a:rPr>
                    <a:t> -</a:t>
                  </a:r>
                  <a:endParaRPr lang="sr-Latn-CS" sz="1800">
                    <a:latin typeface="Arial" charset="0"/>
                  </a:endParaRPr>
                </a:p>
              </p:txBody>
            </p:sp>
          </p:grpSp>
        </p:grpSp>
        <p:sp>
          <p:nvSpPr>
            <p:cNvPr id="4123" name="Rounded Rectangle 119"/>
            <p:cNvSpPr>
              <a:spLocks noChangeArrowheads="1"/>
            </p:cNvSpPr>
            <p:nvPr/>
          </p:nvSpPr>
          <p:spPr bwMode="auto">
            <a:xfrm>
              <a:off x="135" y="945"/>
              <a:ext cx="2655" cy="1054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graphicFrame>
          <p:nvGraphicFramePr>
            <p:cNvPr id="4101" name="Object 99"/>
            <p:cNvGraphicFramePr>
              <a:graphicFrameLocks noChangeAspect="1"/>
            </p:cNvGraphicFramePr>
            <p:nvPr/>
          </p:nvGraphicFramePr>
          <p:xfrm>
            <a:off x="810" y="951"/>
            <a:ext cx="632" cy="264"/>
          </p:xfrm>
          <a:graphic>
            <a:graphicData uri="http://schemas.openxmlformats.org/presentationml/2006/ole">
              <p:oleObj spid="_x0000_s4101" name="Equation" r:id="rId6" imgW="520560" imgH="215640" progId="Equation.3">
                <p:embed/>
              </p:oleObj>
            </a:graphicData>
          </a:graphic>
        </p:graphicFrame>
        <p:graphicFrame>
          <p:nvGraphicFramePr>
            <p:cNvPr id="4102" name="Object 104"/>
            <p:cNvGraphicFramePr>
              <a:graphicFrameLocks noChangeAspect="1"/>
            </p:cNvGraphicFramePr>
            <p:nvPr/>
          </p:nvGraphicFramePr>
          <p:xfrm>
            <a:off x="1440" y="945"/>
            <a:ext cx="559" cy="270"/>
          </p:xfrm>
          <a:graphic>
            <a:graphicData uri="http://schemas.openxmlformats.org/presentationml/2006/ole">
              <p:oleObj spid="_x0000_s4102" name="Equation" r:id="rId7" imgW="368280" imgH="177480" progId="Equation.3">
                <p:embed/>
              </p:oleObj>
            </a:graphicData>
          </a:graphic>
        </p:graphicFrame>
        <p:sp>
          <p:nvSpPr>
            <p:cNvPr id="4124" name="TextBox 127"/>
            <p:cNvSpPr txBox="1">
              <a:spLocks noChangeArrowheads="1"/>
            </p:cNvSpPr>
            <p:nvPr/>
          </p:nvSpPr>
          <p:spPr bwMode="auto">
            <a:xfrm>
              <a:off x="540" y="1768"/>
              <a:ext cx="1765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C00000"/>
                  </a:solidFill>
                  <a:cs typeface="Times New Roman" pitchFamily="18" charset="0"/>
                </a:rPr>
                <a:t>Repulsive DD interaction</a:t>
              </a:r>
              <a:endParaRPr lang="sr-Latn-CS" sz="200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595313" y="3857625"/>
          <a:ext cx="2762250" cy="571500"/>
        </p:xfrm>
        <a:graphic>
          <a:graphicData uri="http://schemas.openxmlformats.org/presentationml/2006/ole">
            <p:oleObj spid="_x0000_s4099" name="Equation" r:id="rId8" imgW="1104840" imgH="228600" progId="Equation.3">
              <p:embed/>
            </p:oleObj>
          </a:graphicData>
        </a:graphic>
      </p:graphicFrame>
      <p:sp>
        <p:nvSpPr>
          <p:cNvPr id="4111" name="TextBox 26"/>
          <p:cNvSpPr txBox="1">
            <a:spLocks noChangeArrowheads="1"/>
          </p:cNvSpPr>
          <p:nvPr/>
        </p:nvSpPr>
        <p:spPr bwMode="auto">
          <a:xfrm>
            <a:off x="428625" y="4429125"/>
            <a:ext cx="3138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B050"/>
                </a:solidFill>
                <a:cs typeface="Times New Roman" pitchFamily="18" charset="0"/>
              </a:rPr>
              <a:t>Attractive contact interaction</a:t>
            </a:r>
            <a:endParaRPr lang="sr-Latn-CS" sz="2000">
              <a:solidFill>
                <a:srgbClr val="00B050"/>
              </a:solidFill>
              <a:cs typeface="Times New Roman" pitchFamily="18" charset="0"/>
            </a:endParaRPr>
          </a:p>
        </p:txBody>
      </p:sp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587375" y="5286375"/>
          <a:ext cx="2540000" cy="571500"/>
        </p:xfrm>
        <a:graphic>
          <a:graphicData uri="http://schemas.openxmlformats.org/presentationml/2006/ole">
            <p:oleObj spid="_x0000_s4100" name="Equation" r:id="rId9" imgW="1015920" imgH="228600" progId="Equation.3">
              <p:embed/>
            </p:oleObj>
          </a:graphicData>
        </a:graphic>
      </p:graphicFrame>
      <p:sp>
        <p:nvSpPr>
          <p:cNvPr id="4112" name="TextBox 28"/>
          <p:cNvSpPr txBox="1">
            <a:spLocks noChangeArrowheads="1"/>
          </p:cNvSpPr>
          <p:nvPr/>
        </p:nvSpPr>
        <p:spPr bwMode="auto">
          <a:xfrm>
            <a:off x="500063" y="6000750"/>
            <a:ext cx="314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00000"/>
                </a:solidFill>
                <a:cs typeface="Times New Roman" pitchFamily="18" charset="0"/>
              </a:rPr>
              <a:t>Repulsive contact interaction</a:t>
            </a:r>
            <a:endParaRPr lang="sr-Latn-CS" sz="200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285750" y="3714750"/>
            <a:ext cx="3429000" cy="128587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285750" y="5214938"/>
            <a:ext cx="3429000" cy="128587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15" name="TextBox 11"/>
          <p:cNvSpPr txBox="1">
            <a:spLocks noChangeArrowheads="1"/>
          </p:cNvSpPr>
          <p:nvPr/>
        </p:nvSpPr>
        <p:spPr bwMode="auto">
          <a:xfrm>
            <a:off x="1000125" y="3286125"/>
            <a:ext cx="1820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Local nonlinearity</a:t>
            </a:r>
            <a:endParaRPr lang="sr-Latn-CS" sz="2000">
              <a:solidFill>
                <a:srgbClr val="0070C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116" name="TextBox 11"/>
          <p:cNvSpPr txBox="1">
            <a:spLocks noChangeArrowheads="1"/>
          </p:cNvSpPr>
          <p:nvPr/>
        </p:nvSpPr>
        <p:spPr bwMode="auto">
          <a:xfrm>
            <a:off x="5929313" y="3071813"/>
            <a:ext cx="2208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Non-local nonlinearity</a:t>
            </a:r>
            <a:endParaRPr lang="sr-Latn-CS" sz="2000">
              <a:solidFill>
                <a:srgbClr val="0070C0"/>
              </a:solidFill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rot="10800000" flipV="1">
            <a:off x="2786063" y="2857500"/>
            <a:ext cx="2071687" cy="642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214813" y="2071688"/>
            <a:ext cx="1214437" cy="85725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572125" y="2000250"/>
            <a:ext cx="1785938" cy="1000125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2" name="Straight Arrow Connector 61"/>
          <p:cNvCxnSpPr>
            <a:endCxn id="4116" idx="1"/>
          </p:cNvCxnSpPr>
          <p:nvPr/>
        </p:nvCxnSpPr>
        <p:spPr>
          <a:xfrm rot="16200000" flipH="1">
            <a:off x="5614987" y="2957513"/>
            <a:ext cx="557213" cy="714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1143000" y="3929063"/>
          <a:ext cx="1758950" cy="596900"/>
        </p:xfrm>
        <a:graphic>
          <a:graphicData uri="http://schemas.openxmlformats.org/presentationml/2006/ole">
            <p:oleObj spid="_x0000_s5122" name="Equation" r:id="rId3" imgW="711000" imgH="241200" progId="Equation.3">
              <p:embed/>
            </p:oleObj>
          </a:graphicData>
        </a:graphic>
      </p:graphicFrame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1285875" y="214313"/>
            <a:ext cx="7143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sz="2800" b="1">
                <a:solidFill>
                  <a:srgbClr val="003300"/>
                </a:solidFill>
                <a:latin typeface="Arial Narrow" pitchFamily="34" charset="0"/>
              </a:rPr>
              <a:t>Discret</a:t>
            </a:r>
            <a:r>
              <a:rPr lang="en-US" sz="2800" b="1">
                <a:solidFill>
                  <a:srgbClr val="003300"/>
                </a:solidFill>
                <a:latin typeface="Arial Narrow" pitchFamily="34" charset="0"/>
              </a:rPr>
              <a:t>e</a:t>
            </a:r>
            <a:r>
              <a:rPr lang="sr-Latn-CS" sz="2800" b="1">
                <a:solidFill>
                  <a:srgbClr val="003300"/>
                </a:solidFill>
                <a:latin typeface="Arial Narrow" pitchFamily="34" charset="0"/>
              </a:rPr>
              <a:t> </a:t>
            </a:r>
            <a:r>
              <a:rPr lang="en-US" sz="2800" b="1">
                <a:solidFill>
                  <a:srgbClr val="003300"/>
                </a:solidFill>
                <a:latin typeface="Arial Narrow" pitchFamily="34" charset="0"/>
              </a:rPr>
              <a:t>1D </a:t>
            </a:r>
            <a:r>
              <a:rPr lang="sr-Latn-CS" sz="2800" b="1">
                <a:solidFill>
                  <a:srgbClr val="003300"/>
                </a:solidFill>
                <a:latin typeface="Arial Narrow" pitchFamily="34" charset="0"/>
              </a:rPr>
              <a:t>model </a:t>
            </a:r>
            <a:r>
              <a:rPr lang="en-US" sz="2800" b="1">
                <a:solidFill>
                  <a:srgbClr val="003300"/>
                </a:solidFill>
                <a:latin typeface="Arial Narrow" pitchFamily="34" charset="0"/>
              </a:rPr>
              <a:t>of </a:t>
            </a:r>
            <a:r>
              <a:rPr lang="sr-Latn-CS" sz="2800" b="1">
                <a:solidFill>
                  <a:srgbClr val="003300"/>
                </a:solidFill>
                <a:latin typeface="Arial Narrow" pitchFamily="34" charset="0"/>
              </a:rPr>
              <a:t>dipolar B</a:t>
            </a:r>
            <a:r>
              <a:rPr lang="en-US" sz="2800" b="1">
                <a:solidFill>
                  <a:srgbClr val="003300"/>
                </a:solidFill>
                <a:latin typeface="Arial Narrow" pitchFamily="34" charset="0"/>
              </a:rPr>
              <a:t>EC</a:t>
            </a:r>
            <a:endParaRPr lang="sr-Latn-CS" sz="2800" b="1">
              <a:solidFill>
                <a:srgbClr val="003300"/>
              </a:solidFill>
              <a:latin typeface="Arial Narrow" pitchFamily="34" charset="0"/>
            </a:endParaRPr>
          </a:p>
          <a:p>
            <a:pPr algn="ctr"/>
            <a:r>
              <a:rPr lang="sr-Latn-CS" sz="2800" b="1">
                <a:solidFill>
                  <a:srgbClr val="003300"/>
                </a:solidFill>
                <a:latin typeface="Arial Narrow" pitchFamily="34" charset="0"/>
              </a:rPr>
              <a:t>- </a:t>
            </a:r>
            <a:r>
              <a:rPr lang="en-US" sz="2800" b="1">
                <a:solidFill>
                  <a:srgbClr val="003300"/>
                </a:solidFill>
                <a:latin typeface="Arial Narrow" pitchFamily="34" charset="0"/>
              </a:rPr>
              <a:t>deep optical lattice </a:t>
            </a:r>
            <a:r>
              <a:rPr lang="sr-Latn-CS" sz="2800" b="1">
                <a:solidFill>
                  <a:srgbClr val="003300"/>
                </a:solidFill>
                <a:latin typeface="Arial Narrow" pitchFamily="34" charset="0"/>
              </a:rPr>
              <a:t>-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000125" y="2286000"/>
          <a:ext cx="1500188" cy="749300"/>
        </p:xfrm>
        <a:graphic>
          <a:graphicData uri="http://schemas.openxmlformats.org/presentationml/2006/ole">
            <p:oleObj spid="_x0000_s5123" name="Equation" r:id="rId4" imgW="736560" imgH="368280" progId="Equation.3">
              <p:embed/>
            </p:oleObj>
          </a:graphicData>
        </a:graphic>
      </p:graphicFrame>
      <p:sp>
        <p:nvSpPr>
          <p:cNvPr id="5127" name="TextBox 13"/>
          <p:cNvSpPr txBox="1">
            <a:spLocks noChangeArrowheads="1"/>
          </p:cNvSpPr>
          <p:nvPr/>
        </p:nvSpPr>
        <p:spPr bwMode="auto">
          <a:xfrm>
            <a:off x="5857875" y="1857375"/>
            <a:ext cx="1293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669900"/>
                </a:solidFill>
                <a:latin typeface="Arial Narrow" pitchFamily="34" charset="0"/>
                <a:cs typeface="Times New Roman" pitchFamily="18" charset="0"/>
              </a:rPr>
              <a:t>Hamiltonian</a:t>
            </a:r>
            <a:endParaRPr lang="sr-Latn-CS" sz="2000">
              <a:solidFill>
                <a:srgbClr val="669900"/>
              </a:solidFill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5124" name="Object 15"/>
          <p:cNvGraphicFramePr>
            <a:graphicFrameLocks noChangeAspect="1"/>
          </p:cNvGraphicFramePr>
          <p:nvPr/>
        </p:nvGraphicFramePr>
        <p:xfrm>
          <a:off x="3500438" y="2286000"/>
          <a:ext cx="5199062" cy="898525"/>
        </p:xfrm>
        <a:graphic>
          <a:graphicData uri="http://schemas.openxmlformats.org/presentationml/2006/ole">
            <p:oleObj spid="_x0000_s5124" name="Equation" r:id="rId5" imgW="3238200" imgH="558720" progId="Equation.3">
              <p:embed/>
            </p:oleObj>
          </a:graphicData>
        </a:graphic>
      </p:graphicFrame>
      <p:sp>
        <p:nvSpPr>
          <p:cNvPr id="5128" name="TextBox 12"/>
          <p:cNvSpPr txBox="1">
            <a:spLocks noChangeArrowheads="1"/>
          </p:cNvSpPr>
          <p:nvPr/>
        </p:nvSpPr>
        <p:spPr bwMode="auto">
          <a:xfrm>
            <a:off x="1214438" y="1928813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2000">
                <a:solidFill>
                  <a:srgbClr val="669900"/>
                </a:solidFill>
                <a:latin typeface="Arial Narrow" pitchFamily="34" charset="0"/>
                <a:cs typeface="Times New Roman" pitchFamily="18" charset="0"/>
              </a:rPr>
              <a:t>Norm</a:t>
            </a:r>
          </a:p>
        </p:txBody>
      </p:sp>
      <p:sp>
        <p:nvSpPr>
          <p:cNvPr id="5129" name="TextBox 14"/>
          <p:cNvSpPr txBox="1">
            <a:spLocks noChangeArrowheads="1"/>
          </p:cNvSpPr>
          <p:nvPr/>
        </p:nvSpPr>
        <p:spPr bwMode="auto">
          <a:xfrm>
            <a:off x="3357563" y="1428750"/>
            <a:ext cx="2160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Narrow" pitchFamily="34" charset="0"/>
                <a:cs typeface="Times New Roman" pitchFamily="18" charset="0"/>
              </a:rPr>
              <a:t>Conserved quantities</a:t>
            </a:r>
            <a:endParaRPr lang="sr-Latn-CS" sz="200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13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5" name="Object 16"/>
          <p:cNvGraphicFramePr>
            <a:graphicFrameLocks noChangeAspect="1"/>
          </p:cNvGraphicFramePr>
          <p:nvPr/>
        </p:nvGraphicFramePr>
        <p:xfrm>
          <a:off x="1428750" y="5286375"/>
          <a:ext cx="5715000" cy="847725"/>
        </p:xfrm>
        <a:graphic>
          <a:graphicData uri="http://schemas.openxmlformats.org/presentationml/2006/ole">
            <p:oleObj spid="_x0000_s5125" name="Equation" r:id="rId6" imgW="3594100" imgH="533400" progId="Equation.3">
              <p:embed/>
            </p:oleObj>
          </a:graphicData>
        </a:graphic>
      </p:graphicFrame>
      <p:sp>
        <p:nvSpPr>
          <p:cNvPr id="5131" name="Rectangle 15"/>
          <p:cNvSpPr>
            <a:spLocks noChangeArrowheads="1"/>
          </p:cNvSpPr>
          <p:nvPr/>
        </p:nvSpPr>
        <p:spPr bwMode="auto">
          <a:xfrm>
            <a:off x="3429000" y="4000500"/>
            <a:ext cx="2020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Narrow" pitchFamily="34" charset="0"/>
                <a:cs typeface="Times New Roman" pitchFamily="18" charset="0"/>
              </a:rPr>
              <a:t>Stationary solutions</a:t>
            </a:r>
            <a:endParaRPr lang="sr-Latn-CS" sz="200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928938" y="4000500"/>
            <a:ext cx="500062" cy="500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3357563" y="4429125"/>
            <a:ext cx="2143125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7252</TotalTime>
  <Words>785</Words>
  <Application>Microsoft Office PowerPoint</Application>
  <PresentationFormat>On-screen Show (4:3)</PresentationFormat>
  <Paragraphs>244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Times New Roman</vt:lpstr>
      <vt:lpstr>Arial</vt:lpstr>
      <vt:lpstr>Franklin Gothic Medium</vt:lpstr>
      <vt:lpstr>Franklin Gothic Book</vt:lpstr>
      <vt:lpstr>Wingdings 2</vt:lpstr>
      <vt:lpstr>Calibri</vt:lpstr>
      <vt:lpstr>Arial Narrow</vt:lpstr>
      <vt:lpstr>Tahoma</vt:lpstr>
      <vt:lpstr>Showcard Gothic</vt:lpstr>
      <vt:lpstr>Symbol</vt:lpstr>
      <vt:lpstr>Trek</vt:lpstr>
      <vt:lpstr>Microsoft Equation 3.0</vt:lpstr>
      <vt:lpstr>Origin Graph</vt:lpstr>
      <vt:lpstr>CorelDRAW X3 Graphic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Diskretni vorteksi u dipolarnim  Bose-Einstein kondenzatima</dc:title>
  <dc:creator>epicurus</dc:creator>
  <cp:lastModifiedBy>Warrior</cp:lastModifiedBy>
  <cp:revision>616</cp:revision>
  <dcterms:created xsi:type="dcterms:W3CDTF">2010-02-06T09:26:35Z</dcterms:created>
  <dcterms:modified xsi:type="dcterms:W3CDTF">2012-05-29T14:16:30Z</dcterms:modified>
</cp:coreProperties>
</file>