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523B6-AC8D-4826-82AD-14D115E1BC6E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156BF-7C67-47D2-BFBB-F7C7997A5E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274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156BF-7C67-47D2-BFBB-F7C7997A5EC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828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3D1-8765-4811-A444-CA7D6CDF2CBC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C678-4B7D-4408-8AA6-4BC10A179DF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3D1-8765-4811-A444-CA7D6CDF2CBC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C678-4B7D-4408-8AA6-4BC10A179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3D1-8765-4811-A444-CA7D6CDF2CBC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C678-4B7D-4408-8AA6-4BC10A179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3D1-8765-4811-A444-CA7D6CDF2CBC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C678-4B7D-4408-8AA6-4BC10A179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3D1-8765-4811-A444-CA7D6CDF2CBC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5F6C678-4B7D-4408-8AA6-4BC10A179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3D1-8765-4811-A444-CA7D6CDF2CBC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C678-4B7D-4408-8AA6-4BC10A179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3D1-8765-4811-A444-CA7D6CDF2CBC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C678-4B7D-4408-8AA6-4BC10A179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3D1-8765-4811-A444-CA7D6CDF2CBC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C678-4B7D-4408-8AA6-4BC10A179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3D1-8765-4811-A444-CA7D6CDF2CBC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C678-4B7D-4408-8AA6-4BC10A179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3D1-8765-4811-A444-CA7D6CDF2CBC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C678-4B7D-4408-8AA6-4BC10A179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3D1-8765-4811-A444-CA7D6CDF2CBC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6C678-4B7D-4408-8AA6-4BC10A179D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1F173D1-8765-4811-A444-CA7D6CDF2CBC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5F6C678-4B7D-4408-8AA6-4BC10A179D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effectLst/>
                <a:latin typeface="+mn-lt"/>
              </a:rPr>
              <a:t>ЛАЗЕРНАЯ ЛИТОГРАФИЯ ДЛЯ ФОРМИРОВАНИЯ ПЛЕНОЧНЫХ СТРУКТУР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Омский </a:t>
            </a:r>
            <a:r>
              <a:rPr lang="ru-RU" dirty="0"/>
              <a:t>государственный университет им. Ф.М. </a:t>
            </a:r>
            <a:r>
              <a:rPr lang="ru-RU" dirty="0" smtClean="0"/>
              <a:t>Достоевского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685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err="1" smtClean="0">
                <a:solidFill>
                  <a:schemeClr val="tx1"/>
                </a:solidFill>
                <a:effectLst/>
              </a:rPr>
              <a:t>Позыгун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И.С, Серопян Г.М., Сычев С.А.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pPr algn="ctr"/>
            <a:r>
              <a:rPr lang="ru-RU" sz="2800" dirty="0" smtClean="0"/>
              <a:t>Омский </a:t>
            </a:r>
            <a:r>
              <a:rPr lang="ru-RU" sz="2800" dirty="0"/>
              <a:t>государственный университет им. Ф.М. </a:t>
            </a:r>
            <a:r>
              <a:rPr lang="ru-RU" sz="2800" dirty="0" smtClean="0"/>
              <a:t>Достоевского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55607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effectLst/>
              </a:rPr>
              <a:t>Цель данной работы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- исследование </a:t>
            </a:r>
            <a:r>
              <a:rPr lang="ru-RU" dirty="0"/>
              <a:t>взаимодействия лазерного излучения с тонкой пленкой </a:t>
            </a:r>
            <a:r>
              <a:rPr lang="en-US" dirty="0"/>
              <a:t>YBCO</a:t>
            </a:r>
            <a:r>
              <a:rPr lang="ru-RU" dirty="0"/>
              <a:t>, а также исследование влияния интенсивности излучения на процесс травления тонкой пленки </a:t>
            </a:r>
            <a:r>
              <a:rPr lang="en-US" dirty="0"/>
              <a:t>YBCO </a:t>
            </a:r>
            <a:r>
              <a:rPr lang="ru-RU" dirty="0"/>
              <a:t>для создания тонкопленочных микроструктур методом лазерной литографии. </a:t>
            </a:r>
          </a:p>
        </p:txBody>
      </p:sp>
    </p:spTree>
    <p:extLst>
      <p:ext uri="{BB962C8B-B14F-4D97-AF65-F5344CB8AC3E}">
        <p14:creationId xmlns:p14="http://schemas.microsoft.com/office/powerpoint/2010/main" val="295115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>
                <a:solidFill>
                  <a:schemeClr val="tx1"/>
                </a:solidFill>
                <a:effectLst/>
              </a:rPr>
              <a:t>В данной работе исследовалось взаимодействие лазерного излучения с пленками </a:t>
            </a:r>
            <a:r>
              <a:rPr lang="en-US" sz="3200" dirty="0">
                <a:solidFill>
                  <a:schemeClr val="tx1"/>
                </a:solidFill>
                <a:effectLst/>
              </a:rPr>
              <a:t>YBCO</a:t>
            </a:r>
            <a:r>
              <a:rPr lang="ru-RU" sz="3200" dirty="0">
                <a:solidFill>
                  <a:schemeClr val="tx1"/>
                </a:solidFill>
                <a:effectLst/>
              </a:rPr>
              <a:t> толщиной 30-200 </a:t>
            </a:r>
            <a:r>
              <a:rPr lang="ru-RU" sz="3200" dirty="0" err="1">
                <a:solidFill>
                  <a:schemeClr val="tx1"/>
                </a:solidFill>
                <a:effectLst/>
              </a:rPr>
              <a:t>нм</a:t>
            </a:r>
            <a:r>
              <a:rPr lang="ru-RU" sz="3200" dirty="0">
                <a:solidFill>
                  <a:schemeClr val="tx1"/>
                </a:solidFill>
                <a:effectLst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/>
              <a:t>Источником </a:t>
            </a:r>
            <a:r>
              <a:rPr lang="ru-RU" dirty="0"/>
              <a:t>излучения служил  лазер </a:t>
            </a:r>
            <a:r>
              <a:rPr lang="ru-RU" dirty="0" err="1"/>
              <a:t>Nd</a:t>
            </a:r>
            <a:r>
              <a:rPr lang="ru-RU" dirty="0"/>
              <a:t>: YAG со следующими характеристиками: </a:t>
            </a:r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длина </a:t>
            </a:r>
            <a:r>
              <a:rPr lang="ru-RU" dirty="0"/>
              <a:t>волны излучения λ = 532 </a:t>
            </a:r>
            <a:r>
              <a:rPr lang="ru-RU" dirty="0" err="1"/>
              <a:t>нм</a:t>
            </a:r>
            <a:r>
              <a:rPr lang="ru-RU" dirty="0"/>
              <a:t>, </a:t>
            </a:r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длительность </a:t>
            </a:r>
            <a:r>
              <a:rPr lang="ru-RU" dirty="0"/>
              <a:t>импульса τ = 12 </a:t>
            </a:r>
            <a:r>
              <a:rPr lang="ru-RU" dirty="0" err="1"/>
              <a:t>нс</a:t>
            </a:r>
            <a:r>
              <a:rPr lang="ru-RU" dirty="0"/>
              <a:t>, </a:t>
            </a:r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энергия </a:t>
            </a:r>
            <a:r>
              <a:rPr lang="ru-RU" dirty="0"/>
              <a:t>в импульсе до 60 мДж. </a:t>
            </a:r>
          </a:p>
        </p:txBody>
      </p:sp>
    </p:spTree>
    <p:extLst>
      <p:ext uri="{BB962C8B-B14F-4D97-AF65-F5344CB8AC3E}">
        <p14:creationId xmlns:p14="http://schemas.microsoft.com/office/powerpoint/2010/main" val="2646929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  <a:effectLst/>
                <a:latin typeface="+mn-lt"/>
              </a:rPr>
              <a:t>Рис. 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+mn-lt"/>
              </a:rPr>
              <a:t>1. </a:t>
            </a:r>
            <a:r>
              <a:rPr lang="ru-RU" sz="2800" dirty="0">
                <a:solidFill>
                  <a:schemeClr val="tx1"/>
                </a:solidFill>
                <a:effectLst/>
                <a:latin typeface="+mn-lt"/>
              </a:rPr>
              <a:t>Схема эксперимента для облучения тонких пленок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988840"/>
            <a:ext cx="4569511" cy="3859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245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1080120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solidFill>
                  <a:schemeClr val="tx1"/>
                </a:solidFill>
                <a:effectLst/>
                <a:latin typeface="+mn-lt"/>
              </a:rPr>
              <a:t>Рис. 2</a:t>
            </a:r>
            <a:r>
              <a:rPr lang="ru-RU" sz="2200" dirty="0" smtClean="0">
                <a:solidFill>
                  <a:schemeClr val="tx1"/>
                </a:solidFill>
                <a:effectLst/>
                <a:latin typeface="+mn-lt"/>
              </a:rPr>
              <a:t>. </a:t>
            </a:r>
            <a:r>
              <a:rPr lang="ru-RU" sz="2200" dirty="0">
                <a:solidFill>
                  <a:schemeClr val="tx1"/>
                </a:solidFill>
                <a:effectLst/>
                <a:latin typeface="+mn-lt"/>
              </a:rPr>
              <a:t>Микрофотографии </a:t>
            </a:r>
            <a:r>
              <a:rPr lang="en-US" sz="2200" dirty="0">
                <a:solidFill>
                  <a:schemeClr val="tx1"/>
                </a:solidFill>
                <a:effectLst/>
                <a:latin typeface="+mn-lt"/>
              </a:rPr>
              <a:t>YBCO </a:t>
            </a:r>
            <a:r>
              <a:rPr lang="ru-RU" sz="2200" dirty="0">
                <a:solidFill>
                  <a:schemeClr val="tx1"/>
                </a:solidFill>
                <a:effectLst/>
                <a:latin typeface="+mn-lt"/>
              </a:rPr>
              <a:t>пленок толщиной 50 </a:t>
            </a:r>
            <a:r>
              <a:rPr lang="ru-RU" sz="2200" dirty="0" err="1" smtClean="0">
                <a:solidFill>
                  <a:schemeClr val="tx1"/>
                </a:solidFill>
                <a:effectLst/>
                <a:latin typeface="+mn-lt"/>
              </a:rPr>
              <a:t>нм</a:t>
            </a:r>
            <a:r>
              <a:rPr lang="ru-RU" sz="2200" dirty="0" smtClean="0">
                <a:solidFill>
                  <a:schemeClr val="tx1"/>
                </a:solidFill>
                <a:effectLst/>
                <a:latin typeface="+mn-lt"/>
              </a:rPr>
              <a:t>, </a:t>
            </a:r>
            <a:r>
              <a:rPr lang="ru-RU" sz="2200" dirty="0">
                <a:solidFill>
                  <a:schemeClr val="tx1"/>
                </a:solidFill>
                <a:effectLst/>
                <a:latin typeface="+mn-lt"/>
              </a:rPr>
              <a:t>облученных лазерным излучением </a:t>
            </a:r>
            <a:r>
              <a:rPr lang="ru-RU" sz="22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  <a:latin typeface="+mn-lt"/>
              </a:rPr>
              <a:t>с </a:t>
            </a:r>
            <a:r>
              <a:rPr lang="ru-RU" sz="2200" dirty="0">
                <a:solidFill>
                  <a:schemeClr val="tx1"/>
                </a:solidFill>
                <a:effectLst/>
                <a:latin typeface="+mn-lt"/>
              </a:rPr>
              <a:t>длиной волны 532 </a:t>
            </a:r>
            <a:r>
              <a:rPr lang="ru-RU" sz="2200" dirty="0" err="1">
                <a:solidFill>
                  <a:schemeClr val="tx1"/>
                </a:solidFill>
                <a:effectLst/>
                <a:latin typeface="+mn-lt"/>
              </a:rPr>
              <a:t>нм</a:t>
            </a:r>
            <a:r>
              <a:rPr lang="ru-RU" sz="2200" dirty="0" smtClean="0">
                <a:solidFill>
                  <a:schemeClr val="tx1"/>
                </a:solidFill>
                <a:effectLst/>
                <a:latin typeface="+mn-lt"/>
              </a:rPr>
              <a:t>.</a:t>
            </a:r>
            <a:endParaRPr lang="ru-RU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4176464" cy="1296144"/>
          </a:xfrm>
        </p:spPr>
        <p:txBody>
          <a:bodyPr>
            <a:normAutofit fontScale="40000" lnSpcReduction="20000"/>
          </a:bodyPr>
          <a:lstStyle/>
          <a:p>
            <a:endParaRPr lang="ru-RU" sz="5000" b="1" cap="none" dirty="0"/>
          </a:p>
          <a:p>
            <a:r>
              <a:rPr lang="ru-RU" sz="5000" b="1" cap="none" dirty="0" smtClean="0"/>
              <a:t>(а) – импульсная энергия 80 мДж, плотность мощности </a:t>
            </a:r>
          </a:p>
          <a:p>
            <a:r>
              <a:rPr lang="ru-RU" sz="5000" b="1" cap="none" dirty="0" smtClean="0"/>
              <a:t>1,1∙10</a:t>
            </a:r>
            <a:r>
              <a:rPr lang="ru-RU" sz="5000" b="1" cap="none" baseline="30000" dirty="0" smtClean="0"/>
              <a:t>8</a:t>
            </a:r>
            <a:r>
              <a:rPr lang="ru-RU" sz="5000" b="1" cap="none" dirty="0" smtClean="0"/>
              <a:t> </a:t>
            </a:r>
            <a:r>
              <a:rPr lang="ru-RU" sz="5000" b="1" cap="none" dirty="0"/>
              <a:t>В</a:t>
            </a:r>
            <a:r>
              <a:rPr lang="ru-RU" sz="5000" b="1" cap="none" dirty="0" smtClean="0"/>
              <a:t>т/см</a:t>
            </a:r>
            <a:r>
              <a:rPr lang="ru-RU" sz="5000" b="1" cap="none" baseline="30000" dirty="0" smtClean="0"/>
              <a:t>2</a:t>
            </a:r>
            <a:r>
              <a:rPr lang="ru-RU" sz="5000" b="1" cap="none" dirty="0" smtClean="0"/>
              <a:t>.</a:t>
            </a:r>
          </a:p>
          <a:p>
            <a:endParaRPr lang="ru-RU" cap="none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88024" y="1340768"/>
            <a:ext cx="4104456" cy="1224136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(</a:t>
            </a:r>
            <a:r>
              <a:rPr lang="ru-RU" b="1" cap="none" dirty="0"/>
              <a:t>б</a:t>
            </a:r>
            <a:r>
              <a:rPr lang="ru-RU" b="1" cap="none" dirty="0" smtClean="0"/>
              <a:t>) – импульсная энергия 60 мдж, плотность мощности </a:t>
            </a:r>
          </a:p>
          <a:p>
            <a:r>
              <a:rPr lang="ru-RU" b="1" cap="none" dirty="0" smtClean="0"/>
              <a:t>8,5∙10</a:t>
            </a:r>
            <a:r>
              <a:rPr lang="ru-RU" b="1" cap="none" baseline="30000" dirty="0" smtClean="0"/>
              <a:t>7</a:t>
            </a:r>
            <a:r>
              <a:rPr lang="ru-RU" b="1" cap="none" dirty="0" smtClean="0"/>
              <a:t> </a:t>
            </a:r>
            <a:r>
              <a:rPr lang="ru-RU" b="1" cap="none" dirty="0" err="1" smtClean="0"/>
              <a:t>вт</a:t>
            </a:r>
            <a:r>
              <a:rPr lang="ru-RU" b="1" cap="none" dirty="0" smtClean="0"/>
              <a:t>/см</a:t>
            </a:r>
            <a:r>
              <a:rPr lang="ru-RU" b="1" cap="none" baseline="30000" dirty="0" smtClean="0"/>
              <a:t>2</a:t>
            </a:r>
            <a:r>
              <a:rPr lang="ru-RU" b="1" cap="none" dirty="0" smtClean="0"/>
              <a:t>.</a:t>
            </a:r>
            <a:endParaRPr lang="ru-RU" b="1" cap="non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140968"/>
            <a:ext cx="3528392" cy="2673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140968"/>
            <a:ext cx="3552395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8395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>
                <a:solidFill>
                  <a:schemeClr val="tx1"/>
                </a:solidFill>
                <a:effectLst/>
                <a:latin typeface="+mn-lt"/>
              </a:rPr>
              <a:t>Рис. </a:t>
            </a:r>
            <a:r>
              <a:rPr lang="ru-RU" sz="2200" dirty="0" smtClean="0">
                <a:solidFill>
                  <a:schemeClr val="tx1"/>
                </a:solidFill>
                <a:effectLst/>
                <a:latin typeface="+mn-lt"/>
              </a:rPr>
              <a:t>3. </a:t>
            </a:r>
            <a:r>
              <a:rPr lang="ru-RU" sz="2200" dirty="0">
                <a:solidFill>
                  <a:schemeClr val="tx1"/>
                </a:solidFill>
                <a:effectLst/>
                <a:latin typeface="+mn-lt"/>
              </a:rPr>
              <a:t>Микрофотографии </a:t>
            </a:r>
            <a:r>
              <a:rPr lang="en-US" sz="2200" dirty="0">
                <a:solidFill>
                  <a:schemeClr val="tx1"/>
                </a:solidFill>
                <a:effectLst/>
                <a:latin typeface="+mn-lt"/>
              </a:rPr>
              <a:t>YBCO </a:t>
            </a:r>
            <a:r>
              <a:rPr lang="ru-RU" sz="2200" dirty="0">
                <a:solidFill>
                  <a:schemeClr val="tx1"/>
                </a:solidFill>
                <a:effectLst/>
                <a:latin typeface="+mn-lt"/>
              </a:rPr>
              <a:t>пленок толщиной 200 </a:t>
            </a:r>
            <a:r>
              <a:rPr lang="ru-RU" sz="2200" dirty="0" err="1">
                <a:solidFill>
                  <a:schemeClr val="tx1"/>
                </a:solidFill>
                <a:effectLst/>
                <a:latin typeface="+mn-lt"/>
              </a:rPr>
              <a:t>нм</a:t>
            </a:r>
            <a:r>
              <a:rPr lang="ru-RU" sz="2200" dirty="0">
                <a:solidFill>
                  <a:schemeClr val="tx1"/>
                </a:solidFill>
                <a:effectLst/>
                <a:latin typeface="+mn-lt"/>
              </a:rPr>
              <a:t> облученных лазерным излучением </a:t>
            </a:r>
            <a:r>
              <a:rPr lang="ru-RU" sz="22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  <a:latin typeface="+mn-lt"/>
              </a:rPr>
              <a:t>с </a:t>
            </a:r>
            <a:r>
              <a:rPr lang="ru-RU" sz="2200" dirty="0">
                <a:solidFill>
                  <a:schemeClr val="tx1"/>
                </a:solidFill>
                <a:effectLst/>
                <a:latin typeface="+mn-lt"/>
              </a:rPr>
              <a:t>длиной волны 532 </a:t>
            </a:r>
            <a:r>
              <a:rPr lang="ru-RU" sz="2200" dirty="0" err="1">
                <a:solidFill>
                  <a:schemeClr val="tx1"/>
                </a:solidFill>
                <a:effectLst/>
                <a:latin typeface="+mn-lt"/>
              </a:rPr>
              <a:t>нм</a:t>
            </a:r>
            <a:r>
              <a:rPr lang="ru-RU" sz="2200" dirty="0">
                <a:solidFill>
                  <a:schemeClr val="tx1"/>
                </a:solidFill>
                <a:effectLst/>
                <a:latin typeface="+mn-lt"/>
              </a:rPr>
              <a:t>.</a:t>
            </a:r>
            <a:endParaRPr lang="ru-RU" sz="2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535112"/>
            <a:ext cx="4029844" cy="88577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(</a:t>
            </a:r>
            <a:r>
              <a:rPr lang="ru-RU" b="1" cap="none" dirty="0"/>
              <a:t>а</a:t>
            </a:r>
            <a:r>
              <a:rPr lang="ru-RU" b="1" cap="none" dirty="0" smtClean="0"/>
              <a:t>) – импульсная энергия 100 мДж, плотность мощности 1,4∙10</a:t>
            </a:r>
            <a:r>
              <a:rPr lang="ru-RU" b="1" cap="none" baseline="30000" dirty="0" smtClean="0"/>
              <a:t>8</a:t>
            </a:r>
            <a:r>
              <a:rPr lang="ru-RU" b="1" cap="none" dirty="0" smtClean="0"/>
              <a:t> </a:t>
            </a:r>
            <a:r>
              <a:rPr lang="ru-RU" b="1" cap="none" dirty="0"/>
              <a:t>В</a:t>
            </a:r>
            <a:r>
              <a:rPr lang="ru-RU" b="1" cap="none" dirty="0" smtClean="0"/>
              <a:t>т/см</a:t>
            </a:r>
            <a:r>
              <a:rPr lang="ru-RU" b="1" cap="none" baseline="30000" dirty="0" smtClean="0"/>
              <a:t>2</a:t>
            </a:r>
            <a:r>
              <a:rPr lang="ru-RU" b="1" cap="none" dirty="0" smtClean="0"/>
              <a:t>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4008" y="1535112"/>
            <a:ext cx="4042793" cy="88577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(</a:t>
            </a:r>
            <a:r>
              <a:rPr lang="ru-RU" b="1" cap="none" dirty="0"/>
              <a:t>б</a:t>
            </a:r>
            <a:r>
              <a:rPr lang="ru-RU" b="1" cap="none" dirty="0" smtClean="0"/>
              <a:t>) – импульсная энергия 60 мДж, плотность мощности 8,5∙10</a:t>
            </a:r>
            <a:r>
              <a:rPr lang="ru-RU" b="1" cap="none" baseline="30000" dirty="0" smtClean="0"/>
              <a:t>7</a:t>
            </a:r>
            <a:r>
              <a:rPr lang="ru-RU" b="1" cap="none" dirty="0" smtClean="0"/>
              <a:t> </a:t>
            </a:r>
            <a:r>
              <a:rPr lang="ru-RU" b="1" cap="none" dirty="0"/>
              <a:t>В</a:t>
            </a:r>
            <a:r>
              <a:rPr lang="ru-RU" b="1" cap="none" dirty="0" smtClean="0"/>
              <a:t>т/см</a:t>
            </a:r>
            <a:r>
              <a:rPr lang="ru-RU" b="1" cap="none" baseline="30000" dirty="0" smtClean="0"/>
              <a:t>2</a:t>
            </a:r>
            <a:r>
              <a:rPr lang="ru-RU" b="1" cap="none" dirty="0" smtClean="0"/>
              <a:t>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80928"/>
            <a:ext cx="3328128" cy="2508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780928"/>
            <a:ext cx="3373103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49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</a:rPr>
              <a:t>Рис. 4. Микроструктуры, полученные </a:t>
            </a:r>
            <a:r>
              <a:rPr lang="ru-RU" sz="2000" dirty="0">
                <a:solidFill>
                  <a:schemeClr val="tx1"/>
                </a:solidFill>
                <a:effectLst/>
                <a:latin typeface="+mn-lt"/>
              </a:rPr>
              <a:t>методом лазерной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</a:rPr>
              <a:t>литографии, </a:t>
            </a:r>
            <a:r>
              <a:rPr lang="ru-RU" sz="2000" dirty="0">
                <a:solidFill>
                  <a:schemeClr val="tx1"/>
                </a:solidFill>
                <a:effectLst/>
                <a:latin typeface="+mn-lt"/>
              </a:rPr>
              <a:t>с длиной волны излучения 532 </a:t>
            </a:r>
            <a:r>
              <a:rPr lang="ru-RU" sz="2000" dirty="0" err="1">
                <a:solidFill>
                  <a:schemeClr val="tx1"/>
                </a:solidFill>
                <a:effectLst/>
                <a:latin typeface="+mn-lt"/>
              </a:rPr>
              <a:t>нм</a:t>
            </a:r>
            <a:r>
              <a:rPr lang="ru-RU" sz="2000" dirty="0">
                <a:solidFill>
                  <a:schemeClr val="tx1"/>
                </a:solidFill>
                <a:effectLst/>
                <a:latin typeface="+mn-lt"/>
              </a:rPr>
              <a:t>, импульсной энергией 10 мДж, частотой 50 Гц, плотностью мощности излучения 1,7∙10</a:t>
            </a:r>
            <a:r>
              <a:rPr lang="ru-RU" sz="2000" baseline="30000" dirty="0">
                <a:solidFill>
                  <a:schemeClr val="tx1"/>
                </a:solidFill>
                <a:effectLst/>
                <a:latin typeface="+mn-lt"/>
              </a:rPr>
              <a:t>8</a:t>
            </a:r>
            <a:r>
              <a:rPr lang="ru-RU" sz="2000" dirty="0">
                <a:solidFill>
                  <a:schemeClr val="tx1"/>
                </a:solidFill>
                <a:effectLst/>
                <a:latin typeface="+mn-lt"/>
              </a:rPr>
              <a:t> Вт/см</a:t>
            </a:r>
            <a:r>
              <a:rPr lang="ru-RU" sz="2000" baseline="30000" dirty="0">
                <a:solidFill>
                  <a:schemeClr val="tx1"/>
                </a:solidFill>
                <a:effectLst/>
                <a:latin typeface="+mn-lt"/>
              </a:rPr>
              <a:t>2</a:t>
            </a:r>
            <a:r>
              <a:rPr lang="ru-RU" sz="2000" dirty="0">
                <a:solidFill>
                  <a:schemeClr val="tx1"/>
                </a:solidFill>
                <a:effectLst/>
                <a:latin typeface="+mn-lt"/>
              </a:rPr>
              <a:t>.</a:t>
            </a:r>
            <a:endParaRPr lang="ru-RU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cap="none" dirty="0" smtClean="0"/>
              <a:t>(а) лазерный рез на </a:t>
            </a:r>
            <a:r>
              <a:rPr lang="en-US" cap="none" dirty="0" smtClean="0"/>
              <a:t>YBCO</a:t>
            </a:r>
            <a:r>
              <a:rPr lang="ru-RU" cap="none" dirty="0" smtClean="0"/>
              <a:t> пленке шириной 10 мкм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cap="none" dirty="0" smtClean="0"/>
              <a:t>(б) сверхпроводящий </a:t>
            </a:r>
            <a:r>
              <a:rPr lang="ru-RU" cap="none" dirty="0" err="1" smtClean="0"/>
              <a:t>микромостик</a:t>
            </a:r>
            <a:r>
              <a:rPr lang="ru-RU" cap="none" dirty="0" smtClean="0"/>
              <a:t> шириной 4 мкм</a:t>
            </a:r>
            <a:endParaRPr lang="ru-RU" cap="none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852936"/>
            <a:ext cx="3297370" cy="252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80928"/>
            <a:ext cx="3391479" cy="2594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1542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118</TotalTime>
  <Words>268</Words>
  <Application>Microsoft Office PowerPoint</Application>
  <PresentationFormat>Экран (4:3)</PresentationFormat>
  <Paragraphs>28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ЛАЗЕРНАЯ ЛИТОГРАФИЯ ДЛЯ ФОРМИРОВАНИЯ ПЛЕНОЧНЫХ СТРУКТУР</vt:lpstr>
      <vt:lpstr>Позыгун И.С, Серопян Г.М., Сычев С.А.</vt:lpstr>
      <vt:lpstr>Цель данной работы </vt:lpstr>
      <vt:lpstr>В данной работе исследовалось взаимодействие лазерного излучения с пленками YBCO толщиной 30-200 нм.</vt:lpstr>
      <vt:lpstr>Рис. 1. Схема эксперимента для облучения тонких пленок </vt:lpstr>
      <vt:lpstr>Рис. 2. Микрофотографии YBCO пленок толщиной 50 нм, облученных лазерным излучением  с длиной волны 532 нм.</vt:lpstr>
      <vt:lpstr>Рис. 3. Микрофотографии YBCO пленок толщиной 200 нм облученных лазерным излучением  с длиной волны 532 нм.</vt:lpstr>
      <vt:lpstr>Рис. 4. Микроструктуры, полученные методом лазерной литографии, с длиной волны излучения 532 нм, импульсной энергией 10 мДж, частотой 50 Гц, плотностью мощности излучения 1,7∙108 Вт/см2.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ЛАЗЕРНАЯ ЛИТОГРАФИЯ ДЛЯ ФОРМИРОВАНИЯ ПЛЕНОЧНЫХ СТРУКТУР</dc:title>
  <dc:creator>Пользователь Windows</dc:creator>
  <cp:lastModifiedBy>Пользователь Windows</cp:lastModifiedBy>
  <cp:revision>9</cp:revision>
  <dcterms:created xsi:type="dcterms:W3CDTF">2020-05-25T11:12:11Z</dcterms:created>
  <dcterms:modified xsi:type="dcterms:W3CDTF">2020-05-26T02:08:10Z</dcterms:modified>
</cp:coreProperties>
</file>