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6"/>
  </p:notesMasterIdLst>
  <p:sldIdLst>
    <p:sldId id="256" r:id="rId2"/>
    <p:sldId id="539" r:id="rId3"/>
    <p:sldId id="258" r:id="rId4"/>
    <p:sldId id="282" r:id="rId5"/>
    <p:sldId id="325" r:id="rId6"/>
    <p:sldId id="305" r:id="rId7"/>
    <p:sldId id="326" r:id="rId8"/>
    <p:sldId id="522" r:id="rId9"/>
    <p:sldId id="327" r:id="rId10"/>
    <p:sldId id="483" r:id="rId11"/>
    <p:sldId id="484" r:id="rId12"/>
    <p:sldId id="489" r:id="rId13"/>
    <p:sldId id="504" r:id="rId14"/>
    <p:sldId id="505" r:id="rId15"/>
    <p:sldId id="506" r:id="rId16"/>
    <p:sldId id="518" r:id="rId17"/>
    <p:sldId id="519" r:id="rId18"/>
    <p:sldId id="517" r:id="rId19"/>
    <p:sldId id="524" r:id="rId20"/>
    <p:sldId id="346" r:id="rId21"/>
    <p:sldId id="340" r:id="rId22"/>
    <p:sldId id="365" r:id="rId23"/>
    <p:sldId id="371" r:id="rId24"/>
    <p:sldId id="543" r:id="rId25"/>
    <p:sldId id="556" r:id="rId26"/>
    <p:sldId id="557" r:id="rId27"/>
    <p:sldId id="564" r:id="rId28"/>
    <p:sldId id="565" r:id="rId29"/>
    <p:sldId id="566" r:id="rId30"/>
    <p:sldId id="567" r:id="rId31"/>
    <p:sldId id="568" r:id="rId32"/>
    <p:sldId id="569" r:id="rId33"/>
    <p:sldId id="570" r:id="rId34"/>
    <p:sldId id="571" r:id="rId3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4B07B367-00F8-4E32-A794-EBA9B2E0B78E}">
          <p14:sldIdLst>
            <p14:sldId id="256"/>
            <p14:sldId id="539"/>
            <p14:sldId id="258"/>
          </p14:sldIdLst>
        </p14:section>
        <p14:section name="Задача" id="{00D9B95F-21A0-4616-A105-738795996EE5}">
          <p14:sldIdLst>
            <p14:sldId id="282"/>
            <p14:sldId id="325"/>
            <p14:sldId id="305"/>
            <p14:sldId id="326"/>
            <p14:sldId id="522"/>
            <p14:sldId id="327"/>
            <p14:sldId id="483"/>
            <p14:sldId id="484"/>
            <p14:sldId id="489"/>
            <p14:sldId id="504"/>
            <p14:sldId id="505"/>
            <p14:sldId id="506"/>
            <p14:sldId id="518"/>
            <p14:sldId id="519"/>
            <p14:sldId id="517"/>
            <p14:sldId id="524"/>
            <p14:sldId id="346"/>
            <p14:sldId id="340"/>
            <p14:sldId id="365"/>
            <p14:sldId id="371"/>
            <p14:sldId id="543"/>
            <p14:sldId id="556"/>
            <p14:sldId id="557"/>
            <p14:sldId id="564"/>
            <p14:sldId id="565"/>
            <p14:sldId id="566"/>
            <p14:sldId id="567"/>
            <p14:sldId id="568"/>
            <p14:sldId id="569"/>
            <p14:sldId id="570"/>
            <p14:sldId id="571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Viktoriya Ibrayeva" initials="VI" lastIdx="2" clrIdx="0">
    <p:extLst>
      <p:ext uri="{19B8F6BF-5375-455C-9EA6-DF929625EA0E}">
        <p15:presenceInfo xmlns:p15="http://schemas.microsoft.com/office/powerpoint/2012/main" userId="cbe66e06b9f8fc63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F5AB1C69-6EDB-4FF4-983F-18BD219EF322}" styleName="Средний стиль 2 —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083E6E3-FA7D-4D7B-A595-EF9225AFEA82}" styleName="Светлый стиль 1 — акцент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0505E3EF-67EA-436B-97B2-0124C06EBD24}" styleName="Средний стиль 4 — акцент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990" autoAdjust="0"/>
    <p:restoredTop sz="96374" autoAdjust="0"/>
  </p:normalViewPr>
  <p:slideViewPr>
    <p:cSldViewPr snapToGrid="0">
      <p:cViewPr varScale="1">
        <p:scale>
          <a:sx n="111" d="100"/>
          <a:sy n="111" d="100"/>
        </p:scale>
        <p:origin x="648" y="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commentAuthors" Target="commentAuthors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C7322FC-6AD5-495E-8928-5E8020CF5179}" type="datetimeFigureOut">
              <a:rPr lang="ru-RU" smtClean="0"/>
              <a:t>28.08.2019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6E043DC-4EAC-490C-9B3D-BBACAB67314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934564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6"/>
          <p:cNvSpPr txBox="1"/>
          <p:nvPr/>
        </p:nvSpPr>
        <p:spPr>
          <a:xfrm>
            <a:off x="3849297" y="9434830"/>
            <a:ext cx="2951232" cy="496218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0" tIns="0" rIns="0" bIns="0" anchor="b" anchorCtr="0" compatLnSpc="1">
            <a:noAutofit/>
          </a:bodyPr>
          <a:lstStyle/>
          <a:p>
            <a:pPr algn="r" defTabSz="857982" fontAlgn="auto" hangingPunct="0">
              <a:spcBef>
                <a:spcPts val="0"/>
              </a:spcBef>
              <a:spcAft>
                <a:spcPts val="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1A5B1AFF-534D-4FEE-9269-D3A774904F70}" type="slidenum">
              <a:pPr algn="r" defTabSz="857982" fontAlgn="auto" hangingPunct="0">
                <a:spcBef>
                  <a:spcPts val="0"/>
                </a:spcBef>
                <a:spcAft>
                  <a:spcPts val="0"/>
                </a:spcAft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t>8</a:t>
            </a:fld>
            <a:endParaRPr lang="en-US" sz="1300">
              <a:solidFill>
                <a:srgbClr val="000000"/>
              </a:solidFill>
              <a:latin typeface="Times New Roman" pitchFamily="18"/>
              <a:ea typeface="Lucida Sans Unicode" pitchFamily="2"/>
              <a:cs typeface="Tahoma" pitchFamily="2"/>
            </a:endParaRPr>
          </a:p>
        </p:txBody>
      </p:sp>
      <p:sp>
        <p:nvSpPr>
          <p:cNvPr id="3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90488" y="754063"/>
            <a:ext cx="6619875" cy="3724275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4" name="Заметки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9925296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6"/>
          <p:cNvSpPr txBox="1"/>
          <p:nvPr/>
        </p:nvSpPr>
        <p:spPr>
          <a:xfrm>
            <a:off x="3849297" y="9434830"/>
            <a:ext cx="2951232" cy="496218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0" tIns="0" rIns="0" bIns="0" anchor="b" anchorCtr="0" compatLnSpc="1">
            <a:noAutofit/>
          </a:bodyPr>
          <a:lstStyle/>
          <a:p>
            <a:pPr algn="r" defTabSz="857982" fontAlgn="auto" hangingPunct="0">
              <a:spcBef>
                <a:spcPts val="0"/>
              </a:spcBef>
              <a:spcAft>
                <a:spcPts val="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1A5B1AFF-534D-4FEE-9269-D3A774904F70}" type="slidenum">
              <a:rPr/>
              <a:pPr algn="r" defTabSz="857982" fontAlgn="auto" hangingPunct="0">
                <a:spcBef>
                  <a:spcPts val="0"/>
                </a:spcBef>
                <a:spcAft>
                  <a:spcPts val="0"/>
                </a:spcAft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t>10</a:t>
            </a:fld>
            <a:endParaRPr lang="en-US" sz="1300">
              <a:solidFill>
                <a:srgbClr val="000000"/>
              </a:solidFill>
              <a:latin typeface="Times New Roman" pitchFamily="18"/>
              <a:ea typeface="Lucida Sans Unicode" pitchFamily="2"/>
              <a:cs typeface="Tahoma" pitchFamily="2"/>
            </a:endParaRPr>
          </a:p>
        </p:txBody>
      </p:sp>
      <p:sp>
        <p:nvSpPr>
          <p:cNvPr id="3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90488" y="754063"/>
            <a:ext cx="6619875" cy="3724275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4" name="Заметки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7913018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6"/>
          <p:cNvSpPr txBox="1"/>
          <p:nvPr/>
        </p:nvSpPr>
        <p:spPr>
          <a:xfrm>
            <a:off x="3849297" y="9434830"/>
            <a:ext cx="2951232" cy="496218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0" tIns="0" rIns="0" bIns="0" anchor="b" anchorCtr="0" compatLnSpc="1">
            <a:noAutofit/>
          </a:bodyPr>
          <a:lstStyle/>
          <a:p>
            <a:pPr algn="r" defTabSz="857982" fontAlgn="auto" hangingPunct="0">
              <a:spcBef>
                <a:spcPts val="0"/>
              </a:spcBef>
              <a:spcAft>
                <a:spcPts val="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1A5B1AFF-534D-4FEE-9269-D3A774904F70}" type="slidenum">
              <a:rPr/>
              <a:pPr algn="r" defTabSz="857982" fontAlgn="auto" hangingPunct="0">
                <a:spcBef>
                  <a:spcPts val="0"/>
                </a:spcBef>
                <a:spcAft>
                  <a:spcPts val="0"/>
                </a:spcAft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t>11</a:t>
            </a:fld>
            <a:endParaRPr lang="en-US" sz="1300">
              <a:solidFill>
                <a:srgbClr val="000000"/>
              </a:solidFill>
              <a:latin typeface="Times New Roman" pitchFamily="18"/>
              <a:ea typeface="Lucida Sans Unicode" pitchFamily="2"/>
              <a:cs typeface="Tahoma" pitchFamily="2"/>
            </a:endParaRPr>
          </a:p>
        </p:txBody>
      </p:sp>
      <p:sp>
        <p:nvSpPr>
          <p:cNvPr id="3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90488" y="754063"/>
            <a:ext cx="6619875" cy="3724275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4" name="Заметки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3462872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6"/>
          <p:cNvSpPr txBox="1"/>
          <p:nvPr/>
        </p:nvSpPr>
        <p:spPr>
          <a:xfrm>
            <a:off x="3849297" y="9434830"/>
            <a:ext cx="2951232" cy="496218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0" tIns="0" rIns="0" bIns="0" anchor="b" anchorCtr="0" compatLnSpc="1">
            <a:noAutofit/>
          </a:bodyPr>
          <a:lstStyle/>
          <a:p>
            <a:pPr marL="0" marR="0" lvl="0" indent="0" algn="r" defTabSz="857982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1A5B1AFF-534D-4FEE-9269-D3A774904F70}" type="slidenum">
              <a: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857982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t>16</a:t>
            </a:fld>
            <a:endParaRPr kumimoji="0" lang="en-US" sz="13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/>
              <a:ea typeface="Lucida Sans Unicode" pitchFamily="2"/>
              <a:cs typeface="Tahoma" pitchFamily="2"/>
            </a:endParaRPr>
          </a:p>
        </p:txBody>
      </p:sp>
      <p:sp>
        <p:nvSpPr>
          <p:cNvPr id="3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90488" y="754063"/>
            <a:ext cx="6619875" cy="3724275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4" name="Заметки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7818867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6"/>
          <p:cNvSpPr txBox="1"/>
          <p:nvPr/>
        </p:nvSpPr>
        <p:spPr>
          <a:xfrm>
            <a:off x="3849297" y="9434830"/>
            <a:ext cx="2951232" cy="496218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0" tIns="0" rIns="0" bIns="0" anchor="b" anchorCtr="0" compatLnSpc="1">
            <a:noAutofit/>
          </a:bodyPr>
          <a:lstStyle/>
          <a:p>
            <a:pPr algn="r" defTabSz="857982" fontAlgn="auto" hangingPunct="0">
              <a:spcBef>
                <a:spcPts val="0"/>
              </a:spcBef>
              <a:spcAft>
                <a:spcPts val="0"/>
              </a:spcAf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1A5B1AFF-534D-4FEE-9269-D3A774904F70}" type="slidenum">
              <a:rPr/>
              <a:pPr algn="r" defTabSz="857982" fontAlgn="auto" hangingPunct="0">
                <a:spcBef>
                  <a:spcPts val="0"/>
                </a:spcBef>
                <a:spcAft>
                  <a:spcPts val="0"/>
                </a:spcAft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t>17</a:t>
            </a:fld>
            <a:endParaRPr lang="en-US" sz="1300">
              <a:solidFill>
                <a:srgbClr val="000000"/>
              </a:solidFill>
              <a:latin typeface="Times New Roman" pitchFamily="18"/>
              <a:ea typeface="Lucida Sans Unicode" pitchFamily="2"/>
              <a:cs typeface="Tahoma" pitchFamily="2"/>
            </a:endParaRPr>
          </a:p>
        </p:txBody>
      </p:sp>
      <p:sp>
        <p:nvSpPr>
          <p:cNvPr id="3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90488" y="754063"/>
            <a:ext cx="6619875" cy="3724275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4" name="Заметки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805776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701A1-A7C0-488E-9D29-985EBDF8D2CA}" type="datetime1">
              <a:rPr lang="ru-RU" smtClean="0"/>
              <a:t>28.08.2019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Лаборатория «Анализа и моделирования информационных процессов»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96B85E-8D74-4FF2-95C4-330A5D3C191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738091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D59EF-9D7B-4B1D-A8FD-E95EF88D4F60}" type="datetime1">
              <a:rPr lang="ru-RU" smtClean="0"/>
              <a:t>28.08.2019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Лаборатория «Анализа и моделирования информационных процессов»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96B85E-8D74-4FF2-95C4-330A5D3C191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038718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851BC-76BC-4362-B68E-5FA9A3D1FA8B}" type="datetime1">
              <a:rPr lang="ru-RU" smtClean="0"/>
              <a:t>28.08.2019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Лаборатория «Анализа и моделирования информационных процессов»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96B85E-8D74-4FF2-95C4-330A5D3C191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09494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28DC52-88B6-4984-8EA2-EEC0EF7BF77D}" type="datetime1">
              <a:rPr lang="ru-RU" smtClean="0"/>
              <a:t>28.08.2019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Лаборатория «Анализа и моделирования информационных процессов»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96B85E-8D74-4FF2-95C4-330A5D3C191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372345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1A30A0-9134-45B4-B47D-669541FAD605}" type="datetime1">
              <a:rPr lang="ru-RU" smtClean="0"/>
              <a:t>28.08.2019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Лаборатория «Анализа и моделирования информационных процессов»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96B85E-8D74-4FF2-95C4-330A5D3C191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545462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6C1710-2A40-49CB-AEC6-4123C415951C}" type="datetime1">
              <a:rPr lang="ru-RU" smtClean="0"/>
              <a:t>28.08.2019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Лаборатория «Анализа и моделирования информационных процессов»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96B85E-8D74-4FF2-95C4-330A5D3C191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029905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92E22C-676D-4898-918E-4EC3B5C32FBC}" type="datetime1">
              <a:rPr lang="ru-RU" smtClean="0"/>
              <a:t>28.08.2019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Лаборатория «Анализа и моделирования информационных процессов»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96B85E-8D74-4FF2-95C4-330A5D3C191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642019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388969-D397-43BD-AFFF-317D6116D36A}" type="datetime1">
              <a:rPr lang="ru-RU" smtClean="0"/>
              <a:t>28.08.2019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Лаборатория «Анализа и моделирования информационных процессов»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96B85E-8D74-4FF2-95C4-330A5D3C191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84258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E14F4D-C7CA-42FD-B04F-BBB52D35F0C5}" type="datetime1">
              <a:rPr lang="ru-RU" smtClean="0"/>
              <a:t>28.08.2019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Лаборатория «Анализа и моделирования информационных процессов»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96B85E-8D74-4FF2-95C4-330A5D3C191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039714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E33BBF-0DC9-4DBB-B634-BF9F5305D2F4}" type="datetime1">
              <a:rPr lang="ru-RU" smtClean="0"/>
              <a:t>28.08.2019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Лаборатория «Анализа и моделирования информационных процессов»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96B85E-8D74-4FF2-95C4-330A5D3C191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606274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E973E-DEA5-41C6-8920-CAC767840C7A}" type="datetime1">
              <a:rPr lang="ru-RU" smtClean="0"/>
              <a:t>28.08.2019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Лаборатория «Анализа и моделирования информационных процессов»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96B85E-8D74-4FF2-95C4-330A5D3C191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289266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  <a:extLst>
              <a:ext uri="{BEBA8EAE-BF5A-486C-A8C5-ECC9F3942E4B}">
                <a14:imgProps xmlns:a14="http://schemas.microsoft.com/office/drawing/2010/main">
                  <a14:imgLayer r:embed="rId14">
                    <a14:imgEffect>
                      <a14:saturation sat="0"/>
                    </a14:imgEffect>
                    <a14:imgEffect>
                      <a14:brightnessContrast contrast="20000"/>
                    </a14:imgEffect>
                  </a14:imgLayer>
                </a14:imgProps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60A2B5-B4A8-4BFD-8039-111FBC056F75}" type="datetime1">
              <a:rPr lang="ru-RU" smtClean="0"/>
              <a:t>28.08.2019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ru-RU"/>
              <a:t>Лаборатория «Анализа и моделирования информационных процессов»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96B85E-8D74-4FF2-95C4-330A5D3C191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2565641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60.png"/><Relationship Id="rId7" Type="http://schemas.openxmlformats.org/officeDocument/2006/relationships/image" Target="../media/image600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Relationship Id="rId6" Type="http://schemas.openxmlformats.org/officeDocument/2006/relationships/image" Target="../media/image590.png"/><Relationship Id="rId5" Type="http://schemas.openxmlformats.org/officeDocument/2006/relationships/image" Target="../media/image580.png"/><Relationship Id="rId4" Type="http://schemas.openxmlformats.org/officeDocument/2006/relationships/image" Target="../media/image570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20.png"/><Relationship Id="rId7" Type="http://schemas.openxmlformats.org/officeDocument/2006/relationships/image" Target="../media/image660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8.xml"/><Relationship Id="rId6" Type="http://schemas.openxmlformats.org/officeDocument/2006/relationships/image" Target="../media/image650.png"/><Relationship Id="rId5" Type="http://schemas.openxmlformats.org/officeDocument/2006/relationships/image" Target="../media/image640.png"/><Relationship Id="rId4" Type="http://schemas.openxmlformats.org/officeDocument/2006/relationships/image" Target="../media/image630.pn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8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3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7" Type="http://schemas.openxmlformats.org/officeDocument/2006/relationships/image" Target="../media/image550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6" Type="http://schemas.openxmlformats.org/officeDocument/2006/relationships/image" Target="../media/image540.png"/><Relationship Id="rId5" Type="http://schemas.openxmlformats.org/officeDocument/2006/relationships/image" Target="../media/image530.png"/><Relationship Id="rId4" Type="http://schemas.openxmlformats.org/officeDocument/2006/relationships/image" Target="../media/image10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0"/>
                    </a14:imgEffect>
                    <a14:imgEffect>
                      <a14:brightnessContrast contrast="20000"/>
                    </a14:imgEffect>
                  </a14:imgLayer>
                </a14:imgProps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84420" y="1568742"/>
            <a:ext cx="10264972" cy="1984356"/>
          </a:xfrm>
        </p:spPr>
        <p:txBody>
          <a:bodyPr>
            <a:noAutofit/>
          </a:bodyPr>
          <a:lstStyle/>
          <a:p>
            <a:r>
              <a:rPr lang="ru-RU" sz="3600" b="1" dirty="0">
                <a:solidFill>
                  <a:srgbClr val="002060"/>
                </a:solidFill>
              </a:rPr>
              <a:t>Разработка информационных технологий и систем для стимулирования устойчивого развития личности как одна из основ развития цифрового Казахстана</a:t>
            </a:r>
            <a:endParaRPr lang="ru-RU" sz="3600" dirty="0">
              <a:solidFill>
                <a:srgbClr val="00206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453785" y="4831321"/>
            <a:ext cx="6695607" cy="1090508"/>
          </a:xfrm>
        </p:spPr>
        <p:txBody>
          <a:bodyPr>
            <a:normAutofit/>
          </a:bodyPr>
          <a:lstStyle/>
          <a:p>
            <a:pPr algn="l"/>
            <a:r>
              <a:rPr lang="ru-RU" b="1" dirty="0">
                <a:solidFill>
                  <a:srgbClr val="002060"/>
                </a:solidFill>
              </a:rPr>
              <a:t>Научный руководитель: Мусабаев Р.Р., к.т.н.</a:t>
            </a:r>
          </a:p>
          <a:p>
            <a:pPr algn="l"/>
            <a:r>
              <a:rPr lang="ru-RU" b="1" dirty="0">
                <a:solidFill>
                  <a:srgbClr val="002060"/>
                </a:solidFill>
              </a:rPr>
              <a:t>Соруководитель: Касымжанов Б.К., с.н.с.</a:t>
            </a: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371980" y="6131714"/>
            <a:ext cx="9777412" cy="557212"/>
          </a:xfrm>
        </p:spPr>
        <p:txBody>
          <a:bodyPr/>
          <a:lstStyle/>
          <a:p>
            <a:r>
              <a:rPr lang="ru-RU" sz="2000" b="1" dirty="0">
                <a:solidFill>
                  <a:srgbClr val="0070C0"/>
                </a:solidFill>
              </a:rPr>
              <a:t>Лаборатория «Анализа и моделирования информационных процессов»</a:t>
            </a:r>
          </a:p>
        </p:txBody>
      </p:sp>
      <p:grpSp>
        <p:nvGrpSpPr>
          <p:cNvPr id="9" name="Группа 8"/>
          <p:cNvGrpSpPr/>
          <p:nvPr/>
        </p:nvGrpSpPr>
        <p:grpSpPr>
          <a:xfrm>
            <a:off x="515353" y="238085"/>
            <a:ext cx="11161294" cy="927100"/>
            <a:chOff x="613611" y="195264"/>
            <a:chExt cx="11161294" cy="927100"/>
          </a:xfrm>
        </p:grpSpPr>
        <p:sp>
          <p:nvSpPr>
            <p:cNvPr id="6" name="Нижний колонтитул 4"/>
            <p:cNvSpPr txBox="1">
              <a:spLocks/>
            </p:cNvSpPr>
            <p:nvPr/>
          </p:nvSpPr>
          <p:spPr>
            <a:xfrm>
              <a:off x="1976698" y="377475"/>
              <a:ext cx="9798207" cy="557212"/>
            </a:xfrm>
            <a:prstGeom prst="rect">
              <a:avLst/>
            </a:prstGeom>
          </p:spPr>
          <p:txBody>
            <a:bodyPr vert="horz" lIns="91440" tIns="45720" rIns="91440" bIns="45720" rtlCol="0" anchor="ctr"/>
            <a:lstStyle>
              <a:defPPr>
                <a:defRPr lang="ru-RU"/>
              </a:defPPr>
              <a:lvl1pPr marL="0" algn="ctr" defTabSz="914400" rtl="0" eaLnBrk="1" latinLnBrk="0" hangingPunct="1">
                <a:defRPr sz="12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/>
              <a:r>
                <a:rPr lang="ru-RU" sz="1800" b="1" dirty="0">
                  <a:solidFill>
                    <a:srgbClr val="0070C0"/>
                  </a:solidFill>
                </a:rPr>
                <a:t>РГП на ПХВ «Институт информационных и вычислительных технологий» КН МОН РК</a:t>
              </a:r>
              <a:endParaRPr lang="en-US" sz="1800" b="1" dirty="0">
                <a:solidFill>
                  <a:srgbClr val="0070C0"/>
                </a:solidFill>
              </a:endParaRPr>
            </a:p>
          </p:txBody>
        </p:sp>
        <p:pic>
          <p:nvPicPr>
            <p:cNvPr id="8" name="Рисунок 7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13611" y="195264"/>
              <a:ext cx="1363088" cy="92710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89757619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 noGrp="1"/>
          </p:cNvSpPr>
          <p:nvPr>
            <p:ph type="title"/>
          </p:nvPr>
        </p:nvSpPr>
        <p:spPr>
          <a:xfrm>
            <a:off x="1374455" y="279757"/>
            <a:ext cx="9294712" cy="651094"/>
          </a:xfrm>
        </p:spPr>
        <p:txBody>
          <a:bodyPr vert="horz" lIns="82945" tIns="41473" rIns="82945" bIns="41473" rtlCol="0" anchor="b">
            <a:noAutofit/>
          </a:bodyPr>
          <a:lstStyle/>
          <a:p>
            <a:pPr algn="ctr" defTabSz="457200"/>
            <a:r>
              <a:rPr lang="ru-RU" sz="3000" i="1" dirty="0">
                <a:solidFill>
                  <a:srgbClr val="002060"/>
                </a:solidFill>
                <a:latin typeface="PT Serif"/>
              </a:rPr>
              <a:t>Комбинированный подход</a:t>
            </a:r>
            <a:r>
              <a:rPr lang="en-US" sz="3000" i="1" dirty="0">
                <a:solidFill>
                  <a:srgbClr val="002060"/>
                </a:solidFill>
                <a:latin typeface="PT Serif"/>
              </a:rPr>
              <a:t>:</a:t>
            </a:r>
            <a:r>
              <a:rPr lang="ru-RU" sz="3000" i="1" dirty="0">
                <a:solidFill>
                  <a:srgbClr val="002060"/>
                </a:solidFill>
                <a:latin typeface="PT Serif"/>
              </a:rPr>
              <a:t> Мера </a:t>
            </a:r>
            <a:r>
              <a:rPr lang="ru-RU" sz="3000" i="1" dirty="0" err="1">
                <a:solidFill>
                  <a:srgbClr val="002060"/>
                </a:solidFill>
                <a:latin typeface="PT Serif"/>
              </a:rPr>
              <a:t>Жаккара</a:t>
            </a:r>
            <a:r>
              <a:rPr lang="ru-RU" sz="3000" i="1" dirty="0">
                <a:solidFill>
                  <a:srgbClr val="002060"/>
                </a:solidFill>
                <a:latin typeface="PT Serif"/>
              </a:rPr>
              <a:t> + </a:t>
            </a:r>
            <a:r>
              <a:rPr lang="en-US" sz="3000" i="1" dirty="0">
                <a:solidFill>
                  <a:srgbClr val="002060"/>
                </a:solidFill>
                <a:latin typeface="PT Serif"/>
              </a:rPr>
              <a:t>WMD</a:t>
            </a:r>
          </a:p>
        </p:txBody>
      </p:sp>
      <p:sp>
        <p:nvSpPr>
          <p:cNvPr id="17" name="Прямоугольник 16">
            <a:extLst>
              <a:ext uri="{FF2B5EF4-FFF2-40B4-BE49-F238E27FC236}">
                <a16:creationId xmlns:a16="http://schemas.microsoft.com/office/drawing/2014/main" id="{90C4C5F0-76B6-4239-B444-3F69BAE5C9A8}"/>
              </a:ext>
            </a:extLst>
          </p:cNvPr>
          <p:cNvSpPr/>
          <p:nvPr/>
        </p:nvSpPr>
        <p:spPr>
          <a:xfrm>
            <a:off x="881414" y="3973110"/>
            <a:ext cx="849694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>
                <a:solidFill>
                  <a:srgbClr val="002060"/>
                </a:solidFill>
              </a:rPr>
              <a:t>Мера </a:t>
            </a:r>
            <a:r>
              <a:rPr lang="ru-RU" sz="2400" b="1" dirty="0" err="1">
                <a:solidFill>
                  <a:srgbClr val="002060"/>
                </a:solidFill>
              </a:rPr>
              <a:t>Жаккара</a:t>
            </a:r>
            <a:r>
              <a:rPr lang="ru-RU" sz="2400" b="1" dirty="0">
                <a:solidFill>
                  <a:srgbClr val="002060"/>
                </a:solidFill>
              </a:rPr>
              <a:t> </a:t>
            </a:r>
            <a:r>
              <a:rPr lang="ru-RU" b="1" dirty="0">
                <a:solidFill>
                  <a:srgbClr val="002060"/>
                </a:solidFill>
              </a:rPr>
              <a:t>:</a:t>
            </a:r>
            <a:endParaRPr lang="ru-RU" dirty="0">
              <a:solidFill>
                <a:srgbClr val="00206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Прямоугольник 3">
                <a:extLst>
                  <a:ext uri="{FF2B5EF4-FFF2-40B4-BE49-F238E27FC236}">
                    <a16:creationId xmlns:a16="http://schemas.microsoft.com/office/drawing/2014/main" id="{028392C1-3D73-4338-B6B0-3D2B620B3743}"/>
                  </a:ext>
                </a:extLst>
              </p:cNvPr>
              <p:cNvSpPr/>
              <p:nvPr/>
            </p:nvSpPr>
            <p:spPr>
              <a:xfrm>
                <a:off x="4967644" y="3831380"/>
                <a:ext cx="2108333" cy="66499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b="1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𝑱</m:t>
                      </m:r>
                      <m:r>
                        <a:rPr lang="ru-RU" b="1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ru-RU" b="1" i="1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𝑨</m:t>
                      </m:r>
                      <m:r>
                        <a:rPr lang="ru-RU" b="1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ru-RU" b="1" i="1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𝑩</m:t>
                      </m:r>
                      <m:r>
                        <a:rPr lang="ru-RU" b="1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)= </m:t>
                      </m:r>
                      <m:f>
                        <m:fPr>
                          <m:ctrlPr>
                            <a:rPr lang="ru-RU" b="1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b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|</m:t>
                          </m:r>
                          <m:r>
                            <a:rPr lang="ru-RU" b="1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𝑨</m:t>
                          </m:r>
                          <m:r>
                            <a:rPr lang="ru-RU" b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nary>
                            <m:naryPr>
                              <m:chr m:val="⋂"/>
                              <m:grow m:val="on"/>
                              <m:subHide m:val="on"/>
                              <m:supHide m:val="on"/>
                              <m:ctrlPr>
                                <a:rPr lang="ru-RU" b="1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/>
                            <m:sup/>
                            <m:e>
                              <m:r>
                                <a:rPr lang="ru-RU" b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</m:e>
                          </m:nary>
                          <m:r>
                            <a:rPr lang="ru-RU" b="1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𝑩</m:t>
                          </m:r>
                          <m:r>
                            <a:rPr lang="ru-RU" b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|</m:t>
                          </m:r>
                        </m:num>
                        <m:den>
                          <m:r>
                            <a:rPr lang="ru-RU" b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|</m:t>
                          </m:r>
                          <m:r>
                            <a:rPr lang="ru-RU" b="1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𝑨</m:t>
                          </m:r>
                          <m:r>
                            <a:rPr lang="ru-RU" b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nary>
                            <m:naryPr>
                              <m:chr m:val="⋃"/>
                              <m:grow m:val="on"/>
                              <m:subHide m:val="on"/>
                              <m:supHide m:val="on"/>
                              <m:ctrlPr>
                                <a:rPr lang="ru-RU" b="1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/>
                            <m:sup/>
                            <m:e>
                              <m:r>
                                <a:rPr lang="ru-RU" b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</m:e>
                          </m:nary>
                          <m:r>
                            <a:rPr lang="ru-RU" b="1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𝑩</m:t>
                          </m:r>
                          <m:r>
                            <a:rPr lang="ru-RU" b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|</m:t>
                          </m:r>
                        </m:den>
                      </m:f>
                    </m:oMath>
                  </m:oMathPara>
                </a14:m>
                <a:endParaRPr lang="ru-RU" b="1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4" name="Прямоугольник 3">
                <a:extLst>
                  <a:ext uri="{FF2B5EF4-FFF2-40B4-BE49-F238E27FC236}">
                    <a16:creationId xmlns:a16="http://schemas.microsoft.com/office/drawing/2014/main" id="{028392C1-3D73-4338-B6B0-3D2B620B3743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67644" y="3831380"/>
                <a:ext cx="2108333" cy="66499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K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D0C9F01B-7C9D-4C20-B528-77FADC3C11F7}"/>
              </a:ext>
            </a:extLst>
          </p:cNvPr>
          <p:cNvSpPr/>
          <p:nvPr/>
        </p:nvSpPr>
        <p:spPr>
          <a:xfrm>
            <a:off x="881413" y="4593734"/>
            <a:ext cx="849694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>
                <a:solidFill>
                  <a:srgbClr val="002060"/>
                </a:solidFill>
              </a:rPr>
              <a:t>Мера, основанная на </a:t>
            </a:r>
            <a:r>
              <a:rPr lang="en-US" sz="2400" b="1" dirty="0">
                <a:solidFill>
                  <a:srgbClr val="002060"/>
                </a:solidFill>
              </a:rPr>
              <a:t>Word Mover</a:t>
            </a:r>
            <a:r>
              <a:rPr lang="ru-RU" sz="2400" b="1" dirty="0">
                <a:solidFill>
                  <a:srgbClr val="002060"/>
                </a:solidFill>
              </a:rPr>
              <a:t>’</a:t>
            </a:r>
            <a:r>
              <a:rPr lang="en-US" sz="2400" b="1" dirty="0">
                <a:solidFill>
                  <a:srgbClr val="002060"/>
                </a:solidFill>
              </a:rPr>
              <a:t>s Distance</a:t>
            </a:r>
            <a:r>
              <a:rPr lang="ru-RU" sz="2400" b="1" dirty="0">
                <a:solidFill>
                  <a:srgbClr val="002060"/>
                </a:solidFill>
              </a:rPr>
              <a:t>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Прямоугольник 4">
                <a:extLst>
                  <a:ext uri="{FF2B5EF4-FFF2-40B4-BE49-F238E27FC236}">
                    <a16:creationId xmlns:a16="http://schemas.microsoft.com/office/drawing/2014/main" id="{EF93CAAE-7F4D-4B5D-8ED8-97E38FDF260B}"/>
                  </a:ext>
                </a:extLst>
              </p:cNvPr>
              <p:cNvSpPr/>
              <p:nvPr/>
            </p:nvSpPr>
            <p:spPr>
              <a:xfrm>
                <a:off x="2473169" y="5214358"/>
                <a:ext cx="7416824" cy="71468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b="1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𝑾</m:t>
                      </m:r>
                      <m:d>
                        <m:dPr>
                          <m:ctrlPr>
                            <a:rPr lang="ru-RU" b="1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ru-RU" b="1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𝑨</m:t>
                          </m:r>
                          <m:r>
                            <a:rPr lang="ru-RU" b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 ,</m:t>
                          </m:r>
                          <m:r>
                            <a:rPr lang="ru-RU" b="1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𝑩</m:t>
                          </m:r>
                        </m:e>
                      </m:d>
                      <m:r>
                        <a:rPr lang="ru-RU" b="1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1" i="1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⁡</m:t>
                      </m:r>
                      <m:func>
                        <m:funcPr>
                          <m:ctrlPr>
                            <a:rPr lang="ru-RU" b="1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a:rPr lang="ru-RU" b="1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𝒎𝒂𝒙</m:t>
                          </m:r>
                        </m:fName>
                        <m:e>
                          <m:d>
                            <m:dPr>
                              <m:ctrlPr>
                                <a:rPr lang="ru-RU" b="1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ru-RU" b="1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𝟎</m:t>
                              </m:r>
                              <m:r>
                                <a:rPr lang="ru-RU" b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b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b="1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  <m:r>
                                <a:rPr lang="en-US" b="1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f>
                                <m:fPr>
                                  <m:ctrlPr>
                                    <a:rPr lang="en-US" b="1" i="1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sSub>
                                    <m:sSubPr>
                                      <m:ctrlPr>
                                        <a:rPr lang="ru-RU" b="1" i="1">
                                          <a:solidFill>
                                            <a:srgbClr val="00206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ru-RU" b="1" i="1">
                                          <a:solidFill>
                                            <a:srgbClr val="00206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𝒅</m:t>
                                      </m:r>
                                    </m:e>
                                    <m:sub>
                                      <m:r>
                                        <a:rPr lang="ru-RU" b="1" i="1">
                                          <a:solidFill>
                                            <a:srgbClr val="00206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𝒘</m:t>
                                      </m:r>
                                    </m:sub>
                                  </m:sSub>
                                  <m:d>
                                    <m:dPr>
                                      <m:ctrlPr>
                                        <a:rPr lang="ru-RU" b="1" i="1">
                                          <a:solidFill>
                                            <a:srgbClr val="00206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ru-RU" b="1" i="1">
                                          <a:solidFill>
                                            <a:srgbClr val="00206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𝑨</m:t>
                                      </m:r>
                                      <m:r>
                                        <a:rPr lang="ru-RU" b="1">
                                          <a:solidFill>
                                            <a:srgbClr val="00206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,</m:t>
                                      </m:r>
                                      <m:r>
                                        <a:rPr lang="ru-RU" b="1" i="1">
                                          <a:solidFill>
                                            <a:srgbClr val="00206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𝑩</m:t>
                                      </m:r>
                                    </m:e>
                                  </m:d>
                                </m:num>
                                <m:den>
                                  <m:r>
                                    <a:rPr lang="ru-RU" b="1" i="1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</a:rPr>
                                    <m:t>𝒎𝒆𝒅𝒊𝒂𝒏</m:t>
                                  </m:r>
                                  <m:r>
                                    <a:rPr lang="ru-RU" b="1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  <m:sSub>
                                    <m:sSubPr>
                                      <m:ctrlPr>
                                        <a:rPr lang="ru-RU" b="1" i="1">
                                          <a:solidFill>
                                            <a:srgbClr val="00206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ru-RU" b="1" i="1">
                                          <a:solidFill>
                                            <a:srgbClr val="00206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𝒅</m:t>
                                      </m:r>
                                    </m:e>
                                    <m:sub>
                                      <m:r>
                                        <a:rPr lang="ru-RU" b="1" i="1">
                                          <a:solidFill>
                                            <a:srgbClr val="00206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𝒘</m:t>
                                      </m:r>
                                    </m:sub>
                                  </m:sSub>
                                  <m:d>
                                    <m:dPr>
                                      <m:ctrlPr>
                                        <a:rPr lang="ru-RU" b="1" i="1">
                                          <a:solidFill>
                                            <a:srgbClr val="00206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ru-RU" b="1">
                                          <a:solidFill>
                                            <a:srgbClr val="00206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.,.</m:t>
                                      </m:r>
                                    </m:e>
                                  </m:d>
                                </m:den>
                              </m:f>
                              <m:r>
                                <a:rPr lang="ru-RU" b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</m:e>
                          </m:d>
                        </m:e>
                      </m:func>
                      <m:r>
                        <a:rPr lang="ru-RU" b="1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ru-RU" b="1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5" name="Прямоугольник 4">
                <a:extLst>
                  <a:ext uri="{FF2B5EF4-FFF2-40B4-BE49-F238E27FC236}">
                    <a16:creationId xmlns:a16="http://schemas.microsoft.com/office/drawing/2014/main" id="{EF93CAAE-7F4D-4B5D-8ED8-97E38FDF260B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73169" y="5214358"/>
                <a:ext cx="7416824" cy="714683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K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Прямоугольник 9">
                <a:extLst>
                  <a:ext uri="{FF2B5EF4-FFF2-40B4-BE49-F238E27FC236}">
                    <a16:creationId xmlns:a16="http://schemas.microsoft.com/office/drawing/2014/main" id="{A8949C6B-9312-4233-951D-F9AE54C63E1C}"/>
                  </a:ext>
                </a:extLst>
              </p:cNvPr>
              <p:cNvSpPr/>
              <p:nvPr/>
            </p:nvSpPr>
            <p:spPr>
              <a:xfrm>
                <a:off x="2673337" y="1729606"/>
                <a:ext cx="7185037" cy="116121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200" b="1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𝑫</m:t>
                      </m:r>
                      <m:d>
                        <m:dPr>
                          <m:ctrlPr>
                            <a:rPr lang="ru-RU" sz="2200" b="1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ru-RU" sz="2200" b="1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𝒊</m:t>
                          </m:r>
                          <m:r>
                            <a:rPr lang="ru-RU" sz="2200" b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, </m:t>
                          </m:r>
                          <m:r>
                            <a:rPr lang="ru-RU" sz="2200" b="1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𝒋</m:t>
                          </m:r>
                        </m:e>
                      </m:d>
                      <m:r>
                        <a:rPr lang="ru-RU" sz="2200" b="1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ru-RU" sz="2200" b="1" i="1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𝟏</m:t>
                      </m:r>
                      <m:r>
                        <a:rPr lang="ru-RU" sz="2200" b="1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ru-RU" sz="2200" b="1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ad>
                            <m:radPr>
                              <m:degHide m:val="on"/>
                              <m:ctrlPr>
                                <a:rPr lang="ru-RU" sz="2200" b="1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ru-RU" sz="2200" b="1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𝑱</m:t>
                              </m:r>
                              <m:d>
                                <m:dPr>
                                  <m:ctrlPr>
                                    <a:rPr lang="ru-RU" sz="2200" b="1" i="1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ru-RU" sz="2200" b="1" i="1">
                                          <a:solidFill>
                                            <a:srgbClr val="00206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ru-RU" sz="2200" b="1" i="1">
                                          <a:solidFill>
                                            <a:srgbClr val="00206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𝑻</m:t>
                                      </m:r>
                                      <m:r>
                                        <a:rPr lang="en-US" sz="2200" b="1" i="1">
                                          <a:solidFill>
                                            <a:srgbClr val="00206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𝒊𝒕𝒍𝒆</m:t>
                                      </m:r>
                                    </m:e>
                                    <m:sub>
                                      <m:r>
                                        <a:rPr lang="ru-RU" sz="2200" b="1" i="1">
                                          <a:solidFill>
                                            <a:srgbClr val="00206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𝒊</m:t>
                                      </m:r>
                                    </m:sub>
                                  </m:sSub>
                                  <m:r>
                                    <a:rPr lang="ru-RU" sz="2200" b="1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</a:rPr>
                                    <m:t> ,</m:t>
                                  </m:r>
                                  <m:sSub>
                                    <m:sSubPr>
                                      <m:ctrlPr>
                                        <a:rPr lang="ru-RU" sz="2200" b="1" i="1">
                                          <a:solidFill>
                                            <a:srgbClr val="00206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ru-RU" sz="2200" b="1" i="1">
                                          <a:solidFill>
                                            <a:srgbClr val="00206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𝑻</m:t>
                                      </m:r>
                                      <m:r>
                                        <a:rPr lang="en-US" sz="2200" b="1" i="1">
                                          <a:solidFill>
                                            <a:srgbClr val="00206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𝒊𝒕𝒍𝒆</m:t>
                                      </m:r>
                                    </m:e>
                                    <m:sub>
                                      <m:r>
                                        <a:rPr lang="ru-RU" sz="2200" b="1" i="1">
                                          <a:solidFill>
                                            <a:srgbClr val="00206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𝒋</m:t>
                                      </m:r>
                                    </m:sub>
                                  </m:sSub>
                                </m:e>
                              </m:d>
                              <m:r>
                                <a:rPr lang="ru-RU" sz="2200" b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ru-RU" sz="2200" b="1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𝑾</m:t>
                              </m:r>
                              <m:d>
                                <m:dPr>
                                  <m:ctrlPr>
                                    <a:rPr lang="ru-RU" sz="2200" b="1" i="1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ru-RU" sz="2200" b="1" i="1">
                                          <a:solidFill>
                                            <a:srgbClr val="00206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ru-RU" sz="2200" b="1" i="1">
                                          <a:solidFill>
                                            <a:srgbClr val="00206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𝑻𝒆𝒙𝒕</m:t>
                                      </m:r>
                                    </m:e>
                                    <m:sub>
                                      <m:r>
                                        <a:rPr lang="ru-RU" sz="2200" b="1" i="1">
                                          <a:solidFill>
                                            <a:srgbClr val="00206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𝒊</m:t>
                                      </m:r>
                                    </m:sub>
                                  </m:sSub>
                                  <m:r>
                                    <a:rPr lang="ru-RU" sz="2200" b="1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</a:rPr>
                                    <m:t> ,</m:t>
                                  </m:r>
                                  <m:sSub>
                                    <m:sSubPr>
                                      <m:ctrlPr>
                                        <a:rPr lang="ru-RU" sz="2200" b="1" i="1">
                                          <a:solidFill>
                                            <a:srgbClr val="00206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ru-RU" sz="2200" b="1" i="1">
                                          <a:solidFill>
                                            <a:srgbClr val="00206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𝑻𝒆𝒙𝒕</m:t>
                                      </m:r>
                                    </m:e>
                                    <m:sub>
                                      <m:r>
                                        <a:rPr lang="ru-RU" sz="2200" b="1" i="1">
                                          <a:solidFill>
                                            <a:srgbClr val="00206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𝒋</m:t>
                                      </m:r>
                                    </m:sub>
                                  </m:sSub>
                                </m:e>
                              </m:d>
                              <m:r>
                                <a:rPr lang="ru-RU" sz="2200" b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   </m:t>
                              </m:r>
                            </m:e>
                          </m:rad>
                        </m:num>
                        <m:den>
                          <m:rad>
                            <m:radPr>
                              <m:degHide m:val="on"/>
                              <m:ctrlPr>
                                <a:rPr lang="ru-RU" sz="2200" b="1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ru-RU" sz="2200" b="1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e>
                          </m:rad>
                        </m:den>
                      </m:f>
                    </m:oMath>
                  </m:oMathPara>
                </a14:m>
                <a:endParaRPr lang="ru-RU" sz="2200" b="1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10" name="Прямоугольник 9">
                <a:extLst>
                  <a:ext uri="{FF2B5EF4-FFF2-40B4-BE49-F238E27FC236}">
                    <a16:creationId xmlns:a16="http://schemas.microsoft.com/office/drawing/2014/main" id="{A8949C6B-9312-4233-951D-F9AE54C63E1C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73337" y="1729606"/>
                <a:ext cx="7185037" cy="1161215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K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Прямоугольник 11">
            <a:extLst>
              <a:ext uri="{FF2B5EF4-FFF2-40B4-BE49-F238E27FC236}">
                <a16:creationId xmlns:a16="http://schemas.microsoft.com/office/drawing/2014/main" id="{AD10A6DE-D6BB-4D14-9D05-9B1CEA629317}"/>
              </a:ext>
            </a:extLst>
          </p:cNvPr>
          <p:cNvSpPr/>
          <p:nvPr/>
        </p:nvSpPr>
        <p:spPr>
          <a:xfrm>
            <a:off x="877001" y="1241163"/>
            <a:ext cx="1060916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>
                <a:solidFill>
                  <a:srgbClr val="002060"/>
                </a:solidFill>
              </a:rPr>
              <a:t>Разработанная функция расстояния</a:t>
            </a:r>
            <a:r>
              <a:rPr lang="en-US" sz="2400" b="1" dirty="0">
                <a:solidFill>
                  <a:srgbClr val="002060"/>
                </a:solidFill>
              </a:rPr>
              <a:t> </a:t>
            </a:r>
            <a:r>
              <a:rPr lang="ru-RU" sz="2400" b="1" dirty="0">
                <a:solidFill>
                  <a:srgbClr val="002060"/>
                </a:solidFill>
              </a:rPr>
              <a:t>между публикациями</a:t>
            </a:r>
            <a:r>
              <a:rPr lang="ru-RU" b="1" dirty="0">
                <a:solidFill>
                  <a:srgbClr val="002060"/>
                </a:solidFill>
              </a:rPr>
              <a:t>:</a:t>
            </a:r>
            <a:endParaRPr lang="ru-RU" dirty="0">
              <a:solidFill>
                <a:srgbClr val="00206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Прямоугольник 12">
                <a:extLst>
                  <a:ext uri="{FF2B5EF4-FFF2-40B4-BE49-F238E27FC236}">
                    <a16:creationId xmlns:a16="http://schemas.microsoft.com/office/drawing/2014/main" id="{AC0A44DC-8D1D-4E56-A1C5-EF4E46C7D4BD}"/>
                  </a:ext>
                </a:extLst>
              </p:cNvPr>
              <p:cNvSpPr/>
              <p:nvPr/>
            </p:nvSpPr>
            <p:spPr>
              <a:xfrm>
                <a:off x="881413" y="2966537"/>
                <a:ext cx="6120680" cy="34047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ru-RU" sz="1400" b="1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𝑱</m:t>
                    </m:r>
                    <m:d>
                      <m:dPr>
                        <m:ctrlPr>
                          <a:rPr lang="ru-RU" sz="14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ru-RU" sz="1400" b="1" i="1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ru-RU" sz="1400" b="1" i="1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𝑻</m:t>
                            </m:r>
                            <m:r>
                              <a:rPr lang="en-US" sz="1400" b="1" i="1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𝒊𝒕𝒍𝒆</m:t>
                            </m:r>
                          </m:e>
                          <m:sub>
                            <m:r>
                              <a:rPr lang="ru-RU" sz="1400" b="1" i="1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𝒊</m:t>
                            </m:r>
                          </m:sub>
                        </m:sSub>
                        <m:r>
                          <a:rPr lang="ru-RU" sz="1400" b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 ,</m:t>
                        </m:r>
                        <m:sSub>
                          <m:sSubPr>
                            <m:ctrlPr>
                              <a:rPr lang="ru-RU" sz="1400" b="1" i="1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ru-RU" sz="1400" b="1" i="1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𝑻</m:t>
                            </m:r>
                            <m:r>
                              <a:rPr lang="en-US" sz="1400" b="1" i="1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𝒊𝒕𝒍𝒆</m:t>
                            </m:r>
                          </m:e>
                          <m:sub>
                            <m:r>
                              <a:rPr lang="ru-RU" sz="1400" b="1" i="1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𝒋</m:t>
                            </m:r>
                          </m:sub>
                        </m:sSub>
                      </m:e>
                    </m:d>
                  </m:oMath>
                </a14:m>
                <a:r>
                  <a:rPr lang="ru-RU" sz="1400" b="1" dirty="0">
                    <a:solidFill>
                      <a:srgbClr val="002060"/>
                    </a:solidFill>
                  </a:rPr>
                  <a:t> </a:t>
                </a:r>
                <a:r>
                  <a:rPr lang="ru-RU" sz="1400" dirty="0">
                    <a:solidFill>
                      <a:srgbClr val="002060"/>
                    </a:solidFill>
                  </a:rPr>
                  <a:t>- </a:t>
                </a:r>
                <a:r>
                  <a:rPr lang="ru-RU" sz="1400" dirty="0">
                    <a:solidFill>
                      <a:srgbClr val="002060"/>
                    </a:solidFill>
                    <a:latin typeface="Times New Roman" panose="02020603050405020304" pitchFamily="18" charset="0"/>
                  </a:rPr>
                  <a:t>близость </a:t>
                </a:r>
                <a:r>
                  <a:rPr lang="ru-RU" sz="1400" dirty="0" err="1">
                    <a:solidFill>
                      <a:srgbClr val="002060"/>
                    </a:solidFill>
                    <a:latin typeface="Times New Roman" panose="02020603050405020304" pitchFamily="18" charset="0"/>
                  </a:rPr>
                  <a:t>Жаккара</a:t>
                </a:r>
                <a:r>
                  <a:rPr lang="ru-RU" sz="1400" dirty="0">
                    <a:solidFill>
                      <a:srgbClr val="002060"/>
                    </a:solidFill>
                    <a:latin typeface="Times New Roman" panose="02020603050405020304" pitchFamily="18" charset="0"/>
                  </a:rPr>
                  <a:t> между заголовками двух статей</a:t>
                </a:r>
              </a:p>
            </p:txBody>
          </p:sp>
        </mc:Choice>
        <mc:Fallback xmlns="">
          <p:sp>
            <p:nvSpPr>
              <p:cNvPr id="13" name="Прямоугольник 12">
                <a:extLst>
                  <a:ext uri="{FF2B5EF4-FFF2-40B4-BE49-F238E27FC236}">
                    <a16:creationId xmlns:a16="http://schemas.microsoft.com/office/drawing/2014/main" id="{AC0A44DC-8D1D-4E56-A1C5-EF4E46C7D4BD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81413" y="2966537"/>
                <a:ext cx="6120680" cy="340478"/>
              </a:xfrm>
              <a:prstGeom prst="rect">
                <a:avLst/>
              </a:prstGeom>
              <a:blipFill>
                <a:blip r:embed="rId6"/>
                <a:stretch>
                  <a:fillRect t="-1818" b="-12727"/>
                </a:stretch>
              </a:blipFill>
            </p:spPr>
            <p:txBody>
              <a:bodyPr/>
              <a:lstStyle/>
              <a:p>
                <a:r>
                  <a:rPr lang="ru-K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Прямоугольник 13">
                <a:extLst>
                  <a:ext uri="{FF2B5EF4-FFF2-40B4-BE49-F238E27FC236}">
                    <a16:creationId xmlns:a16="http://schemas.microsoft.com/office/drawing/2014/main" id="{5D3C9B3A-AE6C-4C26-B2FD-8A45AC0D26E5}"/>
                  </a:ext>
                </a:extLst>
              </p:cNvPr>
              <p:cNvSpPr/>
              <p:nvPr/>
            </p:nvSpPr>
            <p:spPr>
              <a:xfrm>
                <a:off x="881413" y="3373209"/>
                <a:ext cx="6120680" cy="34047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1400" b="1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𝑾</m:t>
                    </m:r>
                    <m:d>
                      <m:dPr>
                        <m:ctrlPr>
                          <a:rPr lang="ru-RU" sz="14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ru-RU" sz="1400" b="1" i="1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en-US" sz="1400" b="1" i="1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m:t>𝑻𝒆𝒙𝒕</m:t>
                            </m:r>
                          </m:e>
                          <m:sub>
                            <m:r>
                              <a:rPr lang="en-US" sz="1400" b="1" i="1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m:t>𝒊</m:t>
                            </m:r>
                          </m:sub>
                        </m:sSub>
                        <m:r>
                          <a:rPr lang="ru-RU" sz="14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 ,</m:t>
                        </m:r>
                        <m:sSub>
                          <m:sSubPr>
                            <m:ctrlPr>
                              <a:rPr lang="ru-RU" sz="1400" b="1" i="1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en-US" sz="1400" b="1" i="1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m:t>𝑻𝒆𝒙𝒕</m:t>
                            </m:r>
                          </m:e>
                          <m:sub>
                            <m:r>
                              <a:rPr lang="en-US" sz="1400" b="1" i="1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m:t>𝒋</m:t>
                            </m:r>
                          </m:sub>
                        </m:sSub>
                      </m:e>
                    </m:d>
                    <m:r>
                      <a:rPr lang="en-US" sz="1400" b="1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 </m:t>
                    </m:r>
                  </m:oMath>
                </a14:m>
                <a:r>
                  <a:rPr lang="en-US" sz="1400" dirty="0">
                    <a:solidFill>
                      <a:srgbClr val="00206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- </a:t>
                </a:r>
                <a:r>
                  <a:rPr lang="ru-RU" sz="1400" dirty="0">
                    <a:solidFill>
                      <a:srgbClr val="002060"/>
                    </a:solidFill>
                    <a:latin typeface="Times New Roman" panose="02020603050405020304" pitchFamily="18" charset="0"/>
                  </a:rPr>
                  <a:t>близость </a:t>
                </a:r>
                <a:r>
                  <a:rPr lang="en-US" sz="1400" dirty="0">
                    <a:solidFill>
                      <a:srgbClr val="002060"/>
                    </a:solidFill>
                    <a:latin typeface="Times New Roman" panose="02020603050405020304" pitchFamily="18" charset="0"/>
                  </a:rPr>
                  <a:t>WMD</a:t>
                </a:r>
                <a:r>
                  <a:rPr lang="ru-RU" sz="1400" dirty="0">
                    <a:solidFill>
                      <a:srgbClr val="002060"/>
                    </a:solidFill>
                    <a:latin typeface="Times New Roman" panose="02020603050405020304" pitchFamily="18" charset="0"/>
                  </a:rPr>
                  <a:t> между текстами статьи </a:t>
                </a:r>
              </a:p>
            </p:txBody>
          </p:sp>
        </mc:Choice>
        <mc:Fallback xmlns="">
          <p:sp>
            <p:nvSpPr>
              <p:cNvPr id="14" name="Прямоугольник 13">
                <a:extLst>
                  <a:ext uri="{FF2B5EF4-FFF2-40B4-BE49-F238E27FC236}">
                    <a16:creationId xmlns:a16="http://schemas.microsoft.com/office/drawing/2014/main" id="{5D3C9B3A-AE6C-4C26-B2FD-8A45AC0D26E5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81413" y="3373209"/>
                <a:ext cx="6120680" cy="340478"/>
              </a:xfrm>
              <a:prstGeom prst="rect">
                <a:avLst/>
              </a:prstGeom>
              <a:blipFill>
                <a:blip r:embed="rId7"/>
                <a:stretch>
                  <a:fillRect b="-12500"/>
                </a:stretch>
              </a:blipFill>
            </p:spPr>
            <p:txBody>
              <a:bodyPr/>
              <a:lstStyle/>
              <a:p>
                <a:r>
                  <a:rPr lang="ru-K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Нижний колонтитул 3">
            <a:extLst>
              <a:ext uri="{FF2B5EF4-FFF2-40B4-BE49-F238E27FC236}">
                <a16:creationId xmlns:a16="http://schemas.microsoft.com/office/drawing/2014/main" id="{1ECAAA27-0A2B-4F45-99C4-00925C1925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ru-RU" dirty="0"/>
              <a:t>Лаборатория «Анализа и моделирования информационных процессов»</a:t>
            </a:r>
          </a:p>
        </p:txBody>
      </p:sp>
    </p:spTree>
    <p:extLst>
      <p:ext uri="{BB962C8B-B14F-4D97-AF65-F5344CB8AC3E}">
        <p14:creationId xmlns:p14="http://schemas.microsoft.com/office/powerpoint/2010/main" val="44246693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 noGrp="1"/>
          </p:cNvSpPr>
          <p:nvPr>
            <p:ph type="title"/>
          </p:nvPr>
        </p:nvSpPr>
        <p:spPr>
          <a:xfrm>
            <a:off x="1449074" y="177199"/>
            <a:ext cx="9293851" cy="652483"/>
          </a:xfrm>
        </p:spPr>
        <p:txBody>
          <a:bodyPr vert="horz" lIns="82945" tIns="41473" rIns="82945" bIns="41473" rtlCol="0" anchor="b">
            <a:noAutofit/>
          </a:bodyPr>
          <a:lstStyle/>
          <a:p>
            <a:pPr algn="ctr" defTabSz="457200"/>
            <a:r>
              <a:rPr lang="ru-RU" sz="3000" i="1" dirty="0">
                <a:solidFill>
                  <a:srgbClr val="002060"/>
                </a:solidFill>
                <a:latin typeface="PT Serif"/>
              </a:rPr>
              <a:t>Комбинированный подход</a:t>
            </a:r>
            <a:r>
              <a:rPr lang="en-US" sz="3000" i="1" dirty="0">
                <a:solidFill>
                  <a:srgbClr val="002060"/>
                </a:solidFill>
                <a:latin typeface="PT Serif"/>
              </a:rPr>
              <a:t>:</a:t>
            </a:r>
            <a:r>
              <a:rPr lang="ru-RU" sz="3000" i="1" dirty="0">
                <a:solidFill>
                  <a:srgbClr val="002060"/>
                </a:solidFill>
                <a:latin typeface="PT Serif"/>
              </a:rPr>
              <a:t> Мера </a:t>
            </a:r>
            <a:r>
              <a:rPr lang="ru-RU" sz="3000" i="1" dirty="0" err="1">
                <a:solidFill>
                  <a:srgbClr val="002060"/>
                </a:solidFill>
                <a:latin typeface="PT Serif"/>
              </a:rPr>
              <a:t>Жаккара</a:t>
            </a:r>
            <a:r>
              <a:rPr lang="ru-RU" sz="3000" i="1" dirty="0">
                <a:solidFill>
                  <a:srgbClr val="002060"/>
                </a:solidFill>
                <a:latin typeface="PT Serif"/>
              </a:rPr>
              <a:t> + </a:t>
            </a:r>
            <a:r>
              <a:rPr lang="en-US" sz="3000" i="1" dirty="0">
                <a:solidFill>
                  <a:srgbClr val="002060"/>
                </a:solidFill>
                <a:latin typeface="PT Serif"/>
              </a:rPr>
              <a:t>WMD</a:t>
            </a:r>
          </a:p>
        </p:txBody>
      </p:sp>
      <p:graphicFrame>
        <p:nvGraphicFramePr>
          <p:cNvPr id="12" name="Таблица 11">
            <a:extLst>
              <a:ext uri="{FF2B5EF4-FFF2-40B4-BE49-F238E27FC236}">
                <a16:creationId xmlns:a16="http://schemas.microsoft.com/office/drawing/2014/main" id="{3C3A2B1A-0745-4CBD-BE02-D8F4BFAD264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15336319"/>
              </p:ext>
            </p:extLst>
          </p:nvPr>
        </p:nvGraphicFramePr>
        <p:xfrm>
          <a:off x="1028700" y="1189165"/>
          <a:ext cx="10134600" cy="5007992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2252133">
                  <a:extLst>
                    <a:ext uri="{9D8B030D-6E8A-4147-A177-3AD203B41FA5}">
                      <a16:colId xmlns:a16="http://schemas.microsoft.com/office/drawing/2014/main" val="3682686849"/>
                    </a:ext>
                  </a:extLst>
                </a:gridCol>
                <a:gridCol w="1472548">
                  <a:extLst>
                    <a:ext uri="{9D8B030D-6E8A-4147-A177-3AD203B41FA5}">
                      <a16:colId xmlns:a16="http://schemas.microsoft.com/office/drawing/2014/main" val="3367250764"/>
                    </a:ext>
                  </a:extLst>
                </a:gridCol>
                <a:gridCol w="2078892">
                  <a:extLst>
                    <a:ext uri="{9D8B030D-6E8A-4147-A177-3AD203B41FA5}">
                      <a16:colId xmlns:a16="http://schemas.microsoft.com/office/drawing/2014/main" val="507491464"/>
                    </a:ext>
                  </a:extLst>
                </a:gridCol>
                <a:gridCol w="1775720">
                  <a:extLst>
                    <a:ext uri="{9D8B030D-6E8A-4147-A177-3AD203B41FA5}">
                      <a16:colId xmlns:a16="http://schemas.microsoft.com/office/drawing/2014/main" val="2282446760"/>
                    </a:ext>
                  </a:extLst>
                </a:gridCol>
                <a:gridCol w="2555307">
                  <a:extLst>
                    <a:ext uri="{9D8B030D-6E8A-4147-A177-3AD203B41FA5}">
                      <a16:colId xmlns:a16="http://schemas.microsoft.com/office/drawing/2014/main" val="593697735"/>
                    </a:ext>
                  </a:extLst>
                </a:gridCol>
              </a:tblGrid>
              <a:tr h="898427">
                <a:tc>
                  <a:txBody>
                    <a:bodyPr/>
                    <a:lstStyle/>
                    <a:p>
                      <a:pPr marL="0" algn="just" defTabSz="685800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 kern="1200" dirty="0">
                          <a:solidFill>
                            <a:srgbClr val="FFFFFF"/>
                          </a:solidFill>
                          <a:effectLst/>
                        </a:rPr>
                        <a:t>Функция расстояния</a:t>
                      </a:r>
                      <a:endParaRPr lang="ru-RU" sz="1800" kern="1200" dirty="0">
                        <a:solidFill>
                          <a:srgbClr val="FFFFFF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 marL="0" algn="ctr" defTabSz="685800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 kern="1200" dirty="0">
                          <a:solidFill>
                            <a:srgbClr val="FFFFFF"/>
                          </a:solidFill>
                          <a:effectLst/>
                        </a:rPr>
                        <a:t>Мера </a:t>
                      </a:r>
                      <a:r>
                        <a:rPr lang="ru-RU" sz="1800" kern="1200" dirty="0" err="1">
                          <a:solidFill>
                            <a:srgbClr val="FFFFFF"/>
                          </a:solidFill>
                          <a:effectLst/>
                        </a:rPr>
                        <a:t>Жаккара</a:t>
                      </a:r>
                      <a:r>
                        <a:rPr lang="ru-RU" sz="1800" kern="1200" dirty="0">
                          <a:solidFill>
                            <a:srgbClr val="FFFFFF"/>
                          </a:solidFill>
                          <a:effectLst/>
                        </a:rPr>
                        <a:t> (заголовки) + </a:t>
                      </a:r>
                      <a:r>
                        <a:rPr lang="en-US" sz="1800" kern="1200" dirty="0">
                          <a:solidFill>
                            <a:srgbClr val="FFFFFF"/>
                          </a:solidFill>
                          <a:effectLst/>
                        </a:rPr>
                        <a:t>WMD</a:t>
                      </a:r>
                      <a:r>
                        <a:rPr lang="ru-RU" sz="1800" kern="1200" dirty="0">
                          <a:solidFill>
                            <a:srgbClr val="FFFFFF"/>
                          </a:solidFill>
                          <a:effectLst/>
                        </a:rPr>
                        <a:t> (тексты)</a:t>
                      </a:r>
                    </a:p>
                    <a:p>
                      <a:pPr marL="0" algn="ctr" defTabSz="685800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1800" kern="1200" dirty="0">
                        <a:solidFill>
                          <a:srgbClr val="FFFFFF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 marL="0" algn="just" defTabSz="685800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16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 kern="1200" dirty="0">
                          <a:solidFill>
                            <a:srgbClr val="FFFFFF"/>
                          </a:solidFill>
                          <a:effectLst/>
                        </a:rPr>
                        <a:t>WMD</a:t>
                      </a:r>
                      <a:r>
                        <a:rPr lang="ru-RU" sz="1800" kern="1200" dirty="0">
                          <a:solidFill>
                            <a:srgbClr val="FFFFFF"/>
                          </a:solidFill>
                          <a:effectLst/>
                        </a:rPr>
                        <a:t> (тексты)</a:t>
                      </a:r>
                      <a:endParaRPr lang="ru-RU" sz="1800" dirty="0">
                        <a:solidFill>
                          <a:srgbClr val="FFFFFF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4346253"/>
                  </a:ext>
                </a:extLst>
              </a:tr>
              <a:tr h="1050358">
                <a:tc>
                  <a:txBody>
                    <a:bodyPr/>
                    <a:lstStyle/>
                    <a:p>
                      <a:pPr marL="0" algn="just" defTabSz="685800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 kern="1200" dirty="0">
                          <a:solidFill>
                            <a:srgbClr val="FFFFFF"/>
                          </a:solidFill>
                          <a:effectLst/>
                        </a:rPr>
                        <a:t>Параметры</a:t>
                      </a:r>
                      <a:endParaRPr lang="ru-RU" sz="1800" kern="1200" dirty="0">
                        <a:solidFill>
                          <a:srgbClr val="FFFFFF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just" defTabSz="685800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 b="1" kern="1200" dirty="0" err="1">
                          <a:solidFill>
                            <a:srgbClr val="002060"/>
                          </a:solidFill>
                          <a:effectLst/>
                        </a:rPr>
                        <a:t>по</a:t>
                      </a:r>
                      <a:r>
                        <a:rPr lang="en-US" sz="1200" b="1" kern="1200" dirty="0">
                          <a:solidFill>
                            <a:srgbClr val="002060"/>
                          </a:solidFill>
                          <a:effectLst/>
                        </a:rPr>
                        <a:t> </a:t>
                      </a:r>
                      <a:r>
                        <a:rPr lang="en-US" sz="1200" b="1" kern="1200" dirty="0" err="1">
                          <a:solidFill>
                            <a:srgbClr val="002060"/>
                          </a:solidFill>
                          <a:effectLst/>
                        </a:rPr>
                        <a:t>умолчанию</a:t>
                      </a:r>
                      <a:endParaRPr lang="ru-RU" sz="1200" b="1" kern="12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just" defTabSz="685800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b="1" kern="1200" dirty="0">
                          <a:solidFill>
                            <a:srgbClr val="002060"/>
                          </a:solidFill>
                          <a:effectLst/>
                        </a:rPr>
                        <a:t>подбор оптимальных</a:t>
                      </a:r>
                      <a:r>
                        <a:rPr lang="en-US" sz="1200" b="1" kern="1200" dirty="0">
                          <a:solidFill>
                            <a:srgbClr val="002060"/>
                          </a:solidFill>
                          <a:effectLst/>
                        </a:rPr>
                        <a:t>:</a:t>
                      </a:r>
                    </a:p>
                    <a:p>
                      <a:pPr marL="0" algn="just" defTabSz="685800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 b="1" kern="1200" dirty="0">
                          <a:solidFill>
                            <a:srgbClr val="002060"/>
                          </a:solidFill>
                          <a:effectLst/>
                        </a:rPr>
                        <a:t>preference = -1.6;</a:t>
                      </a:r>
                      <a:endParaRPr lang="ru-RU" sz="1200" b="1" kern="1200" dirty="0">
                        <a:solidFill>
                          <a:srgbClr val="002060"/>
                        </a:solidFill>
                        <a:effectLst/>
                      </a:endParaRPr>
                    </a:p>
                    <a:p>
                      <a:pPr marL="0" algn="just" defTabSz="685800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b="1" kern="1200" dirty="0">
                          <a:solidFill>
                            <a:srgbClr val="002060"/>
                          </a:solidFill>
                          <a:effectLst/>
                        </a:rPr>
                        <a:t>остальные по умолчанию</a:t>
                      </a:r>
                      <a:endParaRPr lang="ru-RU" sz="1200" b="1" kern="12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 err="1">
                          <a:solidFill>
                            <a:srgbClr val="002060"/>
                          </a:solidFill>
                          <a:effectLst/>
                        </a:rPr>
                        <a:t>по</a:t>
                      </a:r>
                      <a:r>
                        <a:rPr lang="en-US" sz="1200" b="1" dirty="0">
                          <a:solidFill>
                            <a:srgbClr val="002060"/>
                          </a:solidFill>
                          <a:effectLst/>
                        </a:rPr>
                        <a:t> </a:t>
                      </a:r>
                      <a:r>
                        <a:rPr lang="en-US" sz="1200" b="1" dirty="0" err="1">
                          <a:solidFill>
                            <a:srgbClr val="002060"/>
                          </a:solidFill>
                          <a:effectLst/>
                        </a:rPr>
                        <a:t>умолчанию</a:t>
                      </a:r>
                      <a:endParaRPr lang="ru-RU" sz="1200" b="1" dirty="0">
                        <a:solidFill>
                          <a:srgbClr val="002060"/>
                        </a:solidFill>
                        <a:effectLst/>
                      </a:endParaRP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1200" b="1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002060"/>
                          </a:solidFill>
                          <a:effectLst/>
                        </a:rPr>
                        <a:t>подбор оптимальных</a:t>
                      </a:r>
                      <a:r>
                        <a:rPr lang="en-US" sz="1200" b="1" dirty="0">
                          <a:solidFill>
                            <a:srgbClr val="002060"/>
                          </a:solidFill>
                          <a:effectLst/>
                        </a:rPr>
                        <a:t> (</a:t>
                      </a:r>
                      <a:r>
                        <a:rPr lang="en-US" sz="1200" b="1" dirty="0" err="1">
                          <a:solidFill>
                            <a:srgbClr val="002060"/>
                          </a:solidFill>
                          <a:effectLst/>
                        </a:rPr>
                        <a:t>Adjusted_rand</a:t>
                      </a:r>
                      <a:r>
                        <a:rPr lang="en-US" sz="1200" b="1" dirty="0">
                          <a:solidFill>
                            <a:srgbClr val="002060"/>
                          </a:solidFill>
                          <a:effectLst/>
                        </a:rPr>
                        <a:t>)</a:t>
                      </a:r>
                      <a:endParaRPr lang="ru-RU" sz="1200" b="1" dirty="0">
                        <a:solidFill>
                          <a:srgbClr val="002060"/>
                        </a:solidFill>
                        <a:effectLst/>
                      </a:endParaRP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002060"/>
                          </a:solidFill>
                          <a:effectLst/>
                        </a:rPr>
                        <a:t>preference = -1.6;</a:t>
                      </a:r>
                      <a:endParaRPr lang="ru-RU" sz="1200" b="1" dirty="0">
                        <a:solidFill>
                          <a:srgbClr val="002060"/>
                        </a:solidFill>
                        <a:effectLst/>
                      </a:endParaRP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002060"/>
                          </a:solidFill>
                          <a:effectLst/>
                        </a:rPr>
                        <a:t>остальные по умолчанию</a:t>
                      </a:r>
                      <a:endParaRPr lang="ru-RU" sz="1200" b="1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432152517"/>
                  </a:ext>
                </a:extLst>
              </a:tr>
              <a:tr h="405710">
                <a:tc>
                  <a:txBody>
                    <a:bodyPr/>
                    <a:lstStyle/>
                    <a:p>
                      <a:pPr marL="0" algn="just" defTabSz="685800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 kern="1200" dirty="0">
                          <a:solidFill>
                            <a:srgbClr val="FFFFFF"/>
                          </a:solidFill>
                          <a:effectLst/>
                        </a:rPr>
                        <a:t>Число кластеров</a:t>
                      </a:r>
                      <a:endParaRPr lang="ru-RU" sz="1800" kern="1200" dirty="0">
                        <a:solidFill>
                          <a:srgbClr val="FFFFFF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 defTabSz="685800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 b="1" kern="1200" dirty="0">
                          <a:solidFill>
                            <a:srgbClr val="002060"/>
                          </a:solidFill>
                          <a:effectLst/>
                        </a:rPr>
                        <a:t>88 </a:t>
                      </a:r>
                      <a:endParaRPr lang="ru-RU" sz="1800" b="1" kern="12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 defTabSz="685800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 b="1" kern="1200">
                          <a:solidFill>
                            <a:srgbClr val="002060"/>
                          </a:solidFill>
                          <a:effectLst/>
                        </a:rPr>
                        <a:t>84</a:t>
                      </a:r>
                      <a:endParaRPr lang="ru-RU" sz="1800" b="1" kern="12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002060"/>
                          </a:solidFill>
                          <a:effectLst/>
                        </a:rPr>
                        <a:t>100 </a:t>
                      </a:r>
                      <a:endParaRPr lang="ru-RU" sz="1800" b="1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002060"/>
                          </a:solidFill>
                          <a:effectLst/>
                        </a:rPr>
                        <a:t>76 </a:t>
                      </a:r>
                      <a:endParaRPr lang="ru-RU" sz="1800" b="1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076526182"/>
                  </a:ext>
                </a:extLst>
              </a:tr>
              <a:tr h="405710">
                <a:tc>
                  <a:txBody>
                    <a:bodyPr/>
                    <a:lstStyle/>
                    <a:p>
                      <a:pPr marL="0" algn="just" defTabSz="685800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 kern="1200" dirty="0">
                          <a:solidFill>
                            <a:srgbClr val="FFFFFF"/>
                          </a:solidFill>
                          <a:effectLst/>
                        </a:rPr>
                        <a:t>V</a:t>
                      </a:r>
                      <a:r>
                        <a:rPr lang="en-US" sz="1800" kern="1200" dirty="0">
                          <a:solidFill>
                            <a:srgbClr val="FFFFFF"/>
                          </a:solidFill>
                          <a:effectLst/>
                        </a:rPr>
                        <a:t>-</a:t>
                      </a:r>
                      <a:r>
                        <a:rPr lang="ru-RU" sz="1800" kern="1200" dirty="0" err="1">
                          <a:solidFill>
                            <a:srgbClr val="FFFFFF"/>
                          </a:solidFill>
                          <a:effectLst/>
                        </a:rPr>
                        <a:t>measure</a:t>
                      </a:r>
                      <a:endParaRPr lang="ru-RU" sz="1800" kern="1200" dirty="0">
                        <a:solidFill>
                          <a:srgbClr val="FFFFFF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 defTabSz="685800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 b="1" kern="1200" dirty="0">
                          <a:solidFill>
                            <a:srgbClr val="002060"/>
                          </a:solidFill>
                          <a:effectLst/>
                        </a:rPr>
                        <a:t>91.79%</a:t>
                      </a:r>
                      <a:endParaRPr lang="ru-RU" sz="1800" b="1" kern="12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 defTabSz="685800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 b="1" kern="1200" dirty="0">
                          <a:solidFill>
                            <a:srgbClr val="002060"/>
                          </a:solidFill>
                          <a:effectLst/>
                        </a:rPr>
                        <a:t>91.80%</a:t>
                      </a:r>
                      <a:endParaRPr lang="ru-RU" sz="1800" b="1" kern="12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002060"/>
                          </a:solidFill>
                          <a:effectLst/>
                        </a:rPr>
                        <a:t>89.43%</a:t>
                      </a:r>
                      <a:endParaRPr lang="ru-RU" sz="1800" b="1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002060"/>
                          </a:solidFill>
                          <a:effectLst/>
                        </a:rPr>
                        <a:t>89.</a:t>
                      </a:r>
                      <a:r>
                        <a:rPr lang="ru-RU" sz="1800" b="1" dirty="0">
                          <a:solidFill>
                            <a:srgbClr val="002060"/>
                          </a:solidFill>
                          <a:effectLst/>
                        </a:rPr>
                        <a:t>89</a:t>
                      </a:r>
                      <a:r>
                        <a:rPr lang="en-US" sz="1800" b="1" dirty="0">
                          <a:solidFill>
                            <a:srgbClr val="002060"/>
                          </a:solidFill>
                          <a:effectLst/>
                        </a:rPr>
                        <a:t>%</a:t>
                      </a:r>
                      <a:endParaRPr lang="ru-RU" sz="1800" b="1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717932592"/>
                  </a:ext>
                </a:extLst>
              </a:tr>
              <a:tr h="867019">
                <a:tc>
                  <a:txBody>
                    <a:bodyPr/>
                    <a:lstStyle/>
                    <a:p>
                      <a:pPr marL="0" algn="just" defTabSz="685800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 dirty="0" err="1">
                          <a:solidFill>
                            <a:srgbClr val="FFFFFF"/>
                          </a:solidFill>
                          <a:effectLst/>
                        </a:rPr>
                        <a:t>Adjusted</a:t>
                      </a:r>
                      <a:r>
                        <a:rPr lang="ru-RU" sz="1400" kern="1200" dirty="0">
                          <a:solidFill>
                            <a:srgbClr val="FFFFFF"/>
                          </a:solidFill>
                          <a:effectLst/>
                        </a:rPr>
                        <a:t> </a:t>
                      </a:r>
                      <a:r>
                        <a:rPr lang="ru-RU" sz="1400" kern="1200" dirty="0" err="1">
                          <a:solidFill>
                            <a:srgbClr val="FFFFFF"/>
                          </a:solidFill>
                          <a:effectLst/>
                        </a:rPr>
                        <a:t>mutual</a:t>
                      </a:r>
                      <a:r>
                        <a:rPr lang="ru-RU" sz="1400" kern="1200" dirty="0">
                          <a:solidFill>
                            <a:srgbClr val="FFFFFF"/>
                          </a:solidFill>
                          <a:effectLst/>
                        </a:rPr>
                        <a:t> </a:t>
                      </a:r>
                      <a:r>
                        <a:rPr lang="ru-RU" sz="1400" kern="1200" dirty="0" err="1">
                          <a:solidFill>
                            <a:srgbClr val="FFFFFF"/>
                          </a:solidFill>
                          <a:effectLst/>
                        </a:rPr>
                        <a:t>info</a:t>
                      </a:r>
                      <a:r>
                        <a:rPr lang="en-US" sz="1400" kern="1200" dirty="0" err="1" smtClean="0">
                          <a:solidFill>
                            <a:srgbClr val="FFFFFF"/>
                          </a:solidFill>
                          <a:effectLst/>
                        </a:rPr>
                        <a:t>rmation</a:t>
                      </a:r>
                      <a:r>
                        <a:rPr lang="en-US" sz="1400" kern="1200" dirty="0" smtClean="0">
                          <a:solidFill>
                            <a:srgbClr val="FFFFFF"/>
                          </a:solidFill>
                          <a:effectLst/>
                        </a:rPr>
                        <a:t> </a:t>
                      </a:r>
                      <a:r>
                        <a:rPr lang="ru-RU" sz="1100" b="0" i="0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Скорректированная взаимная информация</a:t>
                      </a:r>
                      <a:endParaRPr lang="ru-RU" sz="1100" kern="1200" dirty="0">
                        <a:solidFill>
                          <a:srgbClr val="FFFFFF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 defTabSz="685800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 b="1" kern="1200" dirty="0">
                          <a:solidFill>
                            <a:srgbClr val="002060"/>
                          </a:solidFill>
                          <a:effectLst/>
                        </a:rPr>
                        <a:t>77.57%</a:t>
                      </a:r>
                      <a:endParaRPr lang="ru-RU" sz="1800" b="1" kern="12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 defTabSz="685800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 b="1" kern="1200" dirty="0">
                          <a:solidFill>
                            <a:srgbClr val="002060"/>
                          </a:solidFill>
                          <a:effectLst/>
                        </a:rPr>
                        <a:t>77.09%</a:t>
                      </a:r>
                      <a:endParaRPr lang="ru-RU" sz="1800" b="1" kern="12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002060"/>
                          </a:solidFill>
                          <a:effectLst/>
                        </a:rPr>
                        <a:t>73.67%</a:t>
                      </a:r>
                      <a:endParaRPr lang="ru-RU" sz="1800" b="1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002060"/>
                          </a:solidFill>
                          <a:effectLst/>
                        </a:rPr>
                        <a:t>7</a:t>
                      </a:r>
                      <a:r>
                        <a:rPr lang="ru-RU" sz="1800" b="1" dirty="0">
                          <a:solidFill>
                            <a:srgbClr val="002060"/>
                          </a:solidFill>
                          <a:effectLst/>
                        </a:rPr>
                        <a:t>2</a:t>
                      </a:r>
                      <a:r>
                        <a:rPr lang="en-US" sz="1800" b="1" dirty="0">
                          <a:solidFill>
                            <a:srgbClr val="002060"/>
                          </a:solidFill>
                          <a:effectLst/>
                        </a:rPr>
                        <a:t>.</a:t>
                      </a:r>
                      <a:r>
                        <a:rPr lang="ru-RU" sz="1800" b="1" dirty="0">
                          <a:solidFill>
                            <a:srgbClr val="002060"/>
                          </a:solidFill>
                          <a:effectLst/>
                        </a:rPr>
                        <a:t>24</a:t>
                      </a:r>
                      <a:r>
                        <a:rPr lang="en-US" sz="1800" b="1" dirty="0">
                          <a:solidFill>
                            <a:srgbClr val="002060"/>
                          </a:solidFill>
                          <a:effectLst/>
                        </a:rPr>
                        <a:t>%</a:t>
                      </a:r>
                      <a:endParaRPr lang="ru-RU" sz="1800" b="1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993785885"/>
                  </a:ext>
                </a:extLst>
              </a:tr>
              <a:tr h="405710">
                <a:tc>
                  <a:txBody>
                    <a:bodyPr/>
                    <a:lstStyle/>
                    <a:p>
                      <a:pPr marL="0" algn="just" defTabSz="685800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 kern="1200" dirty="0">
                          <a:solidFill>
                            <a:srgbClr val="FFFFFF"/>
                          </a:solidFill>
                          <a:effectLst/>
                        </a:rPr>
                        <a:t>A</a:t>
                      </a:r>
                      <a:r>
                        <a:rPr lang="ru-RU" sz="1800" kern="1200" dirty="0" err="1">
                          <a:solidFill>
                            <a:srgbClr val="FFFFFF"/>
                          </a:solidFill>
                          <a:effectLst/>
                        </a:rPr>
                        <a:t>djusted_rand</a:t>
                      </a:r>
                      <a:endParaRPr lang="ru-RU" sz="1800" kern="1200" dirty="0">
                        <a:solidFill>
                          <a:srgbClr val="FFFFFF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 defTabSz="685800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 b="1" kern="1200" dirty="0">
                          <a:solidFill>
                            <a:srgbClr val="002060"/>
                          </a:solidFill>
                          <a:effectLst/>
                        </a:rPr>
                        <a:t>7</a:t>
                      </a:r>
                      <a:r>
                        <a:rPr lang="ru-RU" sz="1800" b="1" kern="1200" dirty="0">
                          <a:solidFill>
                            <a:srgbClr val="002060"/>
                          </a:solidFill>
                          <a:effectLst/>
                        </a:rPr>
                        <a:t>0</a:t>
                      </a:r>
                      <a:r>
                        <a:rPr lang="en-US" sz="1800" b="1" kern="1200" dirty="0">
                          <a:solidFill>
                            <a:srgbClr val="002060"/>
                          </a:solidFill>
                          <a:effectLst/>
                        </a:rPr>
                        <a:t>.</a:t>
                      </a:r>
                      <a:r>
                        <a:rPr lang="ru-RU" sz="1800" b="1" kern="1200" dirty="0">
                          <a:solidFill>
                            <a:srgbClr val="002060"/>
                          </a:solidFill>
                          <a:effectLst/>
                        </a:rPr>
                        <a:t>8</a:t>
                      </a:r>
                      <a:r>
                        <a:rPr lang="en-US" sz="1800" b="1" kern="1200" dirty="0">
                          <a:solidFill>
                            <a:srgbClr val="002060"/>
                          </a:solidFill>
                          <a:effectLst/>
                        </a:rPr>
                        <a:t>3%</a:t>
                      </a:r>
                      <a:endParaRPr lang="ru-RU" sz="1800" b="1" kern="12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 defTabSz="685800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 b="1" kern="1200" dirty="0">
                          <a:solidFill>
                            <a:srgbClr val="002060"/>
                          </a:solidFill>
                          <a:effectLst/>
                        </a:rPr>
                        <a:t>71.76%</a:t>
                      </a:r>
                      <a:endParaRPr lang="ru-RU" sz="1800" b="1" kern="12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002060"/>
                          </a:solidFill>
                          <a:effectLst/>
                        </a:rPr>
                        <a:t>60</a:t>
                      </a:r>
                      <a:r>
                        <a:rPr lang="en-US" sz="1800" b="1" dirty="0">
                          <a:solidFill>
                            <a:srgbClr val="002060"/>
                          </a:solidFill>
                          <a:effectLst/>
                        </a:rPr>
                        <a:t>.</a:t>
                      </a:r>
                      <a:r>
                        <a:rPr lang="ru-RU" sz="1800" b="1" dirty="0">
                          <a:solidFill>
                            <a:srgbClr val="002060"/>
                          </a:solidFill>
                          <a:effectLst/>
                        </a:rPr>
                        <a:t>86</a:t>
                      </a:r>
                      <a:r>
                        <a:rPr lang="en-US" sz="1800" b="1" dirty="0">
                          <a:solidFill>
                            <a:srgbClr val="002060"/>
                          </a:solidFill>
                          <a:effectLst/>
                        </a:rPr>
                        <a:t>%</a:t>
                      </a:r>
                      <a:endParaRPr lang="ru-RU" sz="1800" b="1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002060"/>
                          </a:solidFill>
                          <a:effectLst/>
                        </a:rPr>
                        <a:t>64</a:t>
                      </a:r>
                      <a:r>
                        <a:rPr lang="en-US" sz="1800" b="1" dirty="0">
                          <a:solidFill>
                            <a:srgbClr val="002060"/>
                          </a:solidFill>
                          <a:effectLst/>
                        </a:rPr>
                        <a:t>.</a:t>
                      </a:r>
                      <a:r>
                        <a:rPr lang="ru-RU" sz="1800" b="1" dirty="0">
                          <a:solidFill>
                            <a:srgbClr val="002060"/>
                          </a:solidFill>
                          <a:effectLst/>
                        </a:rPr>
                        <a:t>96</a:t>
                      </a:r>
                      <a:r>
                        <a:rPr lang="en-US" sz="1800" b="1" dirty="0">
                          <a:solidFill>
                            <a:srgbClr val="002060"/>
                          </a:solidFill>
                          <a:effectLst/>
                        </a:rPr>
                        <a:t>%</a:t>
                      </a:r>
                      <a:endParaRPr lang="ru-RU" sz="1800" b="1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737281296"/>
                  </a:ext>
                </a:extLst>
              </a:tr>
              <a:tr h="405710">
                <a:tc>
                  <a:txBody>
                    <a:bodyPr/>
                    <a:lstStyle/>
                    <a:p>
                      <a:pPr marL="0" algn="just" defTabSz="685800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 kern="1200" dirty="0" err="1">
                          <a:solidFill>
                            <a:srgbClr val="FFFFFF"/>
                          </a:solidFill>
                          <a:effectLst/>
                        </a:rPr>
                        <a:t>Fowlkes</a:t>
                      </a:r>
                      <a:r>
                        <a:rPr lang="en-US" sz="1800" kern="1200" dirty="0">
                          <a:solidFill>
                            <a:srgbClr val="FFFFFF"/>
                          </a:solidFill>
                          <a:effectLst/>
                        </a:rPr>
                        <a:t>-M</a:t>
                      </a:r>
                      <a:r>
                        <a:rPr lang="ru-RU" sz="1800" kern="1200" dirty="0" err="1">
                          <a:solidFill>
                            <a:srgbClr val="FFFFFF"/>
                          </a:solidFill>
                          <a:effectLst/>
                        </a:rPr>
                        <a:t>allows</a:t>
                      </a:r>
                      <a:endParaRPr lang="ru-RU" sz="1800" kern="1200" dirty="0">
                        <a:solidFill>
                          <a:srgbClr val="FFFFFF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 defTabSz="685800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 b="1" kern="1200" dirty="0">
                          <a:solidFill>
                            <a:srgbClr val="002060"/>
                          </a:solidFill>
                          <a:effectLst/>
                        </a:rPr>
                        <a:t>7</a:t>
                      </a:r>
                      <a:r>
                        <a:rPr lang="ru-RU" sz="1800" b="1" kern="1200" dirty="0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r>
                        <a:rPr lang="en-US" sz="1800" b="1" kern="1200" dirty="0">
                          <a:solidFill>
                            <a:srgbClr val="002060"/>
                          </a:solidFill>
                          <a:effectLst/>
                        </a:rPr>
                        <a:t>.</a:t>
                      </a:r>
                      <a:r>
                        <a:rPr lang="ru-RU" sz="1800" b="1" kern="1200" dirty="0">
                          <a:solidFill>
                            <a:srgbClr val="002060"/>
                          </a:solidFill>
                          <a:effectLst/>
                        </a:rPr>
                        <a:t>29</a:t>
                      </a:r>
                      <a:r>
                        <a:rPr lang="en-US" sz="1800" b="1" kern="1200" dirty="0">
                          <a:solidFill>
                            <a:srgbClr val="002060"/>
                          </a:solidFill>
                          <a:effectLst/>
                        </a:rPr>
                        <a:t>%</a:t>
                      </a:r>
                      <a:endParaRPr lang="ru-RU" sz="1800" b="1" kern="12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 defTabSz="685800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 b="1" kern="1200" dirty="0">
                          <a:solidFill>
                            <a:srgbClr val="002060"/>
                          </a:solidFill>
                          <a:effectLst/>
                        </a:rPr>
                        <a:t>72.34%</a:t>
                      </a:r>
                      <a:endParaRPr lang="ru-RU" sz="1800" b="1" kern="12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002060"/>
                          </a:solidFill>
                          <a:effectLst/>
                        </a:rPr>
                        <a:t>61</a:t>
                      </a:r>
                      <a:r>
                        <a:rPr lang="en-US" sz="1800" b="1" dirty="0">
                          <a:solidFill>
                            <a:srgbClr val="002060"/>
                          </a:solidFill>
                          <a:effectLst/>
                        </a:rPr>
                        <a:t>.</a:t>
                      </a:r>
                      <a:r>
                        <a:rPr lang="ru-RU" sz="1800" b="1" dirty="0">
                          <a:solidFill>
                            <a:srgbClr val="002060"/>
                          </a:solidFill>
                          <a:effectLst/>
                        </a:rPr>
                        <a:t>29</a:t>
                      </a:r>
                      <a:r>
                        <a:rPr lang="en-US" sz="1800" b="1" dirty="0">
                          <a:solidFill>
                            <a:srgbClr val="002060"/>
                          </a:solidFill>
                          <a:effectLst/>
                        </a:rPr>
                        <a:t>%</a:t>
                      </a:r>
                      <a:endParaRPr lang="ru-RU" sz="1800" b="1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002060"/>
                          </a:solidFill>
                          <a:effectLst/>
                        </a:rPr>
                        <a:t>66</a:t>
                      </a:r>
                      <a:r>
                        <a:rPr lang="en-US" sz="1800" b="1" dirty="0">
                          <a:solidFill>
                            <a:srgbClr val="002060"/>
                          </a:solidFill>
                          <a:effectLst/>
                        </a:rPr>
                        <a:t>.</a:t>
                      </a:r>
                      <a:r>
                        <a:rPr lang="ru-RU" sz="1800" b="1" dirty="0">
                          <a:solidFill>
                            <a:srgbClr val="002060"/>
                          </a:solidFill>
                          <a:effectLst/>
                        </a:rPr>
                        <a:t>27</a:t>
                      </a:r>
                      <a:r>
                        <a:rPr lang="en-US" sz="1800" b="1" dirty="0">
                          <a:solidFill>
                            <a:srgbClr val="002060"/>
                          </a:solidFill>
                          <a:effectLst/>
                        </a:rPr>
                        <a:t>%</a:t>
                      </a:r>
                      <a:endParaRPr lang="ru-RU" sz="1800" b="1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925840174"/>
                  </a:ext>
                </a:extLst>
              </a:tr>
            </a:tbl>
          </a:graphicData>
        </a:graphic>
      </p:graphicFrame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DAE7CAF0-DEA2-4764-996D-2716EA8472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ru-RU" dirty="0"/>
              <a:t>Лаборатория «Анализа и моделирования информационных процессов»</a:t>
            </a:r>
          </a:p>
        </p:txBody>
      </p:sp>
    </p:spTree>
    <p:extLst>
      <p:ext uri="{BB962C8B-B14F-4D97-AF65-F5344CB8AC3E}">
        <p14:creationId xmlns:p14="http://schemas.microsoft.com/office/powerpoint/2010/main" val="10782613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5FCD0A23-543B-4AE6-B550-F7C02A212DAC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1449074" y="1449286"/>
            <a:ext cx="6210935" cy="4687570"/>
          </a:xfrm>
          <a:prstGeom prst="rect">
            <a:avLst/>
          </a:prstGeom>
        </p:spPr>
      </p:pic>
      <p:sp>
        <p:nvSpPr>
          <p:cNvPr id="6" name="Заголовок 1">
            <a:extLst>
              <a:ext uri="{FF2B5EF4-FFF2-40B4-BE49-F238E27FC236}">
                <a16:creationId xmlns:a16="http://schemas.microsoft.com/office/drawing/2014/main" id="{F6C2FD80-3AA4-4392-8D20-D1FFC80022B7}"/>
              </a:ext>
            </a:extLst>
          </p:cNvPr>
          <p:cNvSpPr txBox="1">
            <a:spLocks/>
          </p:cNvSpPr>
          <p:nvPr/>
        </p:nvSpPr>
        <p:spPr>
          <a:xfrm>
            <a:off x="7660009" y="1628774"/>
            <a:ext cx="2169791" cy="4229101"/>
          </a:xfrm>
          <a:prstGeom prst="rect">
            <a:avLst/>
          </a:prstGeom>
        </p:spPr>
        <p:txBody>
          <a:bodyPr vert="horz" lIns="82945" tIns="41473" rIns="82945" bIns="41473" rtlCol="0" anchor="b"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1600" dirty="0">
                <a:solidFill>
                  <a:srgbClr val="92D050"/>
                </a:solidFill>
              </a:rPr>
              <a:t>Светло-зеленым цветом </a:t>
            </a:r>
            <a:r>
              <a:rPr lang="en-US" sz="1600" dirty="0">
                <a:solidFill>
                  <a:srgbClr val="92D050"/>
                </a:solidFill>
              </a:rPr>
              <a:t>-</a:t>
            </a:r>
            <a:r>
              <a:rPr lang="ru-RU" sz="1600" dirty="0">
                <a:solidFill>
                  <a:srgbClr val="92D050"/>
                </a:solidFill>
              </a:rPr>
              <a:t> </a:t>
            </a:r>
            <a:r>
              <a:rPr lang="ru-RU" sz="1600" dirty="0">
                <a:solidFill>
                  <a:srgbClr val="002060"/>
                </a:solidFill>
              </a:rPr>
              <a:t>новости раздела финансы</a:t>
            </a:r>
            <a:endParaRPr lang="en-US" sz="1600" dirty="0">
              <a:solidFill>
                <a:srgbClr val="002060"/>
              </a:solidFill>
            </a:endParaRPr>
          </a:p>
          <a:p>
            <a:endParaRPr lang="en-US" sz="1600" dirty="0">
              <a:solidFill>
                <a:srgbClr val="002060"/>
              </a:solidFill>
            </a:endParaRPr>
          </a:p>
          <a:p>
            <a:r>
              <a:rPr lang="ru-RU" sz="1600" dirty="0">
                <a:solidFill>
                  <a:schemeClr val="accent4">
                    <a:lumMod val="75000"/>
                  </a:schemeClr>
                </a:solidFill>
              </a:rPr>
              <a:t>Темно</a:t>
            </a:r>
            <a:r>
              <a:rPr lang="en-US" sz="1600" dirty="0">
                <a:solidFill>
                  <a:schemeClr val="accent4">
                    <a:lumMod val="75000"/>
                  </a:schemeClr>
                </a:solidFill>
              </a:rPr>
              <a:t>-</a:t>
            </a:r>
            <a:r>
              <a:rPr lang="ru-RU" sz="1600" dirty="0">
                <a:solidFill>
                  <a:schemeClr val="accent4">
                    <a:lumMod val="75000"/>
                  </a:schemeClr>
                </a:solidFill>
              </a:rPr>
              <a:t>зеленым </a:t>
            </a:r>
            <a:r>
              <a:rPr lang="ru-RU" sz="1600" dirty="0">
                <a:solidFill>
                  <a:srgbClr val="002060"/>
                </a:solidFill>
              </a:rPr>
              <a:t>– спорт (футбол)</a:t>
            </a:r>
            <a:endParaRPr lang="en-US" sz="1600" dirty="0">
              <a:solidFill>
                <a:srgbClr val="002060"/>
              </a:solidFill>
            </a:endParaRPr>
          </a:p>
          <a:p>
            <a:endParaRPr lang="en-US" sz="1600" dirty="0">
              <a:solidFill>
                <a:srgbClr val="002060"/>
              </a:solidFill>
            </a:endParaRPr>
          </a:p>
          <a:p>
            <a:r>
              <a:rPr lang="ru-RU" sz="1600" dirty="0">
                <a:solidFill>
                  <a:srgbClr val="0070C0"/>
                </a:solidFill>
              </a:rPr>
              <a:t>синие</a:t>
            </a:r>
            <a:r>
              <a:rPr lang="ru-RU" sz="1600" dirty="0">
                <a:solidFill>
                  <a:srgbClr val="002060"/>
                </a:solidFill>
              </a:rPr>
              <a:t> </a:t>
            </a:r>
            <a:r>
              <a:rPr lang="en-US" sz="1600" dirty="0">
                <a:solidFill>
                  <a:srgbClr val="002060"/>
                </a:solidFill>
              </a:rPr>
              <a:t>- </a:t>
            </a:r>
            <a:r>
              <a:rPr lang="ru-RU" sz="1600" dirty="0">
                <a:solidFill>
                  <a:srgbClr val="002060"/>
                </a:solidFill>
              </a:rPr>
              <a:t>происшествия </a:t>
            </a:r>
            <a:endParaRPr lang="en-US" sz="1600" dirty="0">
              <a:solidFill>
                <a:srgbClr val="002060"/>
              </a:solidFill>
            </a:endParaRPr>
          </a:p>
          <a:p>
            <a:endParaRPr lang="en-US" sz="1600" dirty="0">
              <a:solidFill>
                <a:srgbClr val="002060"/>
              </a:solidFill>
            </a:endParaRPr>
          </a:p>
          <a:p>
            <a:r>
              <a:rPr lang="ru-RU" sz="1600" dirty="0">
                <a:solidFill>
                  <a:schemeClr val="accent1">
                    <a:lumMod val="75000"/>
                  </a:schemeClr>
                </a:solidFill>
              </a:rPr>
              <a:t>оранжевые</a:t>
            </a:r>
            <a:r>
              <a:rPr lang="ru-RU" sz="1600" dirty="0">
                <a:solidFill>
                  <a:srgbClr val="002060"/>
                </a:solidFill>
              </a:rPr>
              <a:t> </a:t>
            </a:r>
            <a:r>
              <a:rPr lang="en-US" sz="1600" dirty="0">
                <a:solidFill>
                  <a:srgbClr val="002060"/>
                </a:solidFill>
              </a:rPr>
              <a:t>- </a:t>
            </a:r>
            <a:r>
              <a:rPr lang="ru-RU" sz="1600" dirty="0">
                <a:solidFill>
                  <a:srgbClr val="002060"/>
                </a:solidFill>
              </a:rPr>
              <a:t>политика </a:t>
            </a:r>
            <a:endParaRPr lang="en-US" sz="1600" dirty="0">
              <a:solidFill>
                <a:srgbClr val="002060"/>
              </a:solidFill>
            </a:endParaRPr>
          </a:p>
          <a:p>
            <a:endParaRPr lang="en-US" sz="1600" dirty="0">
              <a:solidFill>
                <a:srgbClr val="002060"/>
              </a:solidFill>
            </a:endParaRPr>
          </a:p>
          <a:p>
            <a:r>
              <a:rPr lang="ru-RU" sz="1600" dirty="0">
                <a:solidFill>
                  <a:schemeClr val="accent6">
                    <a:lumMod val="50000"/>
                  </a:schemeClr>
                </a:solidFill>
              </a:rPr>
              <a:t>темно-коричневые</a:t>
            </a:r>
            <a:r>
              <a:rPr lang="ru-RU" sz="1600" dirty="0">
                <a:solidFill>
                  <a:srgbClr val="002060"/>
                </a:solidFill>
              </a:rPr>
              <a:t> </a:t>
            </a:r>
            <a:r>
              <a:rPr lang="en-US" sz="1600" dirty="0">
                <a:solidFill>
                  <a:srgbClr val="002060"/>
                </a:solidFill>
              </a:rPr>
              <a:t>- </a:t>
            </a:r>
            <a:r>
              <a:rPr lang="ru-RU" sz="1600" dirty="0">
                <a:solidFill>
                  <a:srgbClr val="002060"/>
                </a:solidFill>
              </a:rPr>
              <a:t>уникальные новости -это новости спорта (кроме футбола) и новости культуры и военного дела.</a:t>
            </a:r>
            <a:endParaRPr lang="ru-RU" sz="1600" b="1" dirty="0">
              <a:solidFill>
                <a:srgbClr val="002060"/>
              </a:solidFill>
            </a:endParaRPr>
          </a:p>
        </p:txBody>
      </p:sp>
      <p:sp>
        <p:nvSpPr>
          <p:cNvPr id="5" name="Нижний колонтитул 3">
            <a:extLst>
              <a:ext uri="{FF2B5EF4-FFF2-40B4-BE49-F238E27FC236}">
                <a16:creationId xmlns:a16="http://schemas.microsoft.com/office/drawing/2014/main" id="{FD5CE362-CEB2-4C4D-A0B2-7D9043DDE3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ru-RU" dirty="0"/>
              <a:t>Лаборатория «Анализа и моделирования информационных процессов»</a:t>
            </a:r>
          </a:p>
        </p:txBody>
      </p:sp>
      <p:sp>
        <p:nvSpPr>
          <p:cNvPr id="7" name="Заголовок 1">
            <a:extLst>
              <a:ext uri="{FF2B5EF4-FFF2-40B4-BE49-F238E27FC236}">
                <a16:creationId xmlns:a16="http://schemas.microsoft.com/office/drawing/2014/main" id="{55131D7A-B325-4148-8E71-F697A94E2169}"/>
              </a:ext>
            </a:extLst>
          </p:cNvPr>
          <p:cNvSpPr txBox="1">
            <a:spLocks/>
          </p:cNvSpPr>
          <p:nvPr/>
        </p:nvSpPr>
        <p:spPr>
          <a:xfrm>
            <a:off x="1449074" y="177199"/>
            <a:ext cx="9293851" cy="652483"/>
          </a:xfrm>
          <a:prstGeom prst="rect">
            <a:avLst/>
          </a:prstGeom>
        </p:spPr>
        <p:txBody>
          <a:bodyPr vert="horz" lIns="82945" tIns="41473" rIns="82945" bIns="41473" rtlCol="0" anchor="b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defTabSz="457200"/>
            <a:r>
              <a:rPr lang="ru-RU" sz="3000" i="1" dirty="0">
                <a:solidFill>
                  <a:srgbClr val="002060"/>
                </a:solidFill>
                <a:latin typeface="PT Serif"/>
              </a:rPr>
              <a:t>Комбинированный подход</a:t>
            </a:r>
            <a:r>
              <a:rPr lang="en-US" sz="3000" i="1" dirty="0">
                <a:solidFill>
                  <a:srgbClr val="002060"/>
                </a:solidFill>
                <a:latin typeface="PT Serif"/>
              </a:rPr>
              <a:t>:</a:t>
            </a:r>
            <a:r>
              <a:rPr lang="ru-RU" sz="3000" i="1" dirty="0">
                <a:solidFill>
                  <a:srgbClr val="002060"/>
                </a:solidFill>
                <a:latin typeface="PT Serif"/>
              </a:rPr>
              <a:t> Мера </a:t>
            </a:r>
            <a:r>
              <a:rPr lang="ru-RU" sz="3000" i="1" dirty="0" err="1">
                <a:solidFill>
                  <a:srgbClr val="002060"/>
                </a:solidFill>
                <a:latin typeface="PT Serif"/>
              </a:rPr>
              <a:t>Жаккара</a:t>
            </a:r>
            <a:r>
              <a:rPr lang="ru-RU" sz="3000" i="1" dirty="0">
                <a:solidFill>
                  <a:srgbClr val="002060"/>
                </a:solidFill>
                <a:latin typeface="PT Serif"/>
              </a:rPr>
              <a:t> + </a:t>
            </a:r>
            <a:r>
              <a:rPr lang="en-US" sz="3000" i="1" dirty="0">
                <a:solidFill>
                  <a:srgbClr val="002060"/>
                </a:solidFill>
                <a:latin typeface="PT Serif"/>
              </a:rPr>
              <a:t>WMD</a:t>
            </a: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728F4642-5DAC-41ED-B532-704B41FC9AD5}"/>
              </a:ext>
            </a:extLst>
          </p:cNvPr>
          <p:cNvSpPr/>
          <p:nvPr/>
        </p:nvSpPr>
        <p:spPr>
          <a:xfrm>
            <a:off x="3384808" y="829682"/>
            <a:ext cx="599734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2060"/>
                </a:solidFill>
              </a:rPr>
              <a:t>t</a:t>
            </a:r>
            <a:r>
              <a:rPr lang="ru-RU" sz="2000" dirty="0">
                <a:solidFill>
                  <a:srgbClr val="002060"/>
                </a:solidFill>
              </a:rPr>
              <a:t>-</a:t>
            </a:r>
            <a:r>
              <a:rPr lang="en-US" sz="2000" dirty="0">
                <a:solidFill>
                  <a:srgbClr val="002060"/>
                </a:solidFill>
              </a:rPr>
              <a:t>SNE</a:t>
            </a:r>
            <a:r>
              <a:rPr lang="ru-RU" sz="2000" dirty="0">
                <a:solidFill>
                  <a:srgbClr val="002060"/>
                </a:solidFill>
              </a:rPr>
              <a:t> (t-</a:t>
            </a:r>
            <a:r>
              <a:rPr lang="ru-RU" sz="2000" dirty="0" err="1">
                <a:solidFill>
                  <a:srgbClr val="002060"/>
                </a:solidFill>
              </a:rPr>
              <a:t>distributed</a:t>
            </a:r>
            <a:r>
              <a:rPr lang="ru-RU" sz="2000" dirty="0">
                <a:solidFill>
                  <a:srgbClr val="002060"/>
                </a:solidFill>
              </a:rPr>
              <a:t> </a:t>
            </a:r>
            <a:r>
              <a:rPr lang="ru-RU" sz="2000" dirty="0" err="1">
                <a:solidFill>
                  <a:srgbClr val="002060"/>
                </a:solidFill>
              </a:rPr>
              <a:t>Stochastic</a:t>
            </a:r>
            <a:r>
              <a:rPr lang="ru-RU" sz="2000" dirty="0">
                <a:solidFill>
                  <a:srgbClr val="002060"/>
                </a:solidFill>
              </a:rPr>
              <a:t> </a:t>
            </a:r>
            <a:r>
              <a:rPr lang="ru-RU" sz="2000" dirty="0" err="1">
                <a:solidFill>
                  <a:srgbClr val="002060"/>
                </a:solidFill>
              </a:rPr>
              <a:t>Neighbor</a:t>
            </a:r>
            <a:r>
              <a:rPr lang="ru-RU" sz="2000" dirty="0">
                <a:solidFill>
                  <a:srgbClr val="002060"/>
                </a:solidFill>
              </a:rPr>
              <a:t> </a:t>
            </a:r>
            <a:r>
              <a:rPr lang="ru-RU" sz="2000" dirty="0" err="1">
                <a:solidFill>
                  <a:srgbClr val="002060"/>
                </a:solidFill>
              </a:rPr>
              <a:t>Embedding</a:t>
            </a:r>
            <a:r>
              <a:rPr lang="en-US" sz="2000" dirty="0">
                <a:solidFill>
                  <a:srgbClr val="002060"/>
                </a:solidFill>
              </a:rPr>
              <a:t>)</a:t>
            </a:r>
            <a:endParaRPr lang="x-none" sz="20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9010767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D664FC1-CA76-4C79-B653-EE58D1E0C009}"/>
              </a:ext>
            </a:extLst>
          </p:cNvPr>
          <p:cNvSpPr txBox="1">
            <a:spLocks/>
          </p:cNvSpPr>
          <p:nvPr/>
        </p:nvSpPr>
        <p:spPr>
          <a:xfrm>
            <a:off x="2602705" y="365422"/>
            <a:ext cx="6986590" cy="1063327"/>
          </a:xfrm>
          <a:prstGeom prst="rect">
            <a:avLst/>
          </a:prstGeom>
        </p:spPr>
        <p:txBody>
          <a:bodyPr lIns="82945" tIns="41473" rIns="82945" bIns="41473"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3000" i="1" dirty="0">
                <a:solidFill>
                  <a:srgbClr val="002060"/>
                </a:solidFill>
                <a:latin typeface="PT Serif"/>
              </a:rPr>
              <a:t>Применимость разработанного </a:t>
            </a:r>
          </a:p>
          <a:p>
            <a:pPr algn="ctr"/>
            <a:r>
              <a:rPr lang="ru-RU" sz="3000" i="1" dirty="0">
                <a:solidFill>
                  <a:srgbClr val="002060"/>
                </a:solidFill>
                <a:latin typeface="PT Serif"/>
              </a:rPr>
              <a:t>подхода к </a:t>
            </a:r>
            <a:r>
              <a:rPr lang="en-US" sz="3000" i="1" dirty="0">
                <a:solidFill>
                  <a:srgbClr val="002060"/>
                </a:solidFill>
                <a:latin typeface="PT Serif"/>
              </a:rPr>
              <a:t>“</a:t>
            </a:r>
            <a:r>
              <a:rPr lang="ru-RU" sz="3000" i="1" dirty="0">
                <a:solidFill>
                  <a:srgbClr val="002060"/>
                </a:solidFill>
                <a:latin typeface="PT Serif"/>
              </a:rPr>
              <a:t>большим данным</a:t>
            </a:r>
            <a:r>
              <a:rPr lang="en-US" sz="3000" i="1" dirty="0">
                <a:solidFill>
                  <a:srgbClr val="002060"/>
                </a:solidFill>
                <a:latin typeface="PT Serif"/>
              </a:rPr>
              <a:t>”</a:t>
            </a:r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82FA9294-140F-4922-8B0B-4C2DDA6EA9CC}"/>
              </a:ext>
            </a:extLst>
          </p:cNvPr>
          <p:cNvSpPr/>
          <p:nvPr/>
        </p:nvSpPr>
        <p:spPr>
          <a:xfrm>
            <a:off x="823911" y="1708051"/>
            <a:ext cx="10544175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200" dirty="0">
                <a:solidFill>
                  <a:srgbClr val="002060"/>
                </a:solidFill>
              </a:rPr>
              <a:t>Время вычисления матрицы дистанций</a:t>
            </a:r>
            <a:r>
              <a:rPr lang="en-US" sz="2200" dirty="0">
                <a:solidFill>
                  <a:srgbClr val="002060"/>
                </a:solidFill>
              </a:rPr>
              <a:t> WMD</a:t>
            </a:r>
            <a:r>
              <a:rPr lang="ru-RU" sz="2200" dirty="0">
                <a:solidFill>
                  <a:srgbClr val="002060"/>
                </a:solidFill>
              </a:rPr>
              <a:t> 8</a:t>
            </a:r>
            <a:r>
              <a:rPr lang="en-US" sz="2200" dirty="0">
                <a:solidFill>
                  <a:srgbClr val="002060"/>
                </a:solidFill>
              </a:rPr>
              <a:t>2</a:t>
            </a:r>
            <a:r>
              <a:rPr lang="ru-RU" sz="2200" dirty="0">
                <a:solidFill>
                  <a:srgbClr val="002060"/>
                </a:solidFill>
              </a:rPr>
              <a:t>2 </a:t>
            </a:r>
            <a:r>
              <a:rPr lang="en-US" sz="2200" dirty="0">
                <a:solidFill>
                  <a:srgbClr val="002060"/>
                </a:solidFill>
              </a:rPr>
              <a:t>x</a:t>
            </a:r>
            <a:r>
              <a:rPr lang="ru-RU" sz="2200" dirty="0">
                <a:solidFill>
                  <a:srgbClr val="002060"/>
                </a:solidFill>
              </a:rPr>
              <a:t> 8</a:t>
            </a:r>
            <a:r>
              <a:rPr lang="en-US" sz="2200" dirty="0">
                <a:solidFill>
                  <a:srgbClr val="002060"/>
                </a:solidFill>
              </a:rPr>
              <a:t>2</a:t>
            </a:r>
            <a:r>
              <a:rPr lang="ru-RU" sz="2200" dirty="0">
                <a:solidFill>
                  <a:srgbClr val="002060"/>
                </a:solidFill>
              </a:rPr>
              <a:t>2</a:t>
            </a:r>
            <a:r>
              <a:rPr lang="en-US" sz="2200" dirty="0">
                <a:solidFill>
                  <a:srgbClr val="002060"/>
                </a:solidFill>
              </a:rPr>
              <a:t> </a:t>
            </a:r>
            <a:r>
              <a:rPr lang="ru-RU" sz="2200" dirty="0">
                <a:solidFill>
                  <a:srgbClr val="002060"/>
                </a:solidFill>
              </a:rPr>
              <a:t>составило около </a:t>
            </a:r>
            <a:r>
              <a:rPr lang="en-US" sz="2200" b="1" dirty="0">
                <a:solidFill>
                  <a:srgbClr val="002060"/>
                </a:solidFill>
              </a:rPr>
              <a:t>1</a:t>
            </a:r>
            <a:r>
              <a:rPr lang="ru-RU" sz="2200" b="1" dirty="0">
                <a:solidFill>
                  <a:srgbClr val="002060"/>
                </a:solidFill>
              </a:rPr>
              <a:t>3</a:t>
            </a:r>
            <a:r>
              <a:rPr lang="en-US" sz="2200" b="1" dirty="0">
                <a:solidFill>
                  <a:srgbClr val="002060"/>
                </a:solidFill>
              </a:rPr>
              <a:t>0</a:t>
            </a:r>
            <a:r>
              <a:rPr lang="ru-RU" sz="2200" b="1" dirty="0">
                <a:solidFill>
                  <a:srgbClr val="002060"/>
                </a:solidFill>
              </a:rPr>
              <a:t> минут</a:t>
            </a:r>
            <a:r>
              <a:rPr lang="ru-RU" sz="2200" dirty="0">
                <a:solidFill>
                  <a:srgbClr val="002060"/>
                </a:solidFill>
              </a:rPr>
              <a:t> (16 процессов было задействовано)</a:t>
            </a:r>
            <a:r>
              <a:rPr lang="en-US" sz="2200" dirty="0">
                <a:solidFill>
                  <a:srgbClr val="002060"/>
                </a:solidFill>
              </a:rPr>
              <a:t>.</a:t>
            </a:r>
            <a:endParaRPr lang="kk-KZ" sz="2200" dirty="0">
              <a:solidFill>
                <a:srgbClr val="002060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ru-RU" sz="2200" dirty="0">
              <a:solidFill>
                <a:srgbClr val="002060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200" dirty="0">
                <a:solidFill>
                  <a:srgbClr val="002060"/>
                </a:solidFill>
              </a:rPr>
              <a:t>Если корпус состоит из </a:t>
            </a:r>
            <a:r>
              <a:rPr lang="ru-RU" sz="2200" b="1" dirty="0">
                <a:solidFill>
                  <a:srgbClr val="002060"/>
                </a:solidFill>
              </a:rPr>
              <a:t>1 000 000 </a:t>
            </a:r>
            <a:r>
              <a:rPr lang="ru-RU" sz="2200" dirty="0">
                <a:solidFill>
                  <a:srgbClr val="002060"/>
                </a:solidFill>
              </a:rPr>
              <a:t>статей, то время вычисления матрицы дистанции </a:t>
            </a:r>
            <a:r>
              <a:rPr lang="en-US" sz="2200" dirty="0">
                <a:solidFill>
                  <a:srgbClr val="002060"/>
                </a:solidFill>
              </a:rPr>
              <a:t>WMD</a:t>
            </a:r>
            <a:r>
              <a:rPr lang="ru-RU" sz="2200" dirty="0">
                <a:solidFill>
                  <a:srgbClr val="002060"/>
                </a:solidFill>
              </a:rPr>
              <a:t> составит примерно 130*10</a:t>
            </a:r>
            <a:r>
              <a:rPr lang="en-US" sz="2200" dirty="0">
                <a:solidFill>
                  <a:srgbClr val="002060"/>
                </a:solidFill>
              </a:rPr>
              <a:t>^</a:t>
            </a:r>
            <a:r>
              <a:rPr lang="ru-RU" sz="2200" dirty="0">
                <a:solidFill>
                  <a:srgbClr val="002060"/>
                </a:solidFill>
              </a:rPr>
              <a:t>6</a:t>
            </a:r>
            <a:r>
              <a:rPr lang="en-US" sz="2200" dirty="0">
                <a:solidFill>
                  <a:srgbClr val="002060"/>
                </a:solidFill>
              </a:rPr>
              <a:t> </a:t>
            </a:r>
            <a:r>
              <a:rPr lang="ru-RU" sz="2200" dirty="0">
                <a:solidFill>
                  <a:srgbClr val="002060"/>
                </a:solidFill>
              </a:rPr>
              <a:t>минут или 36</a:t>
            </a:r>
            <a:r>
              <a:rPr lang="en-US" sz="2200" dirty="0">
                <a:solidFill>
                  <a:srgbClr val="002060"/>
                </a:solidFill>
              </a:rPr>
              <a:t> </a:t>
            </a:r>
            <a:r>
              <a:rPr lang="ru-RU" sz="2200" dirty="0">
                <a:solidFill>
                  <a:srgbClr val="002060"/>
                </a:solidFill>
              </a:rPr>
              <a:t>111</a:t>
            </a:r>
            <a:r>
              <a:rPr lang="en-US" sz="2200" dirty="0">
                <a:solidFill>
                  <a:srgbClr val="002060"/>
                </a:solidFill>
              </a:rPr>
              <a:t> </a:t>
            </a:r>
            <a:r>
              <a:rPr lang="ru-RU" sz="2200" dirty="0">
                <a:solidFill>
                  <a:srgbClr val="002060"/>
                </a:solidFill>
              </a:rPr>
              <a:t>дней</a:t>
            </a:r>
            <a:r>
              <a:rPr lang="en-US" sz="2200" dirty="0">
                <a:solidFill>
                  <a:srgbClr val="002060"/>
                </a:solidFill>
              </a:rPr>
              <a:t> </a:t>
            </a:r>
            <a:r>
              <a:rPr lang="ru-RU" sz="2200" dirty="0">
                <a:solidFill>
                  <a:srgbClr val="002060"/>
                </a:solidFill>
              </a:rPr>
              <a:t>или </a:t>
            </a:r>
            <a:r>
              <a:rPr lang="ru-RU" sz="2200" b="1" dirty="0">
                <a:solidFill>
                  <a:srgbClr val="002060"/>
                </a:solidFill>
              </a:rPr>
              <a:t>99 лет</a:t>
            </a:r>
            <a:r>
              <a:rPr lang="en-US" sz="2200" dirty="0">
                <a:solidFill>
                  <a:srgbClr val="002060"/>
                </a:solidFill>
              </a:rPr>
              <a:t>.</a:t>
            </a:r>
            <a:endParaRPr lang="ru-RU" sz="2200" dirty="0">
              <a:solidFill>
                <a:srgbClr val="002060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ru-RU" sz="2200" dirty="0">
              <a:solidFill>
                <a:srgbClr val="002060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200" dirty="0">
                <a:solidFill>
                  <a:srgbClr val="002060"/>
                </a:solidFill>
              </a:rPr>
              <a:t>Таким образом, требуется модифицировать подход с целью применения к </a:t>
            </a:r>
            <a:r>
              <a:rPr lang="en-US" sz="2200" dirty="0">
                <a:solidFill>
                  <a:srgbClr val="002060"/>
                </a:solidFill>
              </a:rPr>
              <a:t>“</a:t>
            </a:r>
            <a:r>
              <a:rPr lang="ru-RU" sz="2200" dirty="0">
                <a:solidFill>
                  <a:srgbClr val="002060"/>
                </a:solidFill>
              </a:rPr>
              <a:t>большим данным</a:t>
            </a:r>
            <a:r>
              <a:rPr lang="en-US" sz="2200" dirty="0">
                <a:solidFill>
                  <a:srgbClr val="002060"/>
                </a:solidFill>
              </a:rPr>
              <a:t>”.</a:t>
            </a:r>
            <a:endParaRPr lang="ru-RU" sz="2200" dirty="0">
              <a:solidFill>
                <a:srgbClr val="002060"/>
              </a:solidFill>
            </a:endParaRPr>
          </a:p>
          <a:p>
            <a:endParaRPr lang="ru-RU" sz="2200" dirty="0">
              <a:solidFill>
                <a:srgbClr val="002060"/>
              </a:solidFill>
            </a:endParaRPr>
          </a:p>
        </p:txBody>
      </p:sp>
      <p:sp>
        <p:nvSpPr>
          <p:cNvPr id="7" name="Нижний колонтитул 3">
            <a:extLst>
              <a:ext uri="{FF2B5EF4-FFF2-40B4-BE49-F238E27FC236}">
                <a16:creationId xmlns:a16="http://schemas.microsoft.com/office/drawing/2014/main" id="{115B49DF-4E9A-4FA3-B508-18B94B9702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ru-RU" dirty="0"/>
              <a:t>Лаборатория «Анализа и моделирования информационных процессов»</a:t>
            </a:r>
          </a:p>
        </p:txBody>
      </p:sp>
    </p:spTree>
    <p:extLst>
      <p:ext uri="{BB962C8B-B14F-4D97-AF65-F5344CB8AC3E}">
        <p14:creationId xmlns:p14="http://schemas.microsoft.com/office/powerpoint/2010/main" val="188195820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D664FC1-CA76-4C79-B653-EE58D1E0C009}"/>
              </a:ext>
            </a:extLst>
          </p:cNvPr>
          <p:cNvSpPr txBox="1">
            <a:spLocks/>
          </p:cNvSpPr>
          <p:nvPr/>
        </p:nvSpPr>
        <p:spPr>
          <a:xfrm>
            <a:off x="2027548" y="289223"/>
            <a:ext cx="8136904" cy="644227"/>
          </a:xfrm>
          <a:prstGeom prst="rect">
            <a:avLst/>
          </a:prstGeom>
        </p:spPr>
        <p:txBody>
          <a:bodyPr lIns="82945" tIns="41473" rIns="82945" bIns="41473"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3000" i="1" dirty="0">
                <a:solidFill>
                  <a:srgbClr val="002060"/>
                </a:solidFill>
                <a:latin typeface="PT Serif"/>
              </a:rPr>
              <a:t>Виды представления публикаций</a:t>
            </a:r>
            <a:endParaRPr lang="en-US" sz="3000" i="1" dirty="0">
              <a:solidFill>
                <a:srgbClr val="002060"/>
              </a:solidFill>
              <a:latin typeface="PT Serif"/>
            </a:endParaRPr>
          </a:p>
        </p:txBody>
      </p:sp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id="{FE4ADCE4-4B90-41D9-A40A-5AFAF440940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03015385"/>
              </p:ext>
            </p:extLst>
          </p:nvPr>
        </p:nvGraphicFramePr>
        <p:xfrm>
          <a:off x="1171243" y="1413800"/>
          <a:ext cx="9582481" cy="4339298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2679683">
                  <a:extLst>
                    <a:ext uri="{9D8B030D-6E8A-4147-A177-3AD203B41FA5}">
                      <a16:colId xmlns:a16="http://schemas.microsoft.com/office/drawing/2014/main" val="3153623060"/>
                    </a:ext>
                  </a:extLst>
                </a:gridCol>
                <a:gridCol w="2300286">
                  <a:extLst>
                    <a:ext uri="{9D8B030D-6E8A-4147-A177-3AD203B41FA5}">
                      <a16:colId xmlns:a16="http://schemas.microsoft.com/office/drawing/2014/main" val="3106618941"/>
                    </a:ext>
                  </a:extLst>
                </a:gridCol>
                <a:gridCol w="2301256">
                  <a:extLst>
                    <a:ext uri="{9D8B030D-6E8A-4147-A177-3AD203B41FA5}">
                      <a16:colId xmlns:a16="http://schemas.microsoft.com/office/drawing/2014/main" val="665846986"/>
                    </a:ext>
                  </a:extLst>
                </a:gridCol>
                <a:gridCol w="2301256">
                  <a:extLst>
                    <a:ext uri="{9D8B030D-6E8A-4147-A177-3AD203B41FA5}">
                      <a16:colId xmlns:a16="http://schemas.microsoft.com/office/drawing/2014/main" val="1486491470"/>
                    </a:ext>
                  </a:extLst>
                </a:gridCol>
              </a:tblGrid>
              <a:tr h="93211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FFFFFF"/>
                          </a:solidFill>
                          <a:effectLst/>
                        </a:rPr>
                        <a:t>Во всех случаях за исключением </a:t>
                      </a:r>
                      <a:r>
                        <a:rPr lang="en-US" sz="1800" dirty="0" err="1">
                          <a:solidFill>
                            <a:srgbClr val="FFFFFF"/>
                          </a:solidFill>
                          <a:effectLst/>
                        </a:rPr>
                        <a:t>stopwords</a:t>
                      </a:r>
                      <a:endParaRPr lang="ru-RU" sz="1800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FFFFFF"/>
                          </a:solidFill>
                          <a:effectLst/>
                        </a:rPr>
                        <a:t>NOUNS</a:t>
                      </a:r>
                      <a:endParaRPr lang="ru-RU" sz="1800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FFFFFF"/>
                          </a:solidFill>
                          <a:effectLst/>
                        </a:rPr>
                        <a:t>NOUNS + VERBS</a:t>
                      </a:r>
                      <a:endParaRPr lang="ru-RU" sz="1800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FFFFFF"/>
                          </a:solidFill>
                          <a:effectLst/>
                        </a:rPr>
                        <a:t>ALL WORDS</a:t>
                      </a:r>
                      <a:endParaRPr lang="ru-RU" sz="1800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995213925"/>
                  </a:ext>
                </a:extLst>
              </a:tr>
              <a:tr h="86262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FFFFFF"/>
                          </a:solidFill>
                          <a:effectLst/>
                        </a:rPr>
                        <a:t> </a:t>
                      </a:r>
                      <a:endParaRPr lang="ru-RU" sz="1800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 err="1">
                          <a:solidFill>
                            <a:srgbClr val="002060"/>
                          </a:solidFill>
                          <a:effectLst/>
                        </a:rPr>
                        <a:t>wmd</a:t>
                      </a:r>
                      <a:r>
                        <a:rPr lang="en-US" sz="1800" b="1" dirty="0">
                          <a:solidFill>
                            <a:srgbClr val="002060"/>
                          </a:solidFill>
                          <a:effectLst/>
                        </a:rPr>
                        <a:t> </a:t>
                      </a:r>
                      <a:r>
                        <a:rPr lang="ru-RU" sz="1800" b="1" dirty="0">
                          <a:solidFill>
                            <a:srgbClr val="002060"/>
                          </a:solidFill>
                          <a:effectLst/>
                        </a:rPr>
                        <a:t>около </a:t>
                      </a:r>
                      <a:r>
                        <a:rPr lang="en-US" sz="1800" b="1" dirty="0">
                          <a:solidFill>
                            <a:srgbClr val="002060"/>
                          </a:solidFill>
                          <a:effectLst/>
                        </a:rPr>
                        <a:t>_45 </a:t>
                      </a:r>
                      <a:r>
                        <a:rPr lang="ru-RU" sz="1800" b="1" dirty="0">
                          <a:solidFill>
                            <a:srgbClr val="002060"/>
                          </a:solidFill>
                          <a:effectLst/>
                        </a:rPr>
                        <a:t>минут</a:t>
                      </a:r>
                      <a:endParaRPr lang="ru-RU" sz="1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b="1">
                          <a:solidFill>
                            <a:srgbClr val="002060"/>
                          </a:solidFill>
                          <a:effectLst/>
                        </a:rPr>
                        <a:t>wmd </a:t>
                      </a:r>
                      <a:r>
                        <a:rPr lang="ru-RU" sz="1800" b="1">
                          <a:solidFill>
                            <a:srgbClr val="002060"/>
                          </a:solidFill>
                          <a:effectLst/>
                        </a:rPr>
                        <a:t>около </a:t>
                      </a:r>
                      <a:r>
                        <a:rPr lang="en-US" sz="1800" b="1">
                          <a:solidFill>
                            <a:srgbClr val="002060"/>
                          </a:solidFill>
                          <a:effectLst/>
                        </a:rPr>
                        <a:t>_85 </a:t>
                      </a:r>
                      <a:r>
                        <a:rPr lang="ru-RU" sz="1800" b="1">
                          <a:solidFill>
                            <a:srgbClr val="002060"/>
                          </a:solidFill>
                          <a:effectLst/>
                        </a:rPr>
                        <a:t>минут</a:t>
                      </a:r>
                      <a:endParaRPr lang="ru-RU" sz="1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 err="1">
                          <a:solidFill>
                            <a:srgbClr val="002060"/>
                          </a:solidFill>
                          <a:effectLst/>
                        </a:rPr>
                        <a:t>wmd</a:t>
                      </a:r>
                      <a:r>
                        <a:rPr lang="en-US" sz="1800" b="1" dirty="0">
                          <a:solidFill>
                            <a:srgbClr val="002060"/>
                          </a:solidFill>
                          <a:effectLst/>
                        </a:rPr>
                        <a:t> </a:t>
                      </a:r>
                      <a:r>
                        <a:rPr lang="ru-RU" sz="1800" b="1" dirty="0">
                          <a:solidFill>
                            <a:srgbClr val="002060"/>
                          </a:solidFill>
                          <a:effectLst/>
                        </a:rPr>
                        <a:t>около </a:t>
                      </a:r>
                      <a:r>
                        <a:rPr lang="en-US" sz="1800" b="1" dirty="0">
                          <a:solidFill>
                            <a:srgbClr val="002060"/>
                          </a:solidFill>
                          <a:effectLst/>
                        </a:rPr>
                        <a:t>_130_ </a:t>
                      </a:r>
                      <a:r>
                        <a:rPr lang="ru-RU" sz="1800" b="1" dirty="0">
                          <a:solidFill>
                            <a:srgbClr val="002060"/>
                          </a:solidFill>
                          <a:effectLst/>
                        </a:rPr>
                        <a:t>минут</a:t>
                      </a:r>
                      <a:endParaRPr lang="ru-RU" sz="1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89277953"/>
                  </a:ext>
                </a:extLst>
              </a:tr>
              <a:tr h="42048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FFFFFF"/>
                          </a:solidFill>
                          <a:effectLst/>
                        </a:rPr>
                        <a:t>Число кластеров</a:t>
                      </a:r>
                      <a:endParaRPr lang="ru-RU" sz="1800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002060"/>
                          </a:solidFill>
                          <a:effectLst/>
                        </a:rPr>
                        <a:t>106</a:t>
                      </a:r>
                      <a:endParaRPr lang="ru-RU" sz="1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002060"/>
                          </a:solidFill>
                          <a:effectLst/>
                        </a:rPr>
                        <a:t>104</a:t>
                      </a:r>
                      <a:endParaRPr lang="ru-RU" sz="1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b="1">
                          <a:solidFill>
                            <a:srgbClr val="002060"/>
                          </a:solidFill>
                          <a:effectLst/>
                        </a:rPr>
                        <a:t>108</a:t>
                      </a:r>
                      <a:endParaRPr lang="ru-RU" sz="1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195650211"/>
                  </a:ext>
                </a:extLst>
              </a:tr>
              <a:tr h="42048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FFFFFF"/>
                          </a:solidFill>
                          <a:effectLst/>
                        </a:rPr>
                        <a:t>V</a:t>
                      </a:r>
                      <a:r>
                        <a:rPr lang="en-US" sz="1800" dirty="0">
                          <a:solidFill>
                            <a:srgbClr val="FFFFFF"/>
                          </a:solidFill>
                          <a:effectLst/>
                        </a:rPr>
                        <a:t>-</a:t>
                      </a:r>
                      <a:r>
                        <a:rPr lang="ru-RU" sz="1800" dirty="0" err="1">
                          <a:solidFill>
                            <a:srgbClr val="FFFFFF"/>
                          </a:solidFill>
                          <a:effectLst/>
                        </a:rPr>
                        <a:t>measure</a:t>
                      </a:r>
                      <a:endParaRPr lang="ru-RU" sz="1800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b="1">
                          <a:solidFill>
                            <a:srgbClr val="002060"/>
                          </a:solidFill>
                          <a:effectLst/>
                        </a:rPr>
                        <a:t>0.8929</a:t>
                      </a:r>
                      <a:endParaRPr lang="ru-RU" sz="1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002060"/>
                          </a:solidFill>
                          <a:effectLst/>
                        </a:rPr>
                        <a:t>0.8927</a:t>
                      </a:r>
                      <a:endParaRPr lang="ru-RU" sz="1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b="1">
                          <a:solidFill>
                            <a:srgbClr val="002060"/>
                          </a:solidFill>
                          <a:effectLst/>
                        </a:rPr>
                        <a:t>0.8920</a:t>
                      </a:r>
                      <a:endParaRPr lang="ru-RU" sz="1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719125174"/>
                  </a:ext>
                </a:extLst>
              </a:tr>
              <a:tr h="86262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err="1">
                          <a:solidFill>
                            <a:srgbClr val="FFFFFF"/>
                          </a:solidFill>
                          <a:effectLst/>
                        </a:rPr>
                        <a:t>Adjusted</a:t>
                      </a:r>
                      <a:r>
                        <a:rPr lang="ru-RU" sz="1800" dirty="0">
                          <a:solidFill>
                            <a:srgbClr val="FFFFFF"/>
                          </a:solidFill>
                          <a:effectLst/>
                        </a:rPr>
                        <a:t> </a:t>
                      </a:r>
                      <a:r>
                        <a:rPr lang="ru-RU" sz="1800" dirty="0" err="1">
                          <a:solidFill>
                            <a:srgbClr val="FFFFFF"/>
                          </a:solidFill>
                          <a:effectLst/>
                        </a:rPr>
                        <a:t>mutual</a:t>
                      </a:r>
                      <a:r>
                        <a:rPr lang="ru-RU" sz="1800" dirty="0">
                          <a:solidFill>
                            <a:srgbClr val="FFFFFF"/>
                          </a:solidFill>
                          <a:effectLst/>
                        </a:rPr>
                        <a:t> </a:t>
                      </a:r>
                      <a:r>
                        <a:rPr lang="ru-RU" sz="1800" dirty="0" err="1">
                          <a:solidFill>
                            <a:srgbClr val="FFFFFF"/>
                          </a:solidFill>
                          <a:effectLst/>
                        </a:rPr>
                        <a:t>info</a:t>
                      </a:r>
                      <a:r>
                        <a:rPr lang="en-US" sz="1800" dirty="0" err="1">
                          <a:solidFill>
                            <a:srgbClr val="FFFFFF"/>
                          </a:solidFill>
                          <a:effectLst/>
                        </a:rPr>
                        <a:t>rmation</a:t>
                      </a:r>
                      <a:endParaRPr lang="ru-RU" sz="1800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002060"/>
                          </a:solidFill>
                          <a:effectLst/>
                        </a:rPr>
                        <a:t>0.7403</a:t>
                      </a:r>
                      <a:endParaRPr lang="ru-RU" sz="1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002060"/>
                          </a:solidFill>
                          <a:effectLst/>
                        </a:rPr>
                        <a:t>0.7376</a:t>
                      </a:r>
                      <a:endParaRPr lang="ru-RU" sz="1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002060"/>
                          </a:solidFill>
                          <a:effectLst/>
                        </a:rPr>
                        <a:t>0.7394</a:t>
                      </a:r>
                      <a:endParaRPr lang="ru-RU" sz="1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87080388"/>
                  </a:ext>
                </a:extLst>
              </a:tr>
              <a:tr h="42048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FFFFFF"/>
                          </a:solidFill>
                          <a:effectLst/>
                        </a:rPr>
                        <a:t>A</a:t>
                      </a:r>
                      <a:r>
                        <a:rPr lang="ru-RU" sz="1800" dirty="0" err="1">
                          <a:solidFill>
                            <a:srgbClr val="FFFFFF"/>
                          </a:solidFill>
                          <a:effectLst/>
                        </a:rPr>
                        <a:t>djusted_rand</a:t>
                      </a:r>
                      <a:endParaRPr lang="ru-RU" sz="1800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002060"/>
                          </a:solidFill>
                          <a:effectLst/>
                        </a:rPr>
                        <a:t>0.6044</a:t>
                      </a:r>
                      <a:endParaRPr lang="ru-RU" sz="1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b="1">
                          <a:solidFill>
                            <a:srgbClr val="002060"/>
                          </a:solidFill>
                          <a:effectLst/>
                        </a:rPr>
                        <a:t>0.6082</a:t>
                      </a:r>
                      <a:endParaRPr lang="ru-RU" sz="1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002060"/>
                          </a:solidFill>
                          <a:effectLst/>
                        </a:rPr>
                        <a:t>0.6028</a:t>
                      </a:r>
                      <a:endParaRPr lang="ru-RU" sz="1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311825295"/>
                  </a:ext>
                </a:extLst>
              </a:tr>
              <a:tr h="42048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err="1">
                          <a:solidFill>
                            <a:srgbClr val="FFFFFF"/>
                          </a:solidFill>
                          <a:effectLst/>
                        </a:rPr>
                        <a:t>Fowlkes</a:t>
                      </a:r>
                      <a:r>
                        <a:rPr lang="en-US" sz="1800" dirty="0">
                          <a:solidFill>
                            <a:srgbClr val="FFFFFF"/>
                          </a:solidFill>
                          <a:effectLst/>
                        </a:rPr>
                        <a:t>-M</a:t>
                      </a:r>
                      <a:r>
                        <a:rPr lang="ru-RU" sz="1800" dirty="0" err="1">
                          <a:solidFill>
                            <a:srgbClr val="FFFFFF"/>
                          </a:solidFill>
                          <a:effectLst/>
                        </a:rPr>
                        <a:t>allows</a:t>
                      </a:r>
                      <a:endParaRPr lang="ru-RU" sz="1800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b="1">
                          <a:solidFill>
                            <a:srgbClr val="002060"/>
                          </a:solidFill>
                          <a:effectLst/>
                        </a:rPr>
                        <a:t>0.6086</a:t>
                      </a:r>
                      <a:endParaRPr lang="ru-RU" sz="1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b="1">
                          <a:solidFill>
                            <a:srgbClr val="002060"/>
                          </a:solidFill>
                          <a:effectLst/>
                        </a:rPr>
                        <a:t>0.6123</a:t>
                      </a:r>
                      <a:endParaRPr lang="ru-RU" sz="1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002060"/>
                          </a:solidFill>
                          <a:effectLst/>
                        </a:rPr>
                        <a:t>0.6071</a:t>
                      </a:r>
                      <a:endParaRPr lang="ru-RU" sz="1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134295940"/>
                  </a:ext>
                </a:extLst>
              </a:tr>
            </a:tbl>
          </a:graphicData>
        </a:graphic>
      </p:graphicFrame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0A174E9A-A974-4C1C-90DD-774858AF60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ru-RU" dirty="0"/>
              <a:t>Лаборатория «Анализа и моделирования информационных процессов»</a:t>
            </a:r>
          </a:p>
        </p:txBody>
      </p:sp>
    </p:spTree>
    <p:extLst>
      <p:ext uri="{BB962C8B-B14F-4D97-AF65-F5344CB8AC3E}">
        <p14:creationId xmlns:p14="http://schemas.microsoft.com/office/powerpoint/2010/main" val="49079402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D664FC1-CA76-4C79-B653-EE58D1E0C009}"/>
              </a:ext>
            </a:extLst>
          </p:cNvPr>
          <p:cNvSpPr txBox="1">
            <a:spLocks/>
          </p:cNvSpPr>
          <p:nvPr/>
        </p:nvSpPr>
        <p:spPr>
          <a:xfrm>
            <a:off x="1599561" y="317798"/>
            <a:ext cx="8992877" cy="568027"/>
          </a:xfrm>
          <a:prstGeom prst="rect">
            <a:avLst/>
          </a:prstGeom>
        </p:spPr>
        <p:txBody>
          <a:bodyPr lIns="82945" tIns="41473" rIns="82945" bIns="41473"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3000" i="1" dirty="0">
                <a:solidFill>
                  <a:srgbClr val="002060"/>
                </a:solidFill>
                <a:latin typeface="PT Serif"/>
              </a:rPr>
              <a:t>Первые </a:t>
            </a:r>
            <a:r>
              <a:rPr lang="en-US" sz="3000" i="1" dirty="0">
                <a:solidFill>
                  <a:srgbClr val="002060"/>
                </a:solidFill>
                <a:latin typeface="PT Serif"/>
              </a:rPr>
              <a:t>k </a:t>
            </a:r>
            <a:r>
              <a:rPr lang="ru-RU" sz="3000" i="1" dirty="0">
                <a:solidFill>
                  <a:srgbClr val="002060"/>
                </a:solidFill>
                <a:latin typeface="PT Serif"/>
              </a:rPr>
              <a:t>предложения новостной публикации</a:t>
            </a:r>
            <a:endParaRPr lang="en-US" sz="3000" i="1" dirty="0">
              <a:solidFill>
                <a:srgbClr val="002060"/>
              </a:solidFill>
              <a:latin typeface="PT Serif"/>
            </a:endParaRPr>
          </a:p>
        </p:txBody>
      </p:sp>
      <p:graphicFrame>
        <p:nvGraphicFramePr>
          <p:cNvPr id="6" name="Таблица 5">
            <a:extLst>
              <a:ext uri="{FF2B5EF4-FFF2-40B4-BE49-F238E27FC236}">
                <a16:creationId xmlns:a16="http://schemas.microsoft.com/office/drawing/2014/main" id="{111D5974-20C3-4FE8-B900-3F9C87CA57F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4127376"/>
              </p:ext>
            </p:extLst>
          </p:nvPr>
        </p:nvGraphicFramePr>
        <p:xfrm>
          <a:off x="1247774" y="983010"/>
          <a:ext cx="9696449" cy="5260767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2153759">
                  <a:extLst>
                    <a:ext uri="{9D8B030D-6E8A-4147-A177-3AD203B41FA5}">
                      <a16:colId xmlns:a16="http://schemas.microsoft.com/office/drawing/2014/main" val="3770296854"/>
                    </a:ext>
                  </a:extLst>
                </a:gridCol>
                <a:gridCol w="1244842">
                  <a:extLst>
                    <a:ext uri="{9D8B030D-6E8A-4147-A177-3AD203B41FA5}">
                      <a16:colId xmlns:a16="http://schemas.microsoft.com/office/drawing/2014/main" val="3448281473"/>
                    </a:ext>
                  </a:extLst>
                </a:gridCol>
                <a:gridCol w="1286202">
                  <a:extLst>
                    <a:ext uri="{9D8B030D-6E8A-4147-A177-3AD203B41FA5}">
                      <a16:colId xmlns:a16="http://schemas.microsoft.com/office/drawing/2014/main" val="3131316242"/>
                    </a:ext>
                  </a:extLst>
                </a:gridCol>
                <a:gridCol w="1287210">
                  <a:extLst>
                    <a:ext uri="{9D8B030D-6E8A-4147-A177-3AD203B41FA5}">
                      <a16:colId xmlns:a16="http://schemas.microsoft.com/office/drawing/2014/main" val="3631051408"/>
                    </a:ext>
                  </a:extLst>
                </a:gridCol>
                <a:gridCol w="1287210">
                  <a:extLst>
                    <a:ext uri="{9D8B030D-6E8A-4147-A177-3AD203B41FA5}">
                      <a16:colId xmlns:a16="http://schemas.microsoft.com/office/drawing/2014/main" val="716947149"/>
                    </a:ext>
                  </a:extLst>
                </a:gridCol>
                <a:gridCol w="1287210">
                  <a:extLst>
                    <a:ext uri="{9D8B030D-6E8A-4147-A177-3AD203B41FA5}">
                      <a16:colId xmlns:a16="http://schemas.microsoft.com/office/drawing/2014/main" val="501803696"/>
                    </a:ext>
                  </a:extLst>
                </a:gridCol>
                <a:gridCol w="1150016">
                  <a:extLst>
                    <a:ext uri="{9D8B030D-6E8A-4147-A177-3AD203B41FA5}">
                      <a16:colId xmlns:a16="http://schemas.microsoft.com/office/drawing/2014/main" val="833246773"/>
                    </a:ext>
                  </a:extLst>
                </a:gridCol>
              </a:tblGrid>
              <a:tr h="109463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FFFFFF"/>
                          </a:solidFill>
                          <a:effectLst/>
                        </a:rPr>
                        <a:t>Во всех случаях за исключением </a:t>
                      </a:r>
                      <a:r>
                        <a:rPr lang="en-US" sz="1800" dirty="0" err="1">
                          <a:solidFill>
                            <a:srgbClr val="FFFFFF"/>
                          </a:solidFill>
                          <a:effectLst/>
                        </a:rPr>
                        <a:t>stopwords</a:t>
                      </a:r>
                      <a:endParaRPr lang="ru-RU" sz="1800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FFFFFF"/>
                          </a:solidFill>
                          <a:effectLst/>
                        </a:rPr>
                        <a:t>K=6</a:t>
                      </a:r>
                      <a:endParaRPr lang="ru-RU" sz="1800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FFFFFF"/>
                          </a:solidFill>
                          <a:effectLst/>
                        </a:rPr>
                        <a:t>K=5</a:t>
                      </a:r>
                      <a:endParaRPr lang="ru-RU" sz="1800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FFFFFF"/>
                          </a:solidFill>
                          <a:effectLst/>
                        </a:rPr>
                        <a:t>K=4</a:t>
                      </a:r>
                      <a:endParaRPr lang="ru-RU" sz="1800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FFFFFF"/>
                          </a:solidFill>
                          <a:effectLst/>
                        </a:rPr>
                        <a:t>K=3</a:t>
                      </a:r>
                      <a:endParaRPr lang="ru-RU" sz="1800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FFFFFF"/>
                          </a:solidFill>
                          <a:effectLst/>
                        </a:rPr>
                        <a:t>K=2</a:t>
                      </a:r>
                      <a:endParaRPr lang="ru-RU" sz="1800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FFFFFF"/>
                          </a:solidFill>
                          <a:effectLst/>
                        </a:rPr>
                        <a:t>K=1</a:t>
                      </a:r>
                      <a:endParaRPr lang="ru-RU" sz="1800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620045298"/>
                  </a:ext>
                </a:extLst>
              </a:tr>
              <a:tr h="109463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solidFill>
                            <a:srgbClr val="FFFFFF"/>
                          </a:solidFill>
                          <a:effectLst/>
                        </a:rPr>
                        <a:t> </a:t>
                      </a:r>
                      <a:endParaRPr lang="ru-RU" sz="180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 err="1">
                          <a:solidFill>
                            <a:srgbClr val="002060"/>
                          </a:solidFill>
                          <a:effectLst/>
                        </a:rPr>
                        <a:t>wmd</a:t>
                      </a:r>
                      <a:r>
                        <a:rPr lang="en-US" sz="1800" b="1" dirty="0">
                          <a:solidFill>
                            <a:srgbClr val="002060"/>
                          </a:solidFill>
                          <a:effectLst/>
                        </a:rPr>
                        <a:t> </a:t>
                      </a:r>
                      <a:r>
                        <a:rPr lang="ru-RU" sz="1800" b="1" dirty="0">
                          <a:solidFill>
                            <a:srgbClr val="002060"/>
                          </a:solidFill>
                          <a:effectLst/>
                        </a:rPr>
                        <a:t>около </a:t>
                      </a:r>
                      <a:r>
                        <a:rPr lang="en-US" sz="1800" b="1" dirty="0">
                          <a:solidFill>
                            <a:srgbClr val="002060"/>
                          </a:solidFill>
                          <a:effectLst/>
                        </a:rPr>
                        <a:t>53 </a:t>
                      </a:r>
                      <a:r>
                        <a:rPr lang="ru-RU" sz="1800" b="1" dirty="0">
                          <a:solidFill>
                            <a:srgbClr val="002060"/>
                          </a:solidFill>
                          <a:effectLst/>
                        </a:rPr>
                        <a:t>минуты</a:t>
                      </a:r>
                      <a:endParaRPr lang="ru-RU" sz="1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 err="1">
                          <a:solidFill>
                            <a:srgbClr val="002060"/>
                          </a:solidFill>
                          <a:effectLst/>
                        </a:rPr>
                        <a:t>wmd</a:t>
                      </a:r>
                      <a:r>
                        <a:rPr lang="en-US" sz="1800" b="1" dirty="0">
                          <a:solidFill>
                            <a:srgbClr val="002060"/>
                          </a:solidFill>
                          <a:effectLst/>
                        </a:rPr>
                        <a:t> </a:t>
                      </a:r>
                      <a:r>
                        <a:rPr lang="ru-RU" sz="1800" b="1" dirty="0">
                          <a:solidFill>
                            <a:srgbClr val="002060"/>
                          </a:solidFill>
                          <a:effectLst/>
                        </a:rPr>
                        <a:t>около </a:t>
                      </a:r>
                      <a:r>
                        <a:rPr lang="en-US" sz="1800" b="1" dirty="0">
                          <a:solidFill>
                            <a:srgbClr val="002060"/>
                          </a:solidFill>
                          <a:effectLst/>
                        </a:rPr>
                        <a:t>43  </a:t>
                      </a:r>
                      <a:r>
                        <a:rPr lang="ru-RU" sz="1800" b="1" dirty="0">
                          <a:solidFill>
                            <a:srgbClr val="002060"/>
                          </a:solidFill>
                          <a:effectLst/>
                        </a:rPr>
                        <a:t>минуты</a:t>
                      </a:r>
                      <a:endParaRPr lang="ru-RU" sz="1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 err="1">
                          <a:solidFill>
                            <a:srgbClr val="002060"/>
                          </a:solidFill>
                          <a:effectLst/>
                        </a:rPr>
                        <a:t>wmd</a:t>
                      </a:r>
                      <a:r>
                        <a:rPr lang="en-US" sz="1800" b="1" dirty="0">
                          <a:solidFill>
                            <a:srgbClr val="002060"/>
                          </a:solidFill>
                          <a:effectLst/>
                        </a:rPr>
                        <a:t> </a:t>
                      </a:r>
                      <a:r>
                        <a:rPr lang="ru-RU" sz="1800" b="1" dirty="0">
                          <a:solidFill>
                            <a:srgbClr val="002060"/>
                          </a:solidFill>
                          <a:effectLst/>
                        </a:rPr>
                        <a:t>около </a:t>
                      </a:r>
                      <a:r>
                        <a:rPr lang="en-US" sz="1800" b="1" dirty="0">
                          <a:solidFill>
                            <a:srgbClr val="002060"/>
                          </a:solidFill>
                          <a:effectLst/>
                        </a:rPr>
                        <a:t>30 </a:t>
                      </a:r>
                      <a:r>
                        <a:rPr lang="ru-RU" sz="1800" b="1" dirty="0">
                          <a:solidFill>
                            <a:srgbClr val="002060"/>
                          </a:solidFill>
                          <a:effectLst/>
                        </a:rPr>
                        <a:t>минут</a:t>
                      </a:r>
                      <a:endParaRPr lang="ru-RU" sz="1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b="1">
                          <a:solidFill>
                            <a:srgbClr val="002060"/>
                          </a:solidFill>
                          <a:effectLst/>
                        </a:rPr>
                        <a:t>wmd </a:t>
                      </a:r>
                      <a:r>
                        <a:rPr lang="ru-RU" sz="1800" b="1">
                          <a:solidFill>
                            <a:srgbClr val="002060"/>
                          </a:solidFill>
                          <a:effectLst/>
                        </a:rPr>
                        <a:t>около </a:t>
                      </a:r>
                      <a:r>
                        <a:rPr lang="en-US" sz="1800" b="1">
                          <a:solidFill>
                            <a:srgbClr val="002060"/>
                          </a:solidFill>
                          <a:effectLst/>
                        </a:rPr>
                        <a:t>22 </a:t>
                      </a:r>
                      <a:r>
                        <a:rPr lang="ru-RU" sz="1800" b="1">
                          <a:solidFill>
                            <a:srgbClr val="002060"/>
                          </a:solidFill>
                          <a:effectLst/>
                        </a:rPr>
                        <a:t>минут</a:t>
                      </a:r>
                      <a:endParaRPr lang="ru-RU" sz="1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b="1">
                          <a:solidFill>
                            <a:srgbClr val="002060"/>
                          </a:solidFill>
                          <a:effectLst/>
                        </a:rPr>
                        <a:t>wmd </a:t>
                      </a:r>
                      <a:r>
                        <a:rPr lang="ru-RU" sz="1800" b="1">
                          <a:solidFill>
                            <a:srgbClr val="002060"/>
                          </a:solidFill>
                          <a:effectLst/>
                        </a:rPr>
                        <a:t>около </a:t>
                      </a:r>
                      <a:r>
                        <a:rPr lang="en-US" sz="1800" b="1">
                          <a:solidFill>
                            <a:srgbClr val="002060"/>
                          </a:solidFill>
                          <a:effectLst/>
                        </a:rPr>
                        <a:t>16 </a:t>
                      </a:r>
                      <a:r>
                        <a:rPr lang="ru-RU" sz="1800" b="1">
                          <a:solidFill>
                            <a:srgbClr val="002060"/>
                          </a:solidFill>
                          <a:effectLst/>
                        </a:rPr>
                        <a:t>минут</a:t>
                      </a:r>
                      <a:endParaRPr lang="ru-RU" sz="1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 err="1">
                          <a:solidFill>
                            <a:srgbClr val="002060"/>
                          </a:solidFill>
                          <a:effectLst/>
                        </a:rPr>
                        <a:t>wmd</a:t>
                      </a:r>
                      <a:r>
                        <a:rPr lang="en-US" sz="1800" b="1" dirty="0">
                          <a:solidFill>
                            <a:srgbClr val="002060"/>
                          </a:solidFill>
                          <a:effectLst/>
                        </a:rPr>
                        <a:t> </a:t>
                      </a:r>
                      <a:r>
                        <a:rPr lang="ru-RU" sz="1800" b="1" dirty="0">
                          <a:solidFill>
                            <a:srgbClr val="002060"/>
                          </a:solidFill>
                          <a:effectLst/>
                        </a:rPr>
                        <a:t>около </a:t>
                      </a:r>
                      <a:r>
                        <a:rPr lang="en-US" sz="1800" b="1" dirty="0">
                          <a:solidFill>
                            <a:srgbClr val="002060"/>
                          </a:solidFill>
                          <a:effectLst/>
                        </a:rPr>
                        <a:t>12 </a:t>
                      </a:r>
                      <a:r>
                        <a:rPr lang="ru-RU" sz="1800" b="1" dirty="0">
                          <a:solidFill>
                            <a:srgbClr val="002060"/>
                          </a:solidFill>
                          <a:effectLst/>
                        </a:rPr>
                        <a:t>минут</a:t>
                      </a:r>
                      <a:endParaRPr lang="ru-RU" sz="1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183793832"/>
                  </a:ext>
                </a:extLst>
              </a:tr>
              <a:tr h="35240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FFFFFF"/>
                          </a:solidFill>
                          <a:effectLst/>
                        </a:rPr>
                        <a:t>Число кластеров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800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b="1">
                          <a:solidFill>
                            <a:srgbClr val="002060"/>
                          </a:solidFill>
                          <a:effectLst/>
                        </a:rPr>
                        <a:t>112</a:t>
                      </a:r>
                      <a:endParaRPr lang="ru-RU" sz="1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b="1">
                          <a:solidFill>
                            <a:srgbClr val="002060"/>
                          </a:solidFill>
                          <a:effectLst/>
                        </a:rPr>
                        <a:t>112</a:t>
                      </a:r>
                      <a:endParaRPr lang="ru-RU" sz="1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002060"/>
                          </a:solidFill>
                          <a:effectLst/>
                        </a:rPr>
                        <a:t>115</a:t>
                      </a:r>
                      <a:endParaRPr lang="ru-RU" sz="1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002060"/>
                          </a:solidFill>
                          <a:effectLst/>
                        </a:rPr>
                        <a:t>116</a:t>
                      </a:r>
                      <a:endParaRPr lang="ru-RU" sz="1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b="1">
                          <a:solidFill>
                            <a:srgbClr val="002060"/>
                          </a:solidFill>
                          <a:effectLst/>
                        </a:rPr>
                        <a:t>115</a:t>
                      </a:r>
                      <a:endParaRPr lang="ru-RU" sz="1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b="1">
                          <a:solidFill>
                            <a:srgbClr val="002060"/>
                          </a:solidFill>
                          <a:effectLst/>
                        </a:rPr>
                        <a:t>121</a:t>
                      </a:r>
                      <a:endParaRPr lang="ru-RU" sz="1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042432299"/>
                  </a:ext>
                </a:extLst>
              </a:tr>
              <a:tr h="35240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FFFFFF"/>
                          </a:solidFill>
                          <a:effectLst/>
                        </a:rPr>
                        <a:t>V</a:t>
                      </a:r>
                      <a:r>
                        <a:rPr lang="en-US" sz="1800" dirty="0">
                          <a:solidFill>
                            <a:srgbClr val="FFFFFF"/>
                          </a:solidFill>
                          <a:effectLst/>
                        </a:rPr>
                        <a:t>-</a:t>
                      </a:r>
                      <a:r>
                        <a:rPr lang="ru-RU" sz="1800" dirty="0" err="1">
                          <a:solidFill>
                            <a:srgbClr val="FFFFFF"/>
                          </a:solidFill>
                          <a:effectLst/>
                        </a:rPr>
                        <a:t>measure</a:t>
                      </a:r>
                      <a:endParaRPr lang="ru-RU" sz="1800" dirty="0">
                        <a:solidFill>
                          <a:srgbClr val="FFFFFF"/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800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b="1">
                          <a:solidFill>
                            <a:srgbClr val="002060"/>
                          </a:solidFill>
                          <a:effectLst/>
                        </a:rPr>
                        <a:t>0.8880</a:t>
                      </a:r>
                      <a:endParaRPr lang="ru-RU" sz="1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b="1">
                          <a:solidFill>
                            <a:srgbClr val="002060"/>
                          </a:solidFill>
                          <a:effectLst/>
                        </a:rPr>
                        <a:t>0.8951</a:t>
                      </a:r>
                      <a:endParaRPr lang="ru-RU" sz="1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b="1">
                          <a:solidFill>
                            <a:srgbClr val="002060"/>
                          </a:solidFill>
                          <a:effectLst/>
                        </a:rPr>
                        <a:t>0.8897</a:t>
                      </a:r>
                      <a:endParaRPr lang="ru-RU" sz="1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b="1">
                          <a:solidFill>
                            <a:srgbClr val="002060"/>
                          </a:solidFill>
                          <a:effectLst/>
                        </a:rPr>
                        <a:t>0.8808</a:t>
                      </a:r>
                      <a:endParaRPr lang="ru-RU" sz="1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b="1">
                          <a:solidFill>
                            <a:srgbClr val="002060"/>
                          </a:solidFill>
                          <a:effectLst/>
                        </a:rPr>
                        <a:t>0.8520</a:t>
                      </a:r>
                      <a:endParaRPr lang="ru-RU" sz="1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b="1">
                          <a:solidFill>
                            <a:srgbClr val="002060"/>
                          </a:solidFill>
                          <a:effectLst/>
                        </a:rPr>
                        <a:t>0.8128</a:t>
                      </a:r>
                      <a:endParaRPr lang="ru-RU" sz="1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475089688"/>
                  </a:ext>
                </a:extLst>
              </a:tr>
              <a:tr h="72352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err="1">
                          <a:solidFill>
                            <a:srgbClr val="FFFFFF"/>
                          </a:solidFill>
                          <a:effectLst/>
                        </a:rPr>
                        <a:t>Adjusted</a:t>
                      </a:r>
                      <a:r>
                        <a:rPr lang="ru-RU" sz="1800" dirty="0">
                          <a:solidFill>
                            <a:srgbClr val="FFFFFF"/>
                          </a:solidFill>
                          <a:effectLst/>
                        </a:rPr>
                        <a:t> </a:t>
                      </a:r>
                      <a:r>
                        <a:rPr lang="ru-RU" sz="1800" dirty="0" err="1">
                          <a:solidFill>
                            <a:srgbClr val="FFFFFF"/>
                          </a:solidFill>
                          <a:effectLst/>
                        </a:rPr>
                        <a:t>mutual</a:t>
                      </a:r>
                      <a:r>
                        <a:rPr lang="ru-RU" sz="1800" dirty="0">
                          <a:solidFill>
                            <a:srgbClr val="FFFFFF"/>
                          </a:solidFill>
                          <a:effectLst/>
                        </a:rPr>
                        <a:t> </a:t>
                      </a:r>
                      <a:r>
                        <a:rPr lang="ru-RU" sz="1800" dirty="0" err="1">
                          <a:solidFill>
                            <a:srgbClr val="FFFFFF"/>
                          </a:solidFill>
                          <a:effectLst/>
                        </a:rPr>
                        <a:t>info</a:t>
                      </a:r>
                      <a:r>
                        <a:rPr lang="en-US" sz="1800" dirty="0" err="1">
                          <a:solidFill>
                            <a:srgbClr val="FFFFFF"/>
                          </a:solidFill>
                          <a:effectLst/>
                        </a:rPr>
                        <a:t>rmation</a:t>
                      </a:r>
                      <a:endParaRPr lang="ru-RU" sz="1800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b="1">
                          <a:solidFill>
                            <a:srgbClr val="002060"/>
                          </a:solidFill>
                          <a:effectLst/>
                        </a:rPr>
                        <a:t>0.7352</a:t>
                      </a:r>
                      <a:endParaRPr lang="ru-RU" sz="1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b="1">
                          <a:solidFill>
                            <a:srgbClr val="002060"/>
                          </a:solidFill>
                          <a:effectLst/>
                        </a:rPr>
                        <a:t>0.7546</a:t>
                      </a:r>
                      <a:endParaRPr lang="ru-RU" sz="1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002060"/>
                          </a:solidFill>
                          <a:effectLst/>
                        </a:rPr>
                        <a:t>0.7402</a:t>
                      </a:r>
                      <a:endParaRPr lang="ru-RU" sz="1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002060"/>
                          </a:solidFill>
                          <a:effectLst/>
                        </a:rPr>
                        <a:t>0.7205</a:t>
                      </a:r>
                      <a:endParaRPr lang="ru-RU" sz="1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b="1">
                          <a:solidFill>
                            <a:srgbClr val="002060"/>
                          </a:solidFill>
                          <a:effectLst/>
                        </a:rPr>
                        <a:t>0.6527</a:t>
                      </a:r>
                      <a:endParaRPr lang="ru-RU" sz="1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b="1">
                          <a:solidFill>
                            <a:srgbClr val="002060"/>
                          </a:solidFill>
                          <a:effectLst/>
                        </a:rPr>
                        <a:t>0.5612</a:t>
                      </a:r>
                      <a:endParaRPr lang="ru-RU" sz="1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299341292"/>
                  </a:ext>
                </a:extLst>
              </a:tr>
              <a:tr h="35240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FFFFFF"/>
                          </a:solidFill>
                          <a:effectLst/>
                        </a:rPr>
                        <a:t>A</a:t>
                      </a:r>
                      <a:r>
                        <a:rPr lang="ru-RU" sz="1800" dirty="0" err="1">
                          <a:solidFill>
                            <a:srgbClr val="FFFFFF"/>
                          </a:solidFill>
                          <a:effectLst/>
                        </a:rPr>
                        <a:t>djusted_rand</a:t>
                      </a:r>
                      <a:endParaRPr lang="ru-RU" sz="1800" dirty="0">
                        <a:solidFill>
                          <a:srgbClr val="FFFFFF"/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800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b="1">
                          <a:solidFill>
                            <a:srgbClr val="002060"/>
                          </a:solidFill>
                          <a:effectLst/>
                        </a:rPr>
                        <a:t>0.5898</a:t>
                      </a:r>
                      <a:endParaRPr lang="ru-RU" sz="1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002060"/>
                          </a:solidFill>
                          <a:effectLst/>
                        </a:rPr>
                        <a:t>0.6010</a:t>
                      </a:r>
                      <a:endParaRPr lang="ru-RU" sz="1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b="1">
                          <a:solidFill>
                            <a:srgbClr val="002060"/>
                          </a:solidFill>
                          <a:effectLst/>
                        </a:rPr>
                        <a:t>0.5908</a:t>
                      </a:r>
                      <a:endParaRPr lang="ru-RU" sz="1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002060"/>
                          </a:solidFill>
                          <a:effectLst/>
                        </a:rPr>
                        <a:t>0.5545</a:t>
                      </a:r>
                      <a:endParaRPr lang="ru-RU" sz="1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002060"/>
                          </a:solidFill>
                          <a:effectLst/>
                        </a:rPr>
                        <a:t>0.5020</a:t>
                      </a:r>
                      <a:endParaRPr lang="ru-RU" sz="1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b="1">
                          <a:solidFill>
                            <a:srgbClr val="002060"/>
                          </a:solidFill>
                          <a:effectLst/>
                        </a:rPr>
                        <a:t>0.3912</a:t>
                      </a:r>
                      <a:endParaRPr lang="ru-RU" sz="1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759490445"/>
                  </a:ext>
                </a:extLst>
              </a:tr>
              <a:tr h="35240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err="1">
                          <a:solidFill>
                            <a:srgbClr val="FFFFFF"/>
                          </a:solidFill>
                          <a:effectLst/>
                        </a:rPr>
                        <a:t>Fowlkes</a:t>
                      </a:r>
                      <a:r>
                        <a:rPr lang="en-US" sz="1800" dirty="0">
                          <a:solidFill>
                            <a:srgbClr val="FFFFFF"/>
                          </a:solidFill>
                          <a:effectLst/>
                        </a:rPr>
                        <a:t>-M</a:t>
                      </a:r>
                      <a:r>
                        <a:rPr lang="ru-RU" sz="1800" dirty="0" err="1">
                          <a:solidFill>
                            <a:srgbClr val="FFFFFF"/>
                          </a:solidFill>
                          <a:effectLst/>
                        </a:rPr>
                        <a:t>allows</a:t>
                      </a:r>
                      <a:endParaRPr lang="ru-RU" sz="1800" dirty="0">
                        <a:solidFill>
                          <a:srgbClr val="FFFFFF"/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800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b="1">
                          <a:solidFill>
                            <a:srgbClr val="002060"/>
                          </a:solidFill>
                          <a:effectLst/>
                        </a:rPr>
                        <a:t>0.5952</a:t>
                      </a:r>
                      <a:endParaRPr lang="ru-RU" sz="1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002060"/>
                          </a:solidFill>
                          <a:effectLst/>
                        </a:rPr>
                        <a:t>0.6071</a:t>
                      </a:r>
                      <a:endParaRPr lang="ru-RU" sz="1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b="1">
                          <a:solidFill>
                            <a:srgbClr val="002060"/>
                          </a:solidFill>
                          <a:effectLst/>
                        </a:rPr>
                        <a:t>0.5972</a:t>
                      </a:r>
                      <a:endParaRPr lang="ru-RU" sz="1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b="1">
                          <a:solidFill>
                            <a:srgbClr val="002060"/>
                          </a:solidFill>
                          <a:effectLst/>
                        </a:rPr>
                        <a:t>0.5601</a:t>
                      </a:r>
                      <a:endParaRPr lang="ru-RU" sz="1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b="1">
                          <a:solidFill>
                            <a:srgbClr val="002060"/>
                          </a:solidFill>
                          <a:effectLst/>
                        </a:rPr>
                        <a:t>0.5078</a:t>
                      </a:r>
                      <a:endParaRPr lang="ru-RU" sz="18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002060"/>
                          </a:solidFill>
                          <a:effectLst/>
                        </a:rPr>
                        <a:t>0.3976</a:t>
                      </a:r>
                      <a:endParaRPr lang="ru-RU" sz="1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14244428"/>
                  </a:ext>
                </a:extLst>
              </a:tr>
            </a:tbl>
          </a:graphicData>
        </a:graphic>
      </p:graphicFrame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407876E2-853E-4540-9388-D8A8B3BE70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ru-RU" dirty="0"/>
              <a:t>Лаборатория «Анализа и моделирования информационных процессов»</a:t>
            </a:r>
          </a:p>
        </p:txBody>
      </p:sp>
    </p:spTree>
    <p:extLst>
      <p:ext uri="{BB962C8B-B14F-4D97-AF65-F5344CB8AC3E}">
        <p14:creationId xmlns:p14="http://schemas.microsoft.com/office/powerpoint/2010/main" val="268379172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 noGrp="1"/>
          </p:cNvSpPr>
          <p:nvPr>
            <p:ph type="title"/>
          </p:nvPr>
        </p:nvSpPr>
        <p:spPr>
          <a:xfrm>
            <a:off x="280256" y="172810"/>
            <a:ext cx="11631488" cy="531896"/>
          </a:xfrm>
        </p:spPr>
        <p:txBody>
          <a:bodyPr vert="horz" lIns="82945" tIns="41473" rIns="82945" bIns="41473" rtlCol="0" anchor="b">
            <a:noAutofit/>
          </a:bodyPr>
          <a:lstStyle/>
          <a:p>
            <a:pPr algn="ctr"/>
            <a:r>
              <a:rPr lang="ru-RU" sz="3000" i="1" dirty="0">
                <a:solidFill>
                  <a:srgbClr val="002060"/>
                </a:solidFill>
                <a:latin typeface="PT Serif"/>
              </a:rPr>
              <a:t>Комбинированный подход</a:t>
            </a:r>
            <a:r>
              <a:rPr lang="en-US" sz="3000" i="1" dirty="0">
                <a:solidFill>
                  <a:srgbClr val="002060"/>
                </a:solidFill>
                <a:latin typeface="PT Serif"/>
              </a:rPr>
              <a:t>:</a:t>
            </a:r>
            <a:r>
              <a:rPr lang="ru-RU" sz="3000" i="1" dirty="0">
                <a:solidFill>
                  <a:srgbClr val="002060"/>
                </a:solidFill>
                <a:latin typeface="PT Serif"/>
              </a:rPr>
              <a:t> Мера </a:t>
            </a:r>
            <a:r>
              <a:rPr lang="ru-RU" sz="3000" i="1" dirty="0" err="1">
                <a:solidFill>
                  <a:srgbClr val="002060"/>
                </a:solidFill>
                <a:latin typeface="PT Serif"/>
              </a:rPr>
              <a:t>Жаккара</a:t>
            </a:r>
            <a:r>
              <a:rPr lang="ru-RU" sz="3000" i="1" dirty="0">
                <a:solidFill>
                  <a:srgbClr val="002060"/>
                </a:solidFill>
                <a:latin typeface="PT Serif"/>
              </a:rPr>
              <a:t> + </a:t>
            </a:r>
            <a:r>
              <a:rPr lang="en-US" sz="3000" i="1" dirty="0">
                <a:solidFill>
                  <a:srgbClr val="002060"/>
                </a:solidFill>
                <a:latin typeface="PT Serif"/>
              </a:rPr>
              <a:t>Word’s Average</a:t>
            </a:r>
          </a:p>
        </p:txBody>
      </p:sp>
      <p:sp>
        <p:nvSpPr>
          <p:cNvPr id="17" name="Прямоугольник 16">
            <a:extLst>
              <a:ext uri="{FF2B5EF4-FFF2-40B4-BE49-F238E27FC236}">
                <a16:creationId xmlns:a16="http://schemas.microsoft.com/office/drawing/2014/main" id="{90C4C5F0-76B6-4239-B444-3F69BAE5C9A8}"/>
              </a:ext>
            </a:extLst>
          </p:cNvPr>
          <p:cNvSpPr/>
          <p:nvPr/>
        </p:nvSpPr>
        <p:spPr>
          <a:xfrm>
            <a:off x="690252" y="3693895"/>
            <a:ext cx="849694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914400">
              <a:defRPr/>
            </a:pPr>
            <a:r>
              <a:rPr lang="ru-RU" sz="2400" b="1" dirty="0">
                <a:solidFill>
                  <a:srgbClr val="002060"/>
                </a:solidFill>
                <a:latin typeface="Calibri" panose="020F0502020204030204"/>
              </a:rPr>
              <a:t>Мера </a:t>
            </a:r>
            <a:r>
              <a:rPr lang="ru-RU" sz="2400" b="1" dirty="0" err="1">
                <a:solidFill>
                  <a:srgbClr val="002060"/>
                </a:solidFill>
                <a:latin typeface="Calibri" panose="020F0502020204030204"/>
              </a:rPr>
              <a:t>Жаккара</a:t>
            </a:r>
            <a:r>
              <a:rPr lang="ru-RU" sz="2400" b="1" dirty="0">
                <a:solidFill>
                  <a:srgbClr val="002060"/>
                </a:solidFill>
                <a:latin typeface="Calibri" panose="020F0502020204030204"/>
              </a:rPr>
              <a:t> </a:t>
            </a:r>
            <a:r>
              <a:rPr lang="ru-RU" b="1" dirty="0">
                <a:solidFill>
                  <a:srgbClr val="002060"/>
                </a:solidFill>
                <a:latin typeface="Calibri" panose="020F0502020204030204"/>
              </a:rPr>
              <a:t>:</a:t>
            </a:r>
            <a:endParaRPr lang="ru-RU" dirty="0">
              <a:solidFill>
                <a:srgbClr val="002060"/>
              </a:solidFill>
              <a:latin typeface="Calibri" panose="020F0502020204030204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Прямоугольник 3">
                <a:extLst>
                  <a:ext uri="{FF2B5EF4-FFF2-40B4-BE49-F238E27FC236}">
                    <a16:creationId xmlns:a16="http://schemas.microsoft.com/office/drawing/2014/main" id="{028392C1-3D73-4338-B6B0-3D2B620B3743}"/>
                  </a:ext>
                </a:extLst>
              </p:cNvPr>
              <p:cNvSpPr/>
              <p:nvPr/>
            </p:nvSpPr>
            <p:spPr>
              <a:xfrm>
                <a:off x="4938724" y="3623238"/>
                <a:ext cx="2109937" cy="66499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defTabSz="914400"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b="1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𝑱</m:t>
                      </m:r>
                      <m:r>
                        <a:rPr lang="ru-RU" b="1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ru-RU" b="1" i="1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𝑨</m:t>
                      </m:r>
                      <m:r>
                        <a:rPr lang="ru-RU" b="1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ru-RU" b="1" i="1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𝑩</m:t>
                      </m:r>
                      <m:r>
                        <a:rPr lang="ru-RU" b="1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)= </m:t>
                      </m:r>
                      <m:f>
                        <m:fPr>
                          <m:ctrlPr>
                            <a:rPr lang="ru-RU" b="1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b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|</m:t>
                          </m:r>
                          <m:r>
                            <a:rPr lang="ru-RU" b="1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𝑨</m:t>
                          </m:r>
                          <m:r>
                            <a:rPr lang="ru-RU" b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nary>
                            <m:naryPr>
                              <m:chr m:val="⋂"/>
                              <m:grow m:val="on"/>
                              <m:subHide m:val="on"/>
                              <m:supHide m:val="on"/>
                              <m:ctrlPr>
                                <a:rPr lang="ru-RU" b="1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/>
                            <m:sup/>
                            <m:e>
                              <m:r>
                                <a:rPr lang="ru-RU" b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</m:e>
                          </m:nary>
                          <m:r>
                            <a:rPr lang="ru-RU" b="1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𝑩</m:t>
                          </m:r>
                          <m:r>
                            <a:rPr lang="ru-RU" b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|</m:t>
                          </m:r>
                        </m:num>
                        <m:den>
                          <m:r>
                            <a:rPr lang="ru-RU" b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|</m:t>
                          </m:r>
                          <m:r>
                            <a:rPr lang="ru-RU" b="1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𝑨</m:t>
                          </m:r>
                          <m:r>
                            <a:rPr lang="ru-RU" b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nary>
                            <m:naryPr>
                              <m:chr m:val="⋃"/>
                              <m:grow m:val="on"/>
                              <m:subHide m:val="on"/>
                              <m:supHide m:val="on"/>
                              <m:ctrlPr>
                                <a:rPr lang="ru-RU" b="1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/>
                            <m:sup/>
                            <m:e>
                              <m:r>
                                <a:rPr lang="ru-RU" b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</m:e>
                          </m:nary>
                          <m:r>
                            <a:rPr lang="ru-RU" b="1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𝑩</m:t>
                          </m:r>
                          <m:r>
                            <a:rPr lang="ru-RU" b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|</m:t>
                          </m:r>
                        </m:den>
                      </m:f>
                    </m:oMath>
                  </m:oMathPara>
                </a14:m>
                <a:endParaRPr lang="ru-RU" b="1" dirty="0">
                  <a:solidFill>
                    <a:srgbClr val="002060"/>
                  </a:solidFill>
                  <a:latin typeface="Calibri" panose="020F0502020204030204"/>
                </a:endParaRPr>
              </a:p>
            </p:txBody>
          </p:sp>
        </mc:Choice>
        <mc:Fallback xmlns="">
          <p:sp>
            <p:nvSpPr>
              <p:cNvPr id="4" name="Прямоугольник 3">
                <a:extLst>
                  <a:ext uri="{FF2B5EF4-FFF2-40B4-BE49-F238E27FC236}">
                    <a16:creationId xmlns:a16="http://schemas.microsoft.com/office/drawing/2014/main" id="{028392C1-3D73-4338-B6B0-3D2B620B3743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38724" y="3623238"/>
                <a:ext cx="2109937" cy="66499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K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D0C9F01B-7C9D-4C20-B528-77FADC3C11F7}"/>
              </a:ext>
            </a:extLst>
          </p:cNvPr>
          <p:cNvSpPr/>
          <p:nvPr/>
        </p:nvSpPr>
        <p:spPr>
          <a:xfrm>
            <a:off x="690252" y="4385215"/>
            <a:ext cx="849694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914400">
              <a:defRPr/>
            </a:pPr>
            <a:r>
              <a:rPr lang="ru-RU" sz="2400" b="1" dirty="0">
                <a:solidFill>
                  <a:srgbClr val="002060"/>
                </a:solidFill>
                <a:latin typeface="Calibri" panose="020F0502020204030204"/>
              </a:rPr>
              <a:t>Мера, основанная на евклидовом расстоянии: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Прямоугольник 4">
                <a:extLst>
                  <a:ext uri="{FF2B5EF4-FFF2-40B4-BE49-F238E27FC236}">
                    <a16:creationId xmlns:a16="http://schemas.microsoft.com/office/drawing/2014/main" id="{EF93CAAE-7F4D-4B5D-8ED8-97E38FDF260B}"/>
                  </a:ext>
                </a:extLst>
              </p:cNvPr>
              <p:cNvSpPr/>
              <p:nvPr/>
            </p:nvSpPr>
            <p:spPr>
              <a:xfrm>
                <a:off x="2285280" y="4900208"/>
                <a:ext cx="7416824" cy="71468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defTabSz="914400"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b="1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𝑾</m:t>
                      </m:r>
                      <m:d>
                        <m:dPr>
                          <m:ctrlPr>
                            <a:rPr lang="ru-RU" b="1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ru-RU" b="1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𝑨</m:t>
                          </m:r>
                          <m:r>
                            <a:rPr lang="ru-RU" b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 ,</m:t>
                          </m:r>
                          <m:r>
                            <a:rPr lang="ru-RU" b="1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𝑩</m:t>
                          </m:r>
                        </m:e>
                      </m:d>
                      <m:r>
                        <a:rPr lang="ru-RU" b="1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1" i="1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⁡</m:t>
                      </m:r>
                      <m:func>
                        <m:funcPr>
                          <m:ctrlPr>
                            <a:rPr lang="ru-RU" b="1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a:rPr lang="ru-RU" b="1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𝒎𝒂𝒙</m:t>
                          </m:r>
                        </m:fName>
                        <m:e>
                          <m:d>
                            <m:dPr>
                              <m:ctrlPr>
                                <a:rPr lang="ru-RU" b="1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ru-RU" b="1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𝟎</m:t>
                              </m:r>
                              <m:r>
                                <a:rPr lang="ru-RU" b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b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b="1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  <m:r>
                                <a:rPr lang="en-US" b="1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f>
                                <m:fPr>
                                  <m:ctrlPr>
                                    <a:rPr lang="en-US" b="1" i="1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sSub>
                                    <m:sSubPr>
                                      <m:ctrlPr>
                                        <a:rPr lang="ru-RU" b="1" i="1">
                                          <a:solidFill>
                                            <a:srgbClr val="00206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ru-RU" b="1" i="1">
                                          <a:solidFill>
                                            <a:srgbClr val="00206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𝒅</m:t>
                                      </m:r>
                                    </m:e>
                                    <m:sub>
                                      <m:r>
                                        <a:rPr lang="ru-RU" b="1" i="1">
                                          <a:solidFill>
                                            <a:srgbClr val="00206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𝒘</m:t>
                                      </m:r>
                                    </m:sub>
                                  </m:sSub>
                                  <m:d>
                                    <m:dPr>
                                      <m:ctrlPr>
                                        <a:rPr lang="ru-RU" b="1" i="1">
                                          <a:solidFill>
                                            <a:srgbClr val="00206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ru-RU" b="1" i="1">
                                          <a:solidFill>
                                            <a:srgbClr val="00206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𝑨</m:t>
                                      </m:r>
                                      <m:r>
                                        <a:rPr lang="ru-RU" b="1">
                                          <a:solidFill>
                                            <a:srgbClr val="00206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,</m:t>
                                      </m:r>
                                      <m:r>
                                        <a:rPr lang="ru-RU" b="1" i="1">
                                          <a:solidFill>
                                            <a:srgbClr val="00206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𝑩</m:t>
                                      </m:r>
                                    </m:e>
                                  </m:d>
                                </m:num>
                                <m:den>
                                  <m:r>
                                    <a:rPr lang="ru-RU" b="1" i="1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</a:rPr>
                                    <m:t>𝒎𝒆𝒅𝒊𝒂𝒏</m:t>
                                  </m:r>
                                  <m:r>
                                    <a:rPr lang="ru-RU" b="1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  <m:sSub>
                                    <m:sSubPr>
                                      <m:ctrlPr>
                                        <a:rPr lang="ru-RU" b="1" i="1">
                                          <a:solidFill>
                                            <a:srgbClr val="00206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ru-RU" b="1" i="1">
                                          <a:solidFill>
                                            <a:srgbClr val="00206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𝒅</m:t>
                                      </m:r>
                                    </m:e>
                                    <m:sub>
                                      <m:r>
                                        <a:rPr lang="ru-RU" b="1" i="1">
                                          <a:solidFill>
                                            <a:srgbClr val="00206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𝒘</m:t>
                                      </m:r>
                                    </m:sub>
                                  </m:sSub>
                                  <m:d>
                                    <m:dPr>
                                      <m:ctrlPr>
                                        <a:rPr lang="ru-RU" b="1" i="1">
                                          <a:solidFill>
                                            <a:srgbClr val="00206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ru-RU" b="1">
                                          <a:solidFill>
                                            <a:srgbClr val="00206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.,.</m:t>
                                      </m:r>
                                    </m:e>
                                  </m:d>
                                </m:den>
                              </m:f>
                              <m:r>
                                <a:rPr lang="ru-RU" b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</m:e>
                          </m:d>
                        </m:e>
                      </m:func>
                      <m:r>
                        <a:rPr lang="ru-RU" b="1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ru-RU" b="1" dirty="0">
                  <a:solidFill>
                    <a:srgbClr val="002060"/>
                  </a:solidFill>
                  <a:latin typeface="Calibri" panose="020F0502020204030204"/>
                </a:endParaRPr>
              </a:p>
            </p:txBody>
          </p:sp>
        </mc:Choice>
        <mc:Fallback xmlns="">
          <p:sp>
            <p:nvSpPr>
              <p:cNvPr id="5" name="Прямоугольник 4">
                <a:extLst>
                  <a:ext uri="{FF2B5EF4-FFF2-40B4-BE49-F238E27FC236}">
                    <a16:creationId xmlns:a16="http://schemas.microsoft.com/office/drawing/2014/main" id="{EF93CAAE-7F4D-4B5D-8ED8-97E38FDF260B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85280" y="4900208"/>
                <a:ext cx="7416824" cy="714683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K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Прямоугольник 9">
                <a:extLst>
                  <a:ext uri="{FF2B5EF4-FFF2-40B4-BE49-F238E27FC236}">
                    <a16:creationId xmlns:a16="http://schemas.microsoft.com/office/drawing/2014/main" id="{A8949C6B-9312-4233-951D-F9AE54C63E1C}"/>
                  </a:ext>
                </a:extLst>
              </p:cNvPr>
              <p:cNvSpPr/>
              <p:nvPr/>
            </p:nvSpPr>
            <p:spPr>
              <a:xfrm>
                <a:off x="2501428" y="1243109"/>
                <a:ext cx="7020780" cy="116121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defTabSz="914400"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200" b="1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𝑫</m:t>
                      </m:r>
                      <m:d>
                        <m:dPr>
                          <m:ctrlPr>
                            <a:rPr lang="ru-RU" sz="2200" b="1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ru-RU" sz="2200" b="1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𝒊</m:t>
                          </m:r>
                          <m:r>
                            <a:rPr lang="ru-RU" sz="2200" b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, </m:t>
                          </m:r>
                          <m:r>
                            <a:rPr lang="ru-RU" sz="2200" b="1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𝒋</m:t>
                          </m:r>
                        </m:e>
                      </m:d>
                      <m:r>
                        <a:rPr lang="ru-RU" sz="2200" b="1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ru-RU" sz="2200" b="1" i="1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𝟏</m:t>
                      </m:r>
                      <m:r>
                        <a:rPr lang="ru-RU" sz="2200" b="1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ru-RU" sz="2200" b="1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ad>
                            <m:radPr>
                              <m:degHide m:val="on"/>
                              <m:ctrlPr>
                                <a:rPr lang="ru-RU" sz="2200" b="1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ru-RU" sz="2200" b="1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𝑱</m:t>
                              </m:r>
                              <m:d>
                                <m:dPr>
                                  <m:ctrlPr>
                                    <a:rPr lang="ru-RU" sz="2200" b="1" i="1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ru-RU" sz="2200" b="1" i="1">
                                          <a:solidFill>
                                            <a:srgbClr val="00206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ru-RU" sz="2200" b="1" i="1">
                                          <a:solidFill>
                                            <a:srgbClr val="00206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𝑻</m:t>
                                      </m:r>
                                      <m:r>
                                        <a:rPr lang="en-US" sz="2200" b="1" i="1">
                                          <a:solidFill>
                                            <a:srgbClr val="00206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𝒊𝒕𝒍𝒆</m:t>
                                      </m:r>
                                    </m:e>
                                    <m:sub>
                                      <m:r>
                                        <a:rPr lang="ru-RU" sz="2200" b="1" i="1">
                                          <a:solidFill>
                                            <a:srgbClr val="00206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𝒊</m:t>
                                      </m:r>
                                    </m:sub>
                                  </m:sSub>
                                  <m:r>
                                    <a:rPr lang="ru-RU" sz="2200" b="1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</a:rPr>
                                    <m:t> ,</m:t>
                                  </m:r>
                                  <m:sSub>
                                    <m:sSubPr>
                                      <m:ctrlPr>
                                        <a:rPr lang="ru-RU" sz="2200" b="1" i="1">
                                          <a:solidFill>
                                            <a:srgbClr val="00206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ru-RU" sz="2200" b="1" i="1">
                                          <a:solidFill>
                                            <a:srgbClr val="00206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𝑻</m:t>
                                      </m:r>
                                      <m:r>
                                        <a:rPr lang="en-US" sz="2200" b="1" i="1">
                                          <a:solidFill>
                                            <a:srgbClr val="00206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𝒊𝒕𝒍𝒆</m:t>
                                      </m:r>
                                    </m:e>
                                    <m:sub>
                                      <m:r>
                                        <a:rPr lang="ru-RU" sz="2200" b="1" i="1">
                                          <a:solidFill>
                                            <a:srgbClr val="00206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𝒋</m:t>
                                      </m:r>
                                    </m:sub>
                                  </m:sSub>
                                </m:e>
                              </m:d>
                              <m:r>
                                <a:rPr lang="ru-RU" sz="2200" b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ru-RU" sz="2200" b="1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𝑾</m:t>
                              </m:r>
                              <m:d>
                                <m:dPr>
                                  <m:ctrlPr>
                                    <a:rPr lang="ru-RU" sz="2200" b="1" i="1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ru-RU" sz="2200" b="1" i="1">
                                          <a:solidFill>
                                            <a:srgbClr val="00206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ru-RU" sz="2200" b="1" i="1">
                                          <a:solidFill>
                                            <a:srgbClr val="00206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𝑻𝒆𝒙𝒕</m:t>
                                      </m:r>
                                    </m:e>
                                    <m:sub>
                                      <m:r>
                                        <a:rPr lang="ru-RU" sz="2200" b="1" i="1">
                                          <a:solidFill>
                                            <a:srgbClr val="00206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𝒊</m:t>
                                      </m:r>
                                    </m:sub>
                                  </m:sSub>
                                  <m:r>
                                    <a:rPr lang="ru-RU" sz="2200" b="1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</a:rPr>
                                    <m:t> ,</m:t>
                                  </m:r>
                                  <m:sSub>
                                    <m:sSubPr>
                                      <m:ctrlPr>
                                        <a:rPr lang="ru-RU" sz="2200" b="1" i="1">
                                          <a:solidFill>
                                            <a:srgbClr val="00206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ru-RU" sz="2200" b="1" i="1">
                                          <a:solidFill>
                                            <a:srgbClr val="00206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𝑻𝒆𝒙𝒕</m:t>
                                      </m:r>
                                    </m:e>
                                    <m:sub>
                                      <m:r>
                                        <a:rPr lang="ru-RU" sz="2200" b="1" i="1">
                                          <a:solidFill>
                                            <a:srgbClr val="00206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𝒋</m:t>
                                      </m:r>
                                    </m:sub>
                                  </m:sSub>
                                </m:e>
                              </m:d>
                              <m:r>
                                <a:rPr lang="ru-RU" sz="2200" b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   </m:t>
                              </m:r>
                            </m:e>
                          </m:rad>
                        </m:num>
                        <m:den>
                          <m:rad>
                            <m:radPr>
                              <m:degHide m:val="on"/>
                              <m:ctrlPr>
                                <a:rPr lang="ru-RU" sz="2200" b="1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ru-RU" sz="2200" b="1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e>
                          </m:rad>
                        </m:den>
                      </m:f>
                    </m:oMath>
                  </m:oMathPara>
                </a14:m>
                <a:endParaRPr lang="ru-RU" sz="2200" b="1" dirty="0">
                  <a:solidFill>
                    <a:srgbClr val="002060"/>
                  </a:solidFill>
                  <a:latin typeface="Calibri" panose="020F0502020204030204"/>
                </a:endParaRPr>
              </a:p>
            </p:txBody>
          </p:sp>
        </mc:Choice>
        <mc:Fallback xmlns="">
          <p:sp>
            <p:nvSpPr>
              <p:cNvPr id="10" name="Прямоугольник 9">
                <a:extLst>
                  <a:ext uri="{FF2B5EF4-FFF2-40B4-BE49-F238E27FC236}">
                    <a16:creationId xmlns:a16="http://schemas.microsoft.com/office/drawing/2014/main" id="{A8949C6B-9312-4233-951D-F9AE54C63E1C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01428" y="1243109"/>
                <a:ext cx="7020780" cy="1161215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K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Прямоугольник 11">
            <a:extLst>
              <a:ext uri="{FF2B5EF4-FFF2-40B4-BE49-F238E27FC236}">
                <a16:creationId xmlns:a16="http://schemas.microsoft.com/office/drawing/2014/main" id="{AD10A6DE-D6BB-4D14-9D05-9B1CEA629317}"/>
              </a:ext>
            </a:extLst>
          </p:cNvPr>
          <p:cNvSpPr/>
          <p:nvPr/>
        </p:nvSpPr>
        <p:spPr>
          <a:xfrm>
            <a:off x="604527" y="953036"/>
            <a:ext cx="849694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914400">
              <a:defRPr/>
            </a:pPr>
            <a:r>
              <a:rPr lang="ru-RU" sz="2400" b="1" dirty="0">
                <a:solidFill>
                  <a:srgbClr val="002060"/>
                </a:solidFill>
                <a:latin typeface="Calibri" panose="020F0502020204030204"/>
              </a:rPr>
              <a:t>Ф</a:t>
            </a:r>
            <a:r>
              <a:rPr lang="ru-RU" sz="2400" b="1" dirty="0" err="1">
                <a:solidFill>
                  <a:srgbClr val="002060"/>
                </a:solidFill>
                <a:latin typeface="Calibri" panose="020F0502020204030204"/>
              </a:rPr>
              <a:t>ункция</a:t>
            </a:r>
            <a:r>
              <a:rPr lang="ru-RU" sz="2400" b="1" dirty="0">
                <a:solidFill>
                  <a:srgbClr val="002060"/>
                </a:solidFill>
                <a:latin typeface="Calibri" panose="020F0502020204030204"/>
              </a:rPr>
              <a:t> расстояния</a:t>
            </a:r>
            <a:r>
              <a:rPr lang="ru-RU" b="1" dirty="0">
                <a:solidFill>
                  <a:srgbClr val="002060"/>
                </a:solidFill>
                <a:latin typeface="Calibri" panose="020F0502020204030204"/>
              </a:rPr>
              <a:t>:</a:t>
            </a:r>
            <a:endParaRPr lang="ru-RU" dirty="0">
              <a:solidFill>
                <a:srgbClr val="002060"/>
              </a:solidFill>
              <a:latin typeface="Calibri" panose="020F0502020204030204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Прямоугольник 12">
                <a:extLst>
                  <a:ext uri="{FF2B5EF4-FFF2-40B4-BE49-F238E27FC236}">
                    <a16:creationId xmlns:a16="http://schemas.microsoft.com/office/drawing/2014/main" id="{AC0A44DC-8D1D-4E56-A1C5-EF4E46C7D4BD}"/>
                  </a:ext>
                </a:extLst>
              </p:cNvPr>
              <p:cNvSpPr/>
              <p:nvPr/>
            </p:nvSpPr>
            <p:spPr>
              <a:xfrm>
                <a:off x="690252" y="2514978"/>
                <a:ext cx="7272808" cy="34047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defTabSz="914400">
                  <a:defRPr/>
                </a:pPr>
                <a14:m>
                  <m:oMath xmlns:m="http://schemas.openxmlformats.org/officeDocument/2006/math">
                    <m:r>
                      <a:rPr lang="ru-RU" sz="1400" b="1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𝑱</m:t>
                    </m:r>
                    <m:d>
                      <m:dPr>
                        <m:ctrlPr>
                          <a:rPr lang="ru-RU" sz="14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ru-RU" sz="1400" b="1" i="1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ru-RU" sz="1400" b="1" i="1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𝑻</m:t>
                            </m:r>
                            <m:r>
                              <a:rPr lang="en-US" sz="1400" b="1" i="1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𝒊𝒕𝒍𝒆</m:t>
                            </m:r>
                          </m:e>
                          <m:sub>
                            <m:r>
                              <a:rPr lang="ru-RU" sz="1400" b="1" i="1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𝒊</m:t>
                            </m:r>
                          </m:sub>
                        </m:sSub>
                        <m:r>
                          <a:rPr lang="ru-RU" sz="1400" b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 ,</m:t>
                        </m:r>
                        <m:sSub>
                          <m:sSubPr>
                            <m:ctrlPr>
                              <a:rPr lang="ru-RU" sz="1400" b="1" i="1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ru-RU" sz="1400" b="1" i="1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𝑻</m:t>
                            </m:r>
                            <m:r>
                              <a:rPr lang="en-US" sz="1400" b="1" i="1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𝒊𝒕𝒍𝒆</m:t>
                            </m:r>
                          </m:e>
                          <m:sub>
                            <m:r>
                              <a:rPr lang="ru-RU" sz="1400" b="1" i="1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𝒋</m:t>
                            </m:r>
                          </m:sub>
                        </m:sSub>
                      </m:e>
                    </m:d>
                  </m:oMath>
                </a14:m>
                <a:r>
                  <a:rPr lang="ru-RU" sz="1400" b="1" dirty="0">
                    <a:solidFill>
                      <a:srgbClr val="002060"/>
                    </a:solidFill>
                    <a:latin typeface="Calibri" panose="020F0502020204030204"/>
                  </a:rPr>
                  <a:t> </a:t>
                </a:r>
                <a:r>
                  <a:rPr lang="ru-RU" sz="1400" dirty="0">
                    <a:solidFill>
                      <a:srgbClr val="002060"/>
                    </a:solidFill>
                    <a:latin typeface="Calibri" panose="020F0502020204030204"/>
                  </a:rPr>
                  <a:t>- </a:t>
                </a:r>
                <a:r>
                  <a:rPr lang="ru-RU" sz="1400" dirty="0">
                    <a:solidFill>
                      <a:srgbClr val="002060"/>
                    </a:solidFill>
                    <a:latin typeface="Times New Roman" panose="02020603050405020304" pitchFamily="18" charset="0"/>
                  </a:rPr>
                  <a:t>близость </a:t>
                </a:r>
                <a:r>
                  <a:rPr lang="ru-RU" sz="1400" dirty="0" err="1">
                    <a:solidFill>
                      <a:srgbClr val="002060"/>
                    </a:solidFill>
                    <a:latin typeface="Times New Roman" panose="02020603050405020304" pitchFamily="18" charset="0"/>
                  </a:rPr>
                  <a:t>Жаккара</a:t>
                </a:r>
                <a:r>
                  <a:rPr lang="ru-RU" sz="1400" dirty="0">
                    <a:solidFill>
                      <a:srgbClr val="002060"/>
                    </a:solidFill>
                    <a:latin typeface="Times New Roman" panose="02020603050405020304" pitchFamily="18" charset="0"/>
                  </a:rPr>
                  <a:t> между заголовками двух статей</a:t>
                </a:r>
              </a:p>
            </p:txBody>
          </p:sp>
        </mc:Choice>
        <mc:Fallback xmlns="">
          <p:sp>
            <p:nvSpPr>
              <p:cNvPr id="13" name="Прямоугольник 12">
                <a:extLst>
                  <a:ext uri="{FF2B5EF4-FFF2-40B4-BE49-F238E27FC236}">
                    <a16:creationId xmlns:a16="http://schemas.microsoft.com/office/drawing/2014/main" id="{AC0A44DC-8D1D-4E56-A1C5-EF4E46C7D4BD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0252" y="2514978"/>
                <a:ext cx="7272808" cy="340478"/>
              </a:xfrm>
              <a:prstGeom prst="rect">
                <a:avLst/>
              </a:prstGeom>
              <a:blipFill>
                <a:blip r:embed="rId6"/>
                <a:stretch>
                  <a:fillRect b="-14545"/>
                </a:stretch>
              </a:blipFill>
            </p:spPr>
            <p:txBody>
              <a:bodyPr/>
              <a:lstStyle/>
              <a:p>
                <a:r>
                  <a:rPr lang="ru-K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Прямоугольник 13">
                <a:extLst>
                  <a:ext uri="{FF2B5EF4-FFF2-40B4-BE49-F238E27FC236}">
                    <a16:creationId xmlns:a16="http://schemas.microsoft.com/office/drawing/2014/main" id="{5D3C9B3A-AE6C-4C26-B2FD-8A45AC0D26E5}"/>
                  </a:ext>
                </a:extLst>
              </p:cNvPr>
              <p:cNvSpPr/>
              <p:nvPr/>
            </p:nvSpPr>
            <p:spPr>
              <a:xfrm>
                <a:off x="690252" y="3005053"/>
                <a:ext cx="6120680" cy="34047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defTabSz="914400">
                  <a:defRPr/>
                </a:pPr>
                <a14:m>
                  <m:oMath xmlns:m="http://schemas.openxmlformats.org/officeDocument/2006/math">
                    <m:r>
                      <a:rPr lang="en-US" sz="1400" b="1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𝑾</m:t>
                    </m:r>
                    <m:d>
                      <m:dPr>
                        <m:ctrlPr>
                          <a:rPr lang="ru-RU" sz="14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ru-RU" sz="1400" b="1" i="1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en-US" sz="1400" b="1" i="1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m:t>𝑻𝒆𝒙𝒕</m:t>
                            </m:r>
                          </m:e>
                          <m:sub>
                            <m:r>
                              <a:rPr lang="en-US" sz="1400" b="1" i="1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m:t>𝒊</m:t>
                            </m:r>
                          </m:sub>
                        </m:sSub>
                        <m:r>
                          <a:rPr lang="ru-RU" sz="14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 ,</m:t>
                        </m:r>
                        <m:sSub>
                          <m:sSubPr>
                            <m:ctrlPr>
                              <a:rPr lang="ru-RU" sz="1400" b="1" i="1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en-US" sz="1400" b="1" i="1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m:t>𝑻𝒆𝒙𝒕</m:t>
                            </m:r>
                          </m:e>
                          <m:sub>
                            <m:r>
                              <a:rPr lang="en-US" sz="1400" b="1" i="1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m:t>𝒋</m:t>
                            </m:r>
                          </m:sub>
                        </m:sSub>
                      </m:e>
                    </m:d>
                    <m:r>
                      <a:rPr lang="en-US" sz="1400" b="1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 </m:t>
                    </m:r>
                    <m:r>
                      <a:rPr lang="ru-RU" sz="140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−</m:t>
                    </m:r>
                  </m:oMath>
                </a14:m>
                <a:r>
                  <a:rPr lang="ru-RU" sz="1400" dirty="0">
                    <a:solidFill>
                      <a:srgbClr val="002060"/>
                    </a:solidFill>
                    <a:latin typeface="Times New Roman" panose="02020603050405020304" pitchFamily="18" charset="0"/>
                  </a:rPr>
                  <a:t>близость между текстами статьи согласно формуле ниже</a:t>
                </a:r>
              </a:p>
            </p:txBody>
          </p:sp>
        </mc:Choice>
        <mc:Fallback xmlns="">
          <p:sp>
            <p:nvSpPr>
              <p:cNvPr id="14" name="Прямоугольник 13">
                <a:extLst>
                  <a:ext uri="{FF2B5EF4-FFF2-40B4-BE49-F238E27FC236}">
                    <a16:creationId xmlns:a16="http://schemas.microsoft.com/office/drawing/2014/main" id="{5D3C9B3A-AE6C-4C26-B2FD-8A45AC0D26E5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0252" y="3005053"/>
                <a:ext cx="6120680" cy="340478"/>
              </a:xfrm>
              <a:prstGeom prst="rect">
                <a:avLst/>
              </a:prstGeom>
              <a:blipFill>
                <a:blip r:embed="rId7"/>
                <a:stretch>
                  <a:fillRect b="-10714"/>
                </a:stretch>
              </a:blipFill>
            </p:spPr>
            <p:txBody>
              <a:bodyPr/>
              <a:lstStyle/>
              <a:p>
                <a:r>
                  <a:rPr lang="ru-K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Нижний колонтитул 3">
            <a:extLst>
              <a:ext uri="{FF2B5EF4-FFF2-40B4-BE49-F238E27FC236}">
                <a16:creationId xmlns:a16="http://schemas.microsoft.com/office/drawing/2014/main" id="{8BAD8072-1876-4496-B950-D2E508C39A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ru-RU" dirty="0"/>
              <a:t>Лаборатория «Анализа и моделирования информационных процессов»</a:t>
            </a:r>
          </a:p>
        </p:txBody>
      </p:sp>
    </p:spTree>
    <p:extLst>
      <p:ext uri="{BB962C8B-B14F-4D97-AF65-F5344CB8AC3E}">
        <p14:creationId xmlns:p14="http://schemas.microsoft.com/office/powerpoint/2010/main" val="176922313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" name="Таблица 11">
            <a:extLst>
              <a:ext uri="{FF2B5EF4-FFF2-40B4-BE49-F238E27FC236}">
                <a16:creationId xmlns:a16="http://schemas.microsoft.com/office/drawing/2014/main" id="{3C3A2B1A-0745-4CBD-BE02-D8F4BFAD264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02504395"/>
              </p:ext>
            </p:extLst>
          </p:nvPr>
        </p:nvGraphicFramePr>
        <p:xfrm>
          <a:off x="885825" y="1398714"/>
          <a:ext cx="10420349" cy="3737340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3225346">
                  <a:extLst>
                    <a:ext uri="{9D8B030D-6E8A-4147-A177-3AD203B41FA5}">
                      <a16:colId xmlns:a16="http://schemas.microsoft.com/office/drawing/2014/main" val="3682686849"/>
                    </a:ext>
                  </a:extLst>
                </a:gridCol>
                <a:gridCol w="2108881">
                  <a:extLst>
                    <a:ext uri="{9D8B030D-6E8A-4147-A177-3AD203B41FA5}">
                      <a16:colId xmlns:a16="http://schemas.microsoft.com/office/drawing/2014/main" val="3367250764"/>
                    </a:ext>
                  </a:extLst>
                </a:gridCol>
                <a:gridCol w="2543061">
                  <a:extLst>
                    <a:ext uri="{9D8B030D-6E8A-4147-A177-3AD203B41FA5}">
                      <a16:colId xmlns:a16="http://schemas.microsoft.com/office/drawing/2014/main" val="2282446760"/>
                    </a:ext>
                  </a:extLst>
                </a:gridCol>
                <a:gridCol w="2543061">
                  <a:extLst>
                    <a:ext uri="{9D8B030D-6E8A-4147-A177-3AD203B41FA5}">
                      <a16:colId xmlns:a16="http://schemas.microsoft.com/office/drawing/2014/main" val="217499999"/>
                    </a:ext>
                  </a:extLst>
                </a:gridCol>
              </a:tblGrid>
              <a:tr h="1268460">
                <a:tc>
                  <a:txBody>
                    <a:bodyPr/>
                    <a:lstStyle/>
                    <a:p>
                      <a:pPr marL="0" algn="just" defTabSz="685800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 kern="1200" dirty="0">
                          <a:solidFill>
                            <a:srgbClr val="FFFFFF"/>
                          </a:solidFill>
                          <a:effectLst/>
                        </a:rPr>
                        <a:t>Функция расстояния</a:t>
                      </a:r>
                      <a:endParaRPr lang="ru-RU" sz="1800" kern="1200" dirty="0">
                        <a:solidFill>
                          <a:srgbClr val="FFFFFF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 defTabSz="685800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 kern="1200" dirty="0">
                          <a:solidFill>
                            <a:srgbClr val="FFFFFF"/>
                          </a:solidFill>
                          <a:effectLst/>
                        </a:rPr>
                        <a:t>Мера </a:t>
                      </a:r>
                      <a:r>
                        <a:rPr lang="ru-RU" sz="1800" kern="1200" dirty="0" err="1">
                          <a:solidFill>
                            <a:srgbClr val="FFFFFF"/>
                          </a:solidFill>
                          <a:effectLst/>
                        </a:rPr>
                        <a:t>Жаккара</a:t>
                      </a:r>
                      <a:r>
                        <a:rPr lang="ru-RU" sz="1800" kern="1200" dirty="0">
                          <a:solidFill>
                            <a:srgbClr val="FFFFFF"/>
                          </a:solidFill>
                          <a:effectLst/>
                        </a:rPr>
                        <a:t> + </a:t>
                      </a:r>
                      <a:r>
                        <a:rPr lang="en-US" sz="1800" kern="1200" dirty="0">
                          <a:solidFill>
                            <a:srgbClr val="FFFFFF"/>
                          </a:solidFill>
                          <a:effectLst/>
                        </a:rPr>
                        <a:t>WMD</a:t>
                      </a:r>
                      <a:endParaRPr lang="ru-RU" sz="1800" kern="1200" dirty="0">
                        <a:solidFill>
                          <a:srgbClr val="FFFFFF"/>
                        </a:solidFill>
                        <a:effectLst/>
                      </a:endParaRPr>
                    </a:p>
                    <a:p>
                      <a:pPr marL="0" algn="ctr" defTabSz="685800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1800" kern="1200" dirty="0">
                        <a:solidFill>
                          <a:srgbClr val="FFFFFF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 defTabSz="685800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 kern="1200" dirty="0">
                          <a:solidFill>
                            <a:srgbClr val="FFFFFF"/>
                          </a:solidFill>
                          <a:effectLst/>
                        </a:rPr>
                        <a:t>Мера </a:t>
                      </a:r>
                      <a:r>
                        <a:rPr lang="ru-RU" sz="1800" kern="1200" dirty="0" err="1">
                          <a:solidFill>
                            <a:srgbClr val="FFFFFF"/>
                          </a:solidFill>
                          <a:effectLst/>
                        </a:rPr>
                        <a:t>Жаккара</a:t>
                      </a:r>
                      <a:r>
                        <a:rPr lang="ru-RU" sz="1800" kern="1200" dirty="0">
                          <a:solidFill>
                            <a:srgbClr val="FFFFFF"/>
                          </a:solidFill>
                          <a:effectLst/>
                        </a:rPr>
                        <a:t> + </a:t>
                      </a:r>
                      <a:r>
                        <a:rPr lang="en-US" sz="1800" kern="1200" dirty="0">
                          <a:solidFill>
                            <a:srgbClr val="FFFFFF"/>
                          </a:solidFill>
                          <a:effectLst/>
                        </a:rPr>
                        <a:t>Word’s Average Texts </a:t>
                      </a:r>
                      <a:endParaRPr lang="ru-RU" sz="1800" kern="1200" dirty="0">
                        <a:solidFill>
                          <a:srgbClr val="FFFFFF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>
                          <a:solidFill>
                            <a:srgbClr val="FFFFFF"/>
                          </a:solidFill>
                          <a:effectLst/>
                        </a:rPr>
                        <a:t>Word’s Average Titles </a:t>
                      </a:r>
                      <a:r>
                        <a:rPr lang="ru-RU" sz="1800" kern="1200" dirty="0">
                          <a:solidFill>
                            <a:srgbClr val="FFFFFF"/>
                          </a:solidFill>
                          <a:effectLst/>
                        </a:rPr>
                        <a:t>+ </a:t>
                      </a:r>
                      <a:r>
                        <a:rPr lang="en-US" sz="1800" kern="1200" dirty="0">
                          <a:solidFill>
                            <a:srgbClr val="FFFFFF"/>
                          </a:solidFill>
                          <a:effectLst/>
                        </a:rPr>
                        <a:t>Word’s Average Texts </a:t>
                      </a:r>
                      <a:endParaRPr lang="ru-RU" sz="1800" kern="1200" dirty="0">
                        <a:solidFill>
                          <a:srgbClr val="FFFFFF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14346253"/>
                  </a:ext>
                </a:extLst>
              </a:tr>
              <a:tr h="387321">
                <a:tc>
                  <a:txBody>
                    <a:bodyPr/>
                    <a:lstStyle/>
                    <a:p>
                      <a:pPr marL="0" algn="just" defTabSz="685800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 kern="1200" dirty="0">
                          <a:solidFill>
                            <a:srgbClr val="FFFFFF"/>
                          </a:solidFill>
                          <a:effectLst/>
                        </a:rPr>
                        <a:t>Параметры</a:t>
                      </a:r>
                      <a:endParaRPr lang="ru-RU" sz="1800" kern="1200" dirty="0">
                        <a:solidFill>
                          <a:srgbClr val="FFFFFF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 defTabSz="685800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 b="1" kern="1200" dirty="0" err="1">
                          <a:solidFill>
                            <a:srgbClr val="002060"/>
                          </a:solidFill>
                          <a:effectLst/>
                        </a:rPr>
                        <a:t>по</a:t>
                      </a:r>
                      <a:r>
                        <a:rPr lang="en-US" sz="1400" b="1" kern="1200" dirty="0">
                          <a:solidFill>
                            <a:srgbClr val="002060"/>
                          </a:solidFill>
                          <a:effectLst/>
                        </a:rPr>
                        <a:t> </a:t>
                      </a:r>
                      <a:r>
                        <a:rPr lang="en-US" sz="1400" b="1" kern="1200" dirty="0" err="1">
                          <a:solidFill>
                            <a:srgbClr val="002060"/>
                          </a:solidFill>
                          <a:effectLst/>
                        </a:rPr>
                        <a:t>умолчанию</a:t>
                      </a:r>
                      <a:endParaRPr lang="ru-RU" sz="1400" b="1" kern="12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 err="1">
                          <a:solidFill>
                            <a:srgbClr val="002060"/>
                          </a:solidFill>
                          <a:effectLst/>
                        </a:rPr>
                        <a:t>по</a:t>
                      </a:r>
                      <a:r>
                        <a:rPr lang="en-US" sz="1400" b="1" dirty="0">
                          <a:solidFill>
                            <a:srgbClr val="002060"/>
                          </a:solidFill>
                          <a:effectLst/>
                        </a:rPr>
                        <a:t> </a:t>
                      </a:r>
                      <a:r>
                        <a:rPr lang="en-US" sz="1400" b="1" dirty="0" err="1">
                          <a:solidFill>
                            <a:srgbClr val="002060"/>
                          </a:solidFill>
                          <a:effectLst/>
                        </a:rPr>
                        <a:t>умолчанию</a:t>
                      </a:r>
                      <a:endParaRPr lang="ru-RU" sz="1400" b="1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err="1">
                          <a:solidFill>
                            <a:srgbClr val="002060"/>
                          </a:solidFill>
                          <a:effectLst/>
                        </a:rPr>
                        <a:t>по</a:t>
                      </a:r>
                      <a:r>
                        <a:rPr lang="en-US" sz="1400" b="1" dirty="0">
                          <a:solidFill>
                            <a:srgbClr val="002060"/>
                          </a:solidFill>
                          <a:effectLst/>
                        </a:rPr>
                        <a:t> </a:t>
                      </a:r>
                      <a:r>
                        <a:rPr lang="en-US" sz="1400" b="1" dirty="0" err="1">
                          <a:solidFill>
                            <a:srgbClr val="002060"/>
                          </a:solidFill>
                          <a:effectLst/>
                        </a:rPr>
                        <a:t>умолчанию</a:t>
                      </a:r>
                      <a:endParaRPr lang="ru-RU" sz="1400" b="1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432152517"/>
                  </a:ext>
                </a:extLst>
              </a:tr>
              <a:tr h="387321">
                <a:tc>
                  <a:txBody>
                    <a:bodyPr/>
                    <a:lstStyle/>
                    <a:p>
                      <a:pPr marL="0" algn="just" defTabSz="685800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 kern="1200" dirty="0">
                          <a:solidFill>
                            <a:srgbClr val="FFFFFF"/>
                          </a:solidFill>
                          <a:effectLst/>
                        </a:rPr>
                        <a:t>Число кластеров</a:t>
                      </a:r>
                      <a:endParaRPr lang="ru-RU" sz="1800" kern="1200" dirty="0">
                        <a:solidFill>
                          <a:srgbClr val="FFFFFF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 defTabSz="685800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 b="1" kern="1200" dirty="0">
                          <a:solidFill>
                            <a:srgbClr val="002060"/>
                          </a:solidFill>
                          <a:effectLst/>
                        </a:rPr>
                        <a:t>88 </a:t>
                      </a:r>
                      <a:endParaRPr lang="ru-RU" sz="1800" b="1" kern="12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002060"/>
                          </a:solidFill>
                          <a:effectLst/>
                        </a:rPr>
                        <a:t>86 </a:t>
                      </a:r>
                      <a:endParaRPr lang="ru-RU" sz="1800" b="1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002060"/>
                          </a:solidFill>
                          <a:effectLst/>
                        </a:rPr>
                        <a:t>86</a:t>
                      </a:r>
                      <a:endParaRPr lang="ru-RU" sz="1800" b="1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076526182"/>
                  </a:ext>
                </a:extLst>
              </a:tr>
              <a:tr h="387321">
                <a:tc>
                  <a:txBody>
                    <a:bodyPr/>
                    <a:lstStyle/>
                    <a:p>
                      <a:pPr marL="0" algn="just" defTabSz="685800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 kern="1200" dirty="0">
                          <a:solidFill>
                            <a:srgbClr val="FFFFFF"/>
                          </a:solidFill>
                          <a:effectLst/>
                        </a:rPr>
                        <a:t>V</a:t>
                      </a:r>
                      <a:r>
                        <a:rPr lang="en-US" sz="1800" kern="1200" dirty="0">
                          <a:solidFill>
                            <a:srgbClr val="FFFFFF"/>
                          </a:solidFill>
                          <a:effectLst/>
                        </a:rPr>
                        <a:t>-</a:t>
                      </a:r>
                      <a:r>
                        <a:rPr lang="ru-RU" sz="1800" kern="1200" dirty="0" err="1">
                          <a:solidFill>
                            <a:srgbClr val="FFFFFF"/>
                          </a:solidFill>
                          <a:effectLst/>
                        </a:rPr>
                        <a:t>measure</a:t>
                      </a:r>
                      <a:endParaRPr lang="ru-RU" sz="1800" kern="1200" dirty="0">
                        <a:solidFill>
                          <a:srgbClr val="FFFFFF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 defTabSz="685800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 b="1" kern="1200" dirty="0">
                          <a:solidFill>
                            <a:srgbClr val="002060"/>
                          </a:solidFill>
                          <a:effectLst/>
                        </a:rPr>
                        <a:t>91.79%</a:t>
                      </a:r>
                      <a:endParaRPr lang="ru-RU" sz="1800" b="1" kern="12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002060"/>
                          </a:solidFill>
                          <a:effectLst/>
                        </a:rPr>
                        <a:t>91.67%</a:t>
                      </a:r>
                      <a:endParaRPr lang="ru-RU" sz="1800" b="1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002060"/>
                          </a:solidFill>
                          <a:effectLst/>
                        </a:rPr>
                        <a:t>88.77%</a:t>
                      </a:r>
                      <a:endParaRPr lang="ru-RU" sz="1800" b="1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717932592"/>
                  </a:ext>
                </a:extLst>
              </a:tr>
              <a:tr h="387321">
                <a:tc>
                  <a:txBody>
                    <a:bodyPr/>
                    <a:lstStyle/>
                    <a:p>
                      <a:pPr marL="0" algn="just" defTabSz="685800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 kern="1200" dirty="0" err="1">
                          <a:solidFill>
                            <a:srgbClr val="FFFFFF"/>
                          </a:solidFill>
                          <a:effectLst/>
                        </a:rPr>
                        <a:t>Adjusted</a:t>
                      </a:r>
                      <a:r>
                        <a:rPr lang="ru-RU" sz="1800" kern="1200" dirty="0">
                          <a:solidFill>
                            <a:srgbClr val="FFFFFF"/>
                          </a:solidFill>
                          <a:effectLst/>
                        </a:rPr>
                        <a:t> </a:t>
                      </a:r>
                      <a:r>
                        <a:rPr lang="ru-RU" sz="1800" kern="1200" dirty="0" err="1">
                          <a:solidFill>
                            <a:srgbClr val="FFFFFF"/>
                          </a:solidFill>
                          <a:effectLst/>
                        </a:rPr>
                        <a:t>mutual</a:t>
                      </a:r>
                      <a:r>
                        <a:rPr lang="ru-RU" sz="1800" kern="1200" dirty="0">
                          <a:solidFill>
                            <a:srgbClr val="FFFFFF"/>
                          </a:solidFill>
                          <a:effectLst/>
                        </a:rPr>
                        <a:t> </a:t>
                      </a:r>
                      <a:r>
                        <a:rPr lang="ru-RU" sz="1800" kern="1200" dirty="0" err="1">
                          <a:solidFill>
                            <a:srgbClr val="FFFFFF"/>
                          </a:solidFill>
                          <a:effectLst/>
                        </a:rPr>
                        <a:t>info</a:t>
                      </a:r>
                      <a:r>
                        <a:rPr lang="en-US" sz="1800" kern="1200" dirty="0" err="1">
                          <a:solidFill>
                            <a:srgbClr val="FFFFFF"/>
                          </a:solidFill>
                          <a:effectLst/>
                        </a:rPr>
                        <a:t>rmation</a:t>
                      </a:r>
                      <a:endParaRPr lang="ru-RU" sz="1800" kern="1200" dirty="0">
                        <a:solidFill>
                          <a:srgbClr val="FFFFFF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 defTabSz="685800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 b="1" kern="1200" dirty="0">
                          <a:solidFill>
                            <a:srgbClr val="002060"/>
                          </a:solidFill>
                          <a:effectLst/>
                        </a:rPr>
                        <a:t>77.57%</a:t>
                      </a:r>
                      <a:endParaRPr lang="ru-RU" sz="1800" b="1" kern="12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002060"/>
                          </a:solidFill>
                          <a:effectLst/>
                        </a:rPr>
                        <a:t>76.96%</a:t>
                      </a:r>
                      <a:endParaRPr lang="ru-RU" sz="1800" b="1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002060"/>
                          </a:solidFill>
                          <a:effectLst/>
                        </a:rPr>
                        <a:t>70.74%</a:t>
                      </a:r>
                      <a:endParaRPr lang="ru-RU" sz="1800" b="1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993785885"/>
                  </a:ext>
                </a:extLst>
              </a:tr>
              <a:tr h="387321">
                <a:tc>
                  <a:txBody>
                    <a:bodyPr/>
                    <a:lstStyle/>
                    <a:p>
                      <a:pPr marL="0" algn="just" defTabSz="685800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 kern="1200" dirty="0">
                          <a:solidFill>
                            <a:srgbClr val="FFFFFF"/>
                          </a:solidFill>
                          <a:effectLst/>
                        </a:rPr>
                        <a:t>A</a:t>
                      </a:r>
                      <a:r>
                        <a:rPr lang="ru-RU" sz="1800" kern="1200" dirty="0" err="1">
                          <a:solidFill>
                            <a:srgbClr val="FFFFFF"/>
                          </a:solidFill>
                          <a:effectLst/>
                        </a:rPr>
                        <a:t>djusted_rand</a:t>
                      </a:r>
                      <a:endParaRPr lang="ru-RU" sz="1800" kern="1200" dirty="0">
                        <a:solidFill>
                          <a:srgbClr val="FFFFFF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 defTabSz="685800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 b="1" kern="1200" dirty="0">
                          <a:solidFill>
                            <a:srgbClr val="002060"/>
                          </a:solidFill>
                          <a:effectLst/>
                        </a:rPr>
                        <a:t>7</a:t>
                      </a:r>
                      <a:r>
                        <a:rPr lang="ru-RU" sz="1800" b="1" kern="1200" dirty="0">
                          <a:solidFill>
                            <a:srgbClr val="002060"/>
                          </a:solidFill>
                          <a:effectLst/>
                        </a:rPr>
                        <a:t>0</a:t>
                      </a:r>
                      <a:r>
                        <a:rPr lang="en-US" sz="1800" b="1" kern="1200" dirty="0">
                          <a:solidFill>
                            <a:srgbClr val="002060"/>
                          </a:solidFill>
                          <a:effectLst/>
                        </a:rPr>
                        <a:t>.</a:t>
                      </a:r>
                      <a:r>
                        <a:rPr lang="ru-RU" sz="1800" b="1" kern="1200" dirty="0">
                          <a:solidFill>
                            <a:srgbClr val="002060"/>
                          </a:solidFill>
                          <a:effectLst/>
                        </a:rPr>
                        <a:t>8</a:t>
                      </a:r>
                      <a:r>
                        <a:rPr lang="en-US" sz="1800" b="1" kern="1200" dirty="0">
                          <a:solidFill>
                            <a:srgbClr val="002060"/>
                          </a:solidFill>
                          <a:effectLst/>
                        </a:rPr>
                        <a:t>3%</a:t>
                      </a:r>
                      <a:endParaRPr lang="ru-RU" sz="1800" b="1" kern="12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002060"/>
                          </a:solidFill>
                          <a:effectLst/>
                        </a:rPr>
                        <a:t>7</a:t>
                      </a:r>
                      <a:r>
                        <a:rPr lang="ru-RU" sz="1800" b="1" dirty="0">
                          <a:solidFill>
                            <a:srgbClr val="002060"/>
                          </a:solidFill>
                          <a:effectLst/>
                        </a:rPr>
                        <a:t>0</a:t>
                      </a:r>
                      <a:r>
                        <a:rPr lang="en-US" sz="1800" b="1" dirty="0">
                          <a:solidFill>
                            <a:srgbClr val="002060"/>
                          </a:solidFill>
                          <a:effectLst/>
                        </a:rPr>
                        <a:t>.</a:t>
                      </a:r>
                      <a:r>
                        <a:rPr lang="ru-RU" sz="1800" b="1" dirty="0">
                          <a:solidFill>
                            <a:srgbClr val="002060"/>
                          </a:solidFill>
                          <a:effectLst/>
                        </a:rPr>
                        <a:t>8</a:t>
                      </a:r>
                      <a:r>
                        <a:rPr lang="en-US" sz="1800" b="1" dirty="0">
                          <a:solidFill>
                            <a:srgbClr val="002060"/>
                          </a:solidFill>
                          <a:effectLst/>
                        </a:rPr>
                        <a:t>3%</a:t>
                      </a:r>
                      <a:endParaRPr lang="ru-RU" sz="1800" b="1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002060"/>
                          </a:solidFill>
                          <a:effectLst/>
                        </a:rPr>
                        <a:t>58.06%</a:t>
                      </a:r>
                      <a:endParaRPr lang="ru-RU" sz="1800" b="1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737281296"/>
                  </a:ext>
                </a:extLst>
              </a:tr>
              <a:tr h="387321">
                <a:tc>
                  <a:txBody>
                    <a:bodyPr/>
                    <a:lstStyle/>
                    <a:p>
                      <a:pPr marL="0" algn="just" defTabSz="685800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 kern="1200" dirty="0" err="1">
                          <a:solidFill>
                            <a:srgbClr val="FFFFFF"/>
                          </a:solidFill>
                          <a:effectLst/>
                        </a:rPr>
                        <a:t>Fowlkes</a:t>
                      </a:r>
                      <a:r>
                        <a:rPr lang="en-US" sz="1800" kern="1200" dirty="0">
                          <a:solidFill>
                            <a:srgbClr val="FFFFFF"/>
                          </a:solidFill>
                          <a:effectLst/>
                        </a:rPr>
                        <a:t>-M</a:t>
                      </a:r>
                      <a:r>
                        <a:rPr lang="ru-RU" sz="1800" kern="1200" dirty="0" err="1">
                          <a:solidFill>
                            <a:srgbClr val="FFFFFF"/>
                          </a:solidFill>
                          <a:effectLst/>
                        </a:rPr>
                        <a:t>allows</a:t>
                      </a:r>
                      <a:endParaRPr lang="ru-RU" sz="1800" kern="1200" dirty="0">
                        <a:solidFill>
                          <a:srgbClr val="FFFFFF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 defTabSz="685800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 b="1" kern="1200" dirty="0">
                          <a:solidFill>
                            <a:srgbClr val="002060"/>
                          </a:solidFill>
                          <a:effectLst/>
                        </a:rPr>
                        <a:t>7</a:t>
                      </a:r>
                      <a:r>
                        <a:rPr lang="ru-RU" sz="1800" b="1" kern="1200" dirty="0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r>
                        <a:rPr lang="en-US" sz="1800" b="1" kern="1200" dirty="0">
                          <a:solidFill>
                            <a:srgbClr val="002060"/>
                          </a:solidFill>
                          <a:effectLst/>
                        </a:rPr>
                        <a:t>.</a:t>
                      </a:r>
                      <a:r>
                        <a:rPr lang="ru-RU" sz="1800" b="1" kern="1200" dirty="0">
                          <a:solidFill>
                            <a:srgbClr val="002060"/>
                          </a:solidFill>
                          <a:effectLst/>
                        </a:rPr>
                        <a:t>29</a:t>
                      </a:r>
                      <a:r>
                        <a:rPr lang="en-US" sz="1800" b="1" kern="1200" dirty="0">
                          <a:solidFill>
                            <a:srgbClr val="002060"/>
                          </a:solidFill>
                          <a:effectLst/>
                        </a:rPr>
                        <a:t>%</a:t>
                      </a:r>
                      <a:endParaRPr lang="ru-RU" sz="1800" b="1" kern="12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002060"/>
                          </a:solidFill>
                          <a:effectLst/>
                        </a:rPr>
                        <a:t>7</a:t>
                      </a:r>
                      <a:r>
                        <a:rPr lang="ru-RU" sz="1800" b="1" dirty="0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r>
                        <a:rPr lang="en-US" sz="1800" b="1" dirty="0">
                          <a:solidFill>
                            <a:srgbClr val="002060"/>
                          </a:solidFill>
                          <a:effectLst/>
                        </a:rPr>
                        <a:t>.3</a:t>
                      </a:r>
                      <a:r>
                        <a:rPr lang="ru-RU" sz="1800" b="1" dirty="0">
                          <a:solidFill>
                            <a:srgbClr val="002060"/>
                          </a:solidFill>
                          <a:effectLst/>
                        </a:rPr>
                        <a:t>9</a:t>
                      </a:r>
                      <a:r>
                        <a:rPr lang="en-US" sz="1800" b="1" dirty="0">
                          <a:solidFill>
                            <a:srgbClr val="002060"/>
                          </a:solidFill>
                          <a:effectLst/>
                        </a:rPr>
                        <a:t>%</a:t>
                      </a:r>
                      <a:endParaRPr lang="ru-RU" sz="1800" b="1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002060"/>
                          </a:solidFill>
                          <a:effectLst/>
                        </a:rPr>
                        <a:t>59.09%</a:t>
                      </a:r>
                      <a:endParaRPr lang="ru-RU" sz="1800" b="1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925840174"/>
                  </a:ext>
                </a:extLst>
              </a:tr>
            </a:tbl>
          </a:graphicData>
        </a:graphic>
      </p:graphicFrame>
      <p:sp>
        <p:nvSpPr>
          <p:cNvPr id="6" name="Заголовок 1">
            <a:extLst>
              <a:ext uri="{FF2B5EF4-FFF2-40B4-BE49-F238E27FC236}">
                <a16:creationId xmlns:a16="http://schemas.microsoft.com/office/drawing/2014/main" id="{9DB1F0A6-2327-40CC-940A-BA5A15115326}"/>
              </a:ext>
            </a:extLst>
          </p:cNvPr>
          <p:cNvSpPr txBox="1">
            <a:spLocks/>
          </p:cNvSpPr>
          <p:nvPr/>
        </p:nvSpPr>
        <p:spPr>
          <a:xfrm>
            <a:off x="652462" y="170733"/>
            <a:ext cx="10887075" cy="591268"/>
          </a:xfrm>
          <a:prstGeom prst="rect">
            <a:avLst/>
          </a:prstGeom>
        </p:spPr>
        <p:txBody>
          <a:bodyPr vert="horz" lIns="82945" tIns="41473" rIns="82945" bIns="41473" rtlCol="0" anchor="b"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3000" i="1" dirty="0">
                <a:solidFill>
                  <a:srgbClr val="002060"/>
                </a:solidFill>
                <a:latin typeface="PT Serif"/>
              </a:rPr>
              <a:t>Комбинированный подход</a:t>
            </a:r>
            <a:r>
              <a:rPr lang="en-US" sz="3000" i="1" dirty="0">
                <a:solidFill>
                  <a:srgbClr val="002060"/>
                </a:solidFill>
                <a:latin typeface="PT Serif"/>
              </a:rPr>
              <a:t>:</a:t>
            </a:r>
            <a:r>
              <a:rPr lang="ru-RU" sz="3000" i="1" dirty="0">
                <a:solidFill>
                  <a:srgbClr val="002060"/>
                </a:solidFill>
                <a:latin typeface="PT Serif"/>
              </a:rPr>
              <a:t> Мера </a:t>
            </a:r>
            <a:r>
              <a:rPr lang="ru-RU" sz="3000" i="1" dirty="0" err="1">
                <a:solidFill>
                  <a:srgbClr val="002060"/>
                </a:solidFill>
                <a:latin typeface="PT Serif"/>
              </a:rPr>
              <a:t>Жаккара</a:t>
            </a:r>
            <a:r>
              <a:rPr lang="ru-RU" sz="3000" i="1" dirty="0">
                <a:solidFill>
                  <a:srgbClr val="002060"/>
                </a:solidFill>
                <a:latin typeface="PT Serif"/>
              </a:rPr>
              <a:t> + </a:t>
            </a:r>
            <a:r>
              <a:rPr lang="en-US" sz="3000" i="1" dirty="0">
                <a:solidFill>
                  <a:srgbClr val="002060"/>
                </a:solidFill>
                <a:latin typeface="PT Serif"/>
              </a:rPr>
              <a:t>Word’s Average</a:t>
            </a:r>
            <a:r>
              <a:rPr lang="ru-RU" sz="3000" i="1" dirty="0">
                <a:solidFill>
                  <a:srgbClr val="002060"/>
                </a:solidFill>
                <a:latin typeface="PT Serif"/>
              </a:rPr>
              <a:t> </a:t>
            </a:r>
            <a:endParaRPr lang="en-US" sz="3000" i="1" dirty="0">
              <a:solidFill>
                <a:srgbClr val="002060"/>
              </a:solidFill>
              <a:latin typeface="PT Serif"/>
            </a:endParaRPr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4E98A9FA-8542-4E64-A221-6319AFC906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ru-RU" dirty="0"/>
              <a:t>Лаборатория «Анализа и моделирования информационных процессов»</a:t>
            </a:r>
          </a:p>
        </p:txBody>
      </p:sp>
    </p:spTree>
    <p:extLst>
      <p:ext uri="{BB962C8B-B14F-4D97-AF65-F5344CB8AC3E}">
        <p14:creationId xmlns:p14="http://schemas.microsoft.com/office/powerpoint/2010/main" val="370398529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D664FC1-CA76-4C79-B653-EE58D1E0C009}"/>
              </a:ext>
            </a:extLst>
          </p:cNvPr>
          <p:cNvSpPr txBox="1">
            <a:spLocks/>
          </p:cNvSpPr>
          <p:nvPr/>
        </p:nvSpPr>
        <p:spPr>
          <a:xfrm>
            <a:off x="2027548" y="260648"/>
            <a:ext cx="8136904" cy="1008112"/>
          </a:xfrm>
          <a:prstGeom prst="rect">
            <a:avLst/>
          </a:prstGeom>
        </p:spPr>
        <p:txBody>
          <a:bodyPr lIns="82945" tIns="41473" rIns="82945" bIns="41473"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3000" i="1" dirty="0">
                <a:solidFill>
                  <a:srgbClr val="002060"/>
                </a:solidFill>
                <a:latin typeface="PT Serif"/>
              </a:rPr>
              <a:t>Применимость разработанного подхода к </a:t>
            </a:r>
            <a:r>
              <a:rPr lang="en-US" sz="3000" i="1" dirty="0">
                <a:solidFill>
                  <a:srgbClr val="002060"/>
                </a:solidFill>
                <a:latin typeface="PT Serif"/>
              </a:rPr>
              <a:t>“</a:t>
            </a:r>
            <a:r>
              <a:rPr lang="ru-RU" sz="3000" i="1" dirty="0">
                <a:solidFill>
                  <a:srgbClr val="002060"/>
                </a:solidFill>
                <a:latin typeface="PT Serif"/>
              </a:rPr>
              <a:t>большим данным</a:t>
            </a:r>
            <a:r>
              <a:rPr lang="en-US" sz="3000" i="1" dirty="0">
                <a:solidFill>
                  <a:srgbClr val="002060"/>
                </a:solidFill>
                <a:latin typeface="PT Serif"/>
              </a:rPr>
              <a:t>”</a:t>
            </a:r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82FA9294-140F-4922-8B0B-4C2DDA6EA9CC}"/>
              </a:ext>
            </a:extLst>
          </p:cNvPr>
          <p:cNvSpPr/>
          <p:nvPr/>
        </p:nvSpPr>
        <p:spPr>
          <a:xfrm>
            <a:off x="1200150" y="1477813"/>
            <a:ext cx="9791700" cy="24622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200" dirty="0">
                <a:solidFill>
                  <a:srgbClr val="002060"/>
                </a:solidFill>
              </a:rPr>
              <a:t>Рассмотрен корпус из </a:t>
            </a:r>
            <a:r>
              <a:rPr lang="ru-RU" sz="2200" b="1" dirty="0">
                <a:solidFill>
                  <a:srgbClr val="002060"/>
                </a:solidFill>
              </a:rPr>
              <a:t>10 000 </a:t>
            </a:r>
            <a:r>
              <a:rPr lang="ru-RU" sz="2200" dirty="0">
                <a:solidFill>
                  <a:srgbClr val="002060"/>
                </a:solidFill>
              </a:rPr>
              <a:t>новостей. Время вычисления матрицы евклидова расстояния данного корпуса (1 процесс было задействован) составило </a:t>
            </a:r>
            <a:r>
              <a:rPr lang="ru-RU" sz="2200" b="1" dirty="0">
                <a:solidFill>
                  <a:srgbClr val="002060"/>
                </a:solidFill>
              </a:rPr>
              <a:t>72 минуты</a:t>
            </a:r>
            <a:r>
              <a:rPr lang="en-US" sz="2200" dirty="0">
                <a:solidFill>
                  <a:srgbClr val="002060"/>
                </a:solidFill>
              </a:rPr>
              <a:t>.</a:t>
            </a:r>
            <a:endParaRPr lang="kk-KZ" sz="2200" dirty="0">
              <a:solidFill>
                <a:srgbClr val="002060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ru-RU" sz="2200" dirty="0">
              <a:solidFill>
                <a:srgbClr val="002060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200" dirty="0">
                <a:solidFill>
                  <a:srgbClr val="002060"/>
                </a:solidFill>
              </a:rPr>
              <a:t>Если корпус состоит из </a:t>
            </a:r>
            <a:r>
              <a:rPr lang="ru-RU" sz="2200" b="1" dirty="0">
                <a:solidFill>
                  <a:srgbClr val="002060"/>
                </a:solidFill>
              </a:rPr>
              <a:t>1 000 000</a:t>
            </a:r>
            <a:r>
              <a:rPr lang="ru-RU" sz="2200" dirty="0">
                <a:solidFill>
                  <a:srgbClr val="002060"/>
                </a:solidFill>
              </a:rPr>
              <a:t> статей, то время вычисления матрицы дистанции составит примерно 720 000 минут или </a:t>
            </a:r>
            <a:r>
              <a:rPr lang="ru-RU" sz="2200" b="1" dirty="0">
                <a:solidFill>
                  <a:srgbClr val="002060"/>
                </a:solidFill>
              </a:rPr>
              <a:t>200 дней</a:t>
            </a:r>
            <a:r>
              <a:rPr lang="en-US" sz="2200" dirty="0">
                <a:solidFill>
                  <a:srgbClr val="002060"/>
                </a:solidFill>
              </a:rPr>
              <a:t>.</a:t>
            </a:r>
            <a:endParaRPr lang="ru-RU" sz="2200" dirty="0">
              <a:solidFill>
                <a:srgbClr val="002060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ru-RU" sz="22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3762192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D5D2D9B-7E12-4B0A-92DB-391518EF85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200" b="1" dirty="0">
                <a:solidFill>
                  <a:srgbClr val="0070C0"/>
                </a:solidFill>
              </a:rPr>
              <a:t>Технологии создания декларативных средств для кластеризации документов СМИ (на основе методов семантического анализа текстов)</a:t>
            </a:r>
            <a:endParaRPr lang="x-none" sz="3200" b="1" dirty="0">
              <a:solidFill>
                <a:srgbClr val="0070C0"/>
              </a:solidFill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DBD151A-B5BA-4DCC-9980-CC949F5365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4375" y="1690688"/>
            <a:ext cx="10829925" cy="4486275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Задачи исследования</a:t>
            </a:r>
          </a:p>
          <a:p>
            <a:pPr marL="0" indent="361950">
              <a:buFont typeface="+mj-lt"/>
              <a:buAutoNum type="arabicPeriod"/>
              <a:tabLst>
                <a:tab pos="714375" algn="l"/>
              </a:tabLst>
            </a:pPr>
            <a:r>
              <a:rPr lang="ru-RU" i="1" dirty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Разработать новые методы, алгоритмы и технологии решения задачи создания декларативных средств для автоматической кластеризации текстовых документов СМИ. </a:t>
            </a:r>
          </a:p>
          <a:p>
            <a:pPr marL="0" indent="361950">
              <a:buFont typeface="+mj-lt"/>
              <a:buAutoNum type="arabicPeriod"/>
              <a:tabLst>
                <a:tab pos="714375" algn="l"/>
              </a:tabLst>
            </a:pPr>
            <a:r>
              <a:rPr lang="ru-RU" i="1" dirty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Исследовать и разработать методы и алгоритмы выделения из текстов сущностей (значимых понятий) для задачи кластеризации. </a:t>
            </a:r>
          </a:p>
          <a:p>
            <a:pPr marL="0" indent="361950">
              <a:buFont typeface="+mj-lt"/>
              <a:buAutoNum type="arabicPeriod"/>
              <a:tabLst>
                <a:tab pos="714375" algn="l"/>
              </a:tabLst>
            </a:pPr>
            <a:r>
              <a:rPr lang="ru-RU" i="1" dirty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Исследовать и разработать алгоритмы формирования частотных словарей слов и словосочетаний и представить их в табличном виде.</a:t>
            </a:r>
          </a:p>
          <a:p>
            <a:pPr marL="0" indent="361950">
              <a:buFont typeface="+mj-lt"/>
              <a:buAutoNum type="arabicPeriod"/>
              <a:tabLst>
                <a:tab pos="714375" algn="l"/>
              </a:tabLst>
            </a:pPr>
            <a:r>
              <a:rPr lang="ru-RU" i="1" dirty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Исследовать и разработать технологии и процедуры  назначение элементам формализованного представления документа весовых коэффициентов их смысловой значимости.</a:t>
            </a:r>
          </a:p>
          <a:p>
            <a:pPr marL="0" indent="361950">
              <a:buFont typeface="+mj-lt"/>
              <a:buAutoNum type="arabicPeriod"/>
              <a:tabLst>
                <a:tab pos="714375" algn="l"/>
              </a:tabLst>
            </a:pPr>
            <a:r>
              <a:rPr lang="ru-RU" i="1" dirty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Выполнить   анализ полученных результатов при различных исходных данных.</a:t>
            </a:r>
          </a:p>
          <a:p>
            <a:pPr marL="0" indent="361950">
              <a:buFont typeface="+mj-lt"/>
              <a:buAutoNum type="arabicPeriod"/>
              <a:tabLst>
                <a:tab pos="714375" algn="l"/>
              </a:tabLst>
            </a:pPr>
            <a:r>
              <a:rPr lang="ru-RU" i="1" dirty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Разработать общую технологическую схему процесса создания декларативных средств для автоматической кластеризации текстовых документов СМИ. </a:t>
            </a:r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9C1E6F65-1049-4508-BF0D-D993096870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/>
              <a:t>Лаборатория «Анализа и моделирования информационных процессов»</a:t>
            </a:r>
          </a:p>
        </p:txBody>
      </p:sp>
    </p:spTree>
    <p:extLst>
      <p:ext uri="{BB962C8B-B14F-4D97-AF65-F5344CB8AC3E}">
        <p14:creationId xmlns:p14="http://schemas.microsoft.com/office/powerpoint/2010/main" val="30253443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ED5716F-B2EB-4904-96F9-0E3AA0B194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22063"/>
            <a:ext cx="10515600" cy="620619"/>
          </a:xfrm>
        </p:spPr>
        <p:txBody>
          <a:bodyPr vert="horz" lIns="91440" tIns="45720" rIns="91440" bIns="45720" rtlCol="0" anchor="ctr">
            <a:normAutofit fontScale="90000"/>
          </a:bodyPr>
          <a:lstStyle/>
          <a:p>
            <a:r>
              <a:rPr lang="ru-RU" b="1" dirty="0">
                <a:solidFill>
                  <a:srgbClr val="002060"/>
                </a:solidFill>
              </a:rPr>
              <a:t>Группы проекта</a:t>
            </a:r>
            <a:endParaRPr lang="x-none" b="1" dirty="0">
              <a:solidFill>
                <a:srgbClr val="002060"/>
              </a:solidFill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726C220-4612-4613-87BB-28E89323FA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21976"/>
            <a:ext cx="10515600" cy="5154987"/>
          </a:xfrm>
        </p:spPr>
        <p:txBody>
          <a:bodyPr>
            <a:normAutofit lnSpcReduction="10000"/>
          </a:bodyPr>
          <a:lstStyle/>
          <a:p>
            <a:pPr marL="571500" indent="-571500">
              <a:buFont typeface="+mj-lt"/>
              <a:buAutoNum type="romanUcPeriod"/>
            </a:pPr>
            <a:r>
              <a:rPr lang="ru-RU" b="1" dirty="0">
                <a:solidFill>
                  <a:srgbClr val="002060"/>
                </a:solidFill>
              </a:rPr>
              <a:t>Мусабаев Р.Р.</a:t>
            </a:r>
            <a:r>
              <a:rPr lang="ru-RU" dirty="0">
                <a:solidFill>
                  <a:srgbClr val="002060"/>
                </a:solidFill>
              </a:rPr>
              <a:t>: </a:t>
            </a:r>
            <a:r>
              <a:rPr lang="ru-RU" dirty="0" err="1">
                <a:solidFill>
                  <a:srgbClr val="002060"/>
                </a:solidFill>
              </a:rPr>
              <a:t>Уалиева</a:t>
            </a:r>
            <a:r>
              <a:rPr lang="ru-RU" dirty="0">
                <a:solidFill>
                  <a:srgbClr val="002060"/>
                </a:solidFill>
              </a:rPr>
              <a:t> И.М., </a:t>
            </a:r>
            <a:r>
              <a:rPr lang="ru-RU" dirty="0" err="1">
                <a:solidFill>
                  <a:srgbClr val="002060"/>
                </a:solidFill>
              </a:rPr>
              <a:t>Красовицкий</a:t>
            </a:r>
            <a:r>
              <a:rPr lang="ru-RU" dirty="0">
                <a:solidFill>
                  <a:srgbClr val="002060"/>
                </a:solidFill>
              </a:rPr>
              <a:t> А.М., </a:t>
            </a:r>
            <a:r>
              <a:rPr lang="ru-RU" dirty="0" err="1">
                <a:solidFill>
                  <a:srgbClr val="002060"/>
                </a:solidFill>
              </a:rPr>
              <a:t>Мейрамбеккызы</a:t>
            </a:r>
            <a:r>
              <a:rPr lang="ru-RU" dirty="0">
                <a:solidFill>
                  <a:srgbClr val="002060"/>
                </a:solidFill>
              </a:rPr>
              <a:t> Ж., </a:t>
            </a:r>
            <a:r>
              <a:rPr lang="ru-RU" dirty="0" err="1">
                <a:solidFill>
                  <a:srgbClr val="002060"/>
                </a:solidFill>
              </a:rPr>
              <a:t>Аманбай</a:t>
            </a:r>
            <a:r>
              <a:rPr lang="ru-RU" dirty="0">
                <a:solidFill>
                  <a:srgbClr val="002060"/>
                </a:solidFill>
              </a:rPr>
              <a:t> А., </a:t>
            </a:r>
            <a:r>
              <a:rPr lang="ru-RU" dirty="0" err="1">
                <a:solidFill>
                  <a:srgbClr val="002060"/>
                </a:solidFill>
              </a:rPr>
              <a:t>Козбагаров</a:t>
            </a:r>
            <a:r>
              <a:rPr lang="ru-RU" dirty="0">
                <a:solidFill>
                  <a:srgbClr val="002060"/>
                </a:solidFill>
              </a:rPr>
              <a:t> О.Б., </a:t>
            </a:r>
            <a:r>
              <a:rPr lang="ru-RU" dirty="0" err="1">
                <a:solidFill>
                  <a:srgbClr val="002060"/>
                </a:solidFill>
              </a:rPr>
              <a:t>Төлеу</a:t>
            </a:r>
            <a:r>
              <a:rPr lang="ru-RU" dirty="0">
                <a:solidFill>
                  <a:srgbClr val="002060"/>
                </a:solidFill>
              </a:rPr>
              <a:t> А., </a:t>
            </a:r>
            <a:r>
              <a:rPr lang="ru-RU" dirty="0" err="1">
                <a:solidFill>
                  <a:srgbClr val="002060"/>
                </a:solidFill>
              </a:rPr>
              <a:t>Төлеген</a:t>
            </a:r>
            <a:r>
              <a:rPr lang="ru-RU" dirty="0">
                <a:solidFill>
                  <a:srgbClr val="002060"/>
                </a:solidFill>
              </a:rPr>
              <a:t> Г., </a:t>
            </a:r>
            <a:r>
              <a:rPr lang="ru-RU" dirty="0" err="1">
                <a:solidFill>
                  <a:srgbClr val="002060"/>
                </a:solidFill>
              </a:rPr>
              <a:t>Сейтқали</a:t>
            </a:r>
            <a:r>
              <a:rPr lang="ru-RU" dirty="0">
                <a:solidFill>
                  <a:srgbClr val="002060"/>
                </a:solidFill>
              </a:rPr>
              <a:t> Д., </a:t>
            </a:r>
            <a:r>
              <a:rPr lang="ru-RU" dirty="0" err="1">
                <a:solidFill>
                  <a:srgbClr val="002060"/>
                </a:solidFill>
              </a:rPr>
              <a:t>Нурзакова</a:t>
            </a:r>
            <a:r>
              <a:rPr lang="ru-RU" dirty="0">
                <a:solidFill>
                  <a:srgbClr val="002060"/>
                </a:solidFill>
              </a:rPr>
              <a:t> Ж.</a:t>
            </a:r>
          </a:p>
          <a:p>
            <a:pPr marL="571500" indent="-571500">
              <a:buFont typeface="+mj-lt"/>
              <a:buAutoNum type="romanUcPeriod"/>
            </a:pPr>
            <a:r>
              <a:rPr lang="ru-RU" b="1" dirty="0" err="1">
                <a:solidFill>
                  <a:srgbClr val="002060"/>
                </a:solidFill>
              </a:rPr>
              <a:t>Мухамедиев</a:t>
            </a:r>
            <a:r>
              <a:rPr lang="ru-RU" b="1" dirty="0">
                <a:solidFill>
                  <a:srgbClr val="002060"/>
                </a:solidFill>
              </a:rPr>
              <a:t> Р.И.</a:t>
            </a:r>
            <a:r>
              <a:rPr lang="ru-RU" dirty="0">
                <a:solidFill>
                  <a:srgbClr val="002060"/>
                </a:solidFill>
              </a:rPr>
              <a:t>: Якунин К.О., Кучин Я.И., </a:t>
            </a:r>
            <a:r>
              <a:rPr lang="ru-RU" dirty="0" err="1">
                <a:solidFill>
                  <a:srgbClr val="002060"/>
                </a:solidFill>
              </a:rPr>
              <a:t>Сымагулов</a:t>
            </a:r>
            <a:r>
              <a:rPr lang="ru-RU" dirty="0">
                <a:solidFill>
                  <a:srgbClr val="002060"/>
                </a:solidFill>
              </a:rPr>
              <a:t> А., </a:t>
            </a:r>
            <a:r>
              <a:rPr lang="ru-RU" dirty="0" err="1">
                <a:solidFill>
                  <a:srgbClr val="002060"/>
                </a:solidFill>
              </a:rPr>
              <a:t>Мурзахметов</a:t>
            </a:r>
            <a:r>
              <a:rPr lang="ru-RU" dirty="0">
                <a:solidFill>
                  <a:srgbClr val="002060"/>
                </a:solidFill>
              </a:rPr>
              <a:t> С.Б., </a:t>
            </a:r>
            <a:r>
              <a:rPr lang="ru-RU" dirty="0" err="1">
                <a:solidFill>
                  <a:srgbClr val="002060"/>
                </a:solidFill>
              </a:rPr>
              <a:t>Мустакаев</a:t>
            </a:r>
            <a:r>
              <a:rPr lang="ru-RU" dirty="0">
                <a:solidFill>
                  <a:srgbClr val="002060"/>
                </a:solidFill>
              </a:rPr>
              <a:t> Р.Р., Шал</a:t>
            </a:r>
            <a:r>
              <a:rPr lang="kk-KZ" dirty="0">
                <a:solidFill>
                  <a:srgbClr val="002060"/>
                </a:solidFill>
              </a:rPr>
              <a:t>қарбайұлы </a:t>
            </a:r>
            <a:r>
              <a:rPr lang="ru-RU" dirty="0">
                <a:solidFill>
                  <a:srgbClr val="002060"/>
                </a:solidFill>
              </a:rPr>
              <a:t>А.</a:t>
            </a:r>
          </a:p>
          <a:p>
            <a:pPr marL="571500" indent="-571500">
              <a:buFont typeface="+mj-lt"/>
              <a:buAutoNum type="romanUcPeriod"/>
            </a:pPr>
            <a:r>
              <a:rPr lang="ru-RU" b="1" dirty="0">
                <a:solidFill>
                  <a:srgbClr val="002060"/>
                </a:solidFill>
              </a:rPr>
              <a:t>Техническая</a:t>
            </a:r>
            <a:r>
              <a:rPr lang="ru-RU" dirty="0">
                <a:solidFill>
                  <a:srgbClr val="002060"/>
                </a:solidFill>
              </a:rPr>
              <a:t>: Касымжанов Б.К., Ибраева В.М., Мукашев А.Ш., </a:t>
            </a:r>
            <a:r>
              <a:rPr lang="ru-RU" dirty="0" err="1">
                <a:solidFill>
                  <a:srgbClr val="002060"/>
                </a:solidFill>
              </a:rPr>
              <a:t>Меркебаев</a:t>
            </a:r>
            <a:r>
              <a:rPr lang="ru-RU" dirty="0">
                <a:solidFill>
                  <a:srgbClr val="002060"/>
                </a:solidFill>
              </a:rPr>
              <a:t> А.Г., </a:t>
            </a:r>
            <a:r>
              <a:rPr lang="ru-RU" dirty="0" err="1">
                <a:solidFill>
                  <a:srgbClr val="002060"/>
                </a:solidFill>
              </a:rPr>
              <a:t>Шахмаев</a:t>
            </a:r>
            <a:r>
              <a:rPr lang="ru-RU" dirty="0">
                <a:solidFill>
                  <a:srgbClr val="002060"/>
                </a:solidFill>
              </a:rPr>
              <a:t> Р.А., </a:t>
            </a:r>
            <a:r>
              <a:rPr lang="ru-RU" dirty="0" err="1">
                <a:solidFill>
                  <a:srgbClr val="002060"/>
                </a:solidFill>
              </a:rPr>
              <a:t>Кулемзин</a:t>
            </a:r>
            <a:r>
              <a:rPr lang="ru-RU" dirty="0">
                <a:solidFill>
                  <a:srgbClr val="002060"/>
                </a:solidFill>
              </a:rPr>
              <a:t> А.А., </a:t>
            </a:r>
            <a:r>
              <a:rPr lang="ru-RU" dirty="0" err="1">
                <a:solidFill>
                  <a:srgbClr val="002060"/>
                </a:solidFill>
              </a:rPr>
              <a:t>Айтмухамбетова</a:t>
            </a:r>
            <a:r>
              <a:rPr lang="ru-RU" dirty="0">
                <a:solidFill>
                  <a:srgbClr val="002060"/>
                </a:solidFill>
              </a:rPr>
              <a:t> Г.А.</a:t>
            </a:r>
          </a:p>
          <a:p>
            <a:pPr marL="571500" indent="-571500">
              <a:buFont typeface="+mj-lt"/>
              <a:buAutoNum type="romanUcPeriod"/>
            </a:pPr>
            <a:r>
              <a:rPr lang="ru-RU" b="1" dirty="0">
                <a:solidFill>
                  <a:srgbClr val="002060"/>
                </a:solidFill>
              </a:rPr>
              <a:t>АО «ИАЦ»</a:t>
            </a:r>
            <a:r>
              <a:rPr lang="ru-RU" dirty="0">
                <a:solidFill>
                  <a:srgbClr val="002060"/>
                </a:solidFill>
              </a:rPr>
              <a:t>: Булдыбаев Т. – руководитель проекта соисполнителя</a:t>
            </a:r>
          </a:p>
          <a:p>
            <a:pPr marL="571500" indent="-571500">
              <a:buFont typeface="+mj-lt"/>
              <a:buAutoNum type="romanUcPeriod"/>
            </a:pPr>
            <a:r>
              <a:rPr lang="ru-RU" b="1" dirty="0">
                <a:solidFill>
                  <a:srgbClr val="002060"/>
                </a:solidFill>
              </a:rPr>
              <a:t>Иностранные ученые: </a:t>
            </a:r>
            <a:r>
              <a:rPr lang="ru-RU" dirty="0">
                <a:solidFill>
                  <a:srgbClr val="002060"/>
                </a:solidFill>
              </a:rPr>
              <a:t>Барахнин В.Б., Кожемякина О.Ю., Хорошилов А.А., </a:t>
            </a:r>
            <a:r>
              <a:rPr lang="ru-RU" dirty="0" err="1">
                <a:solidFill>
                  <a:srgbClr val="002060"/>
                </a:solidFill>
              </a:rPr>
              <a:t>Младенович</a:t>
            </a:r>
            <a:r>
              <a:rPr lang="ru-RU" dirty="0">
                <a:solidFill>
                  <a:srgbClr val="002060"/>
                </a:solidFill>
              </a:rPr>
              <a:t> Н.</a:t>
            </a:r>
          </a:p>
          <a:p>
            <a:pPr marL="571500" indent="-571500">
              <a:buFont typeface="+mj-lt"/>
              <a:buAutoNum type="romanUcPeriod"/>
            </a:pPr>
            <a:endParaRPr lang="x-none" dirty="0">
              <a:solidFill>
                <a:srgbClr val="002060"/>
              </a:solidFill>
            </a:endParaRPr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13AA2CC7-B83C-4767-86B5-639D79DB07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Лаборатория «Анализа и моделирования информационных процессов»</a:t>
            </a:r>
          </a:p>
        </p:txBody>
      </p:sp>
    </p:spTree>
    <p:extLst>
      <p:ext uri="{BB962C8B-B14F-4D97-AF65-F5344CB8AC3E}">
        <p14:creationId xmlns:p14="http://schemas.microsoft.com/office/powerpoint/2010/main" val="340060408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28675" y="1481138"/>
            <a:ext cx="10753725" cy="4525962"/>
          </a:xfrm>
        </p:spPr>
        <p:txBody>
          <a:bodyPr>
            <a:noAutofit/>
          </a:bodyPr>
          <a:lstStyle/>
          <a:p>
            <a:pPr marL="109537" indent="0">
              <a:buNone/>
            </a:pPr>
            <a:r>
              <a:rPr lang="ru-RU" sz="1800" b="1" i="1" dirty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Основной  идеей этой концепции </a:t>
            </a:r>
            <a:r>
              <a:rPr lang="ru-RU" sz="1800" i="1" dirty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является обоснование использования в качестве основных единиц смысла устойчивых фразеологических и терминологических словосочетаний, обозначающих понятия и отношения между понятиями, представленные в предметной области. </a:t>
            </a:r>
          </a:p>
          <a:p>
            <a:pPr marL="109537" indent="0">
              <a:buNone/>
            </a:pPr>
            <a:r>
              <a:rPr lang="ru-RU" sz="1800" b="1" i="1" dirty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Иерархия единицы смысла:</a:t>
            </a:r>
          </a:p>
          <a:p>
            <a:pPr lvl="1">
              <a:buFont typeface="Wingdings" pitchFamily="2" charset="2"/>
              <a:buChar char="§"/>
            </a:pPr>
            <a:r>
              <a:rPr lang="ru-RU" sz="1800" i="1" dirty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Наименование понятия (сущность) – выражено словом или словосочетанием</a:t>
            </a:r>
          </a:p>
          <a:p>
            <a:pPr lvl="1">
              <a:buFont typeface="Wingdings" pitchFamily="2" charset="2"/>
              <a:buChar char="§"/>
            </a:pPr>
            <a:r>
              <a:rPr lang="ru-RU" sz="1800" i="1" dirty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Предложение – его смысловой структурой является </a:t>
            </a:r>
            <a:r>
              <a:rPr lang="ru-RU" sz="1800" i="1" dirty="0" err="1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предикатно</a:t>
            </a:r>
            <a:r>
              <a:rPr lang="ru-RU" sz="1800" i="1" dirty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-актантная структура</a:t>
            </a:r>
          </a:p>
          <a:p>
            <a:pPr lvl="1">
              <a:buFont typeface="Wingdings" pitchFamily="2" charset="2"/>
              <a:buChar char="§"/>
            </a:pPr>
            <a:r>
              <a:rPr lang="ru-RU" sz="1800" i="1" dirty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Сверхфразовое единство –фрагмент текста, объединенный общей темой</a:t>
            </a:r>
          </a:p>
          <a:p>
            <a:pPr marL="109537" indent="0">
              <a:buNone/>
            </a:pPr>
            <a:r>
              <a:rPr lang="ru-RU" sz="1800" b="1" i="1" dirty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Смысловое представление содержания текста </a:t>
            </a:r>
            <a:r>
              <a:rPr lang="ru-RU" sz="1800" i="1" dirty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- концептуальный образ документа (КОД) - совокупность взаимосвязанных наименований понятий текста, расположенных в нем строго определенном порядке) </a:t>
            </a:r>
          </a:p>
          <a:p>
            <a:pPr marL="109537" indent="0">
              <a:buNone/>
            </a:pPr>
            <a:r>
              <a:rPr lang="ru-RU" sz="1800" b="1" i="1" dirty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Семантическая карта документа </a:t>
            </a:r>
            <a:r>
              <a:rPr lang="ru-RU" sz="1800" i="1" dirty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– концептуальный граф, в котором вершины – нормализованные наименования понятий, дуги – унифицированные смысловые отношения между понятиями</a:t>
            </a:r>
          </a:p>
          <a:p>
            <a:pPr>
              <a:buFont typeface="Wingdings" pitchFamily="2" charset="2"/>
              <a:buChar char="§"/>
            </a:pPr>
            <a:endParaRPr lang="ru-RU" sz="2100" b="1" i="1" dirty="0">
              <a:solidFill>
                <a:srgbClr val="002060"/>
              </a:solidFill>
              <a:latin typeface="Calibri" pitchFamily="34" charset="0"/>
              <a:cs typeface="Calibri" pitchFamily="34" charset="0"/>
            </a:endParaRPr>
          </a:p>
          <a:p>
            <a:pPr>
              <a:buFont typeface="Wingdings" pitchFamily="2" charset="2"/>
              <a:buChar char="§"/>
            </a:pPr>
            <a:endParaRPr lang="ru-RU" sz="2100" b="1" i="1" dirty="0">
              <a:solidFill>
                <a:srgbClr val="00206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3776" y="163513"/>
            <a:ext cx="8604448" cy="1143000"/>
          </a:xfr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ctr"/>
            <a:r>
              <a:rPr lang="ru-RU" sz="3000" i="1" dirty="0">
                <a:solidFill>
                  <a:srgbClr val="002060"/>
                </a:solidFill>
                <a:latin typeface="PT Serif"/>
                <a:ea typeface="+mj-ea"/>
                <a:cs typeface="+mj-cs"/>
              </a:rPr>
              <a:t>Теоретическая концепция фразеологического концептуального анализа текстов</a:t>
            </a:r>
          </a:p>
        </p:txBody>
      </p:sp>
      <p:sp>
        <p:nvSpPr>
          <p:cNvPr id="6" name="Нижний колонтитул 3">
            <a:extLst>
              <a:ext uri="{FF2B5EF4-FFF2-40B4-BE49-F238E27FC236}">
                <a16:creationId xmlns:a16="http://schemas.microsoft.com/office/drawing/2014/main" id="{3919C9CD-FF95-4B84-96F2-A7CA93E7AA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ru-RU" dirty="0"/>
              <a:t>Лаборатория «Анализа и моделирования информационных процессов»</a:t>
            </a:r>
          </a:p>
        </p:txBody>
      </p:sp>
    </p:spTree>
    <p:extLst>
      <p:ext uri="{BB962C8B-B14F-4D97-AF65-F5344CB8AC3E}">
        <p14:creationId xmlns:p14="http://schemas.microsoft.com/office/powerpoint/2010/main" val="340981413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282207" y="223587"/>
            <a:ext cx="9627586" cy="844157"/>
          </a:xfrm>
        </p:spPr>
        <p:txBody>
          <a:bodyPr>
            <a:noAutofit/>
          </a:bodyPr>
          <a:lstStyle/>
          <a:p>
            <a:pPr algn="ctr"/>
            <a:r>
              <a:rPr lang="ru-RU" sz="3000" i="1" dirty="0">
                <a:solidFill>
                  <a:srgbClr val="002060"/>
                </a:solidFill>
                <a:latin typeface="PT Serif"/>
              </a:rPr>
              <a:t>Гибридный алгоритм №5 выявления наименований понятий в текстах документов</a:t>
            </a: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2279575" y="1196752"/>
          <a:ext cx="8410204" cy="57606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20510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20510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760640">
                <a:tc>
                  <a:txBody>
                    <a:bodyPr/>
                    <a:lstStyle/>
                    <a:p>
                      <a:r>
                        <a:rPr lang="ru-RU" sz="1200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  <a:p>
                      <a:endParaRPr lang="ru-RU" sz="18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ru-RU" sz="18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ru-RU" sz="18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ru-RU" sz="18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ru-RU" sz="18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ru-RU" sz="18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ru-RU" sz="18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ru-RU" sz="18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ru-RU" sz="18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ru-RU" sz="18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ru-RU" sz="18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3" name="Rectangle 14"/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3555" name="Picture 3"/>
          <p:cNvPicPr>
            <a:picLocks noChangeAspect="1" noChangeArrowheads="1"/>
          </p:cNvPicPr>
          <p:nvPr/>
        </p:nvPicPr>
        <p:blipFill>
          <a:blip r:embed="rId2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8375" y="1226904"/>
            <a:ext cx="9911417" cy="5000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Нижний колонтитул 3">
            <a:extLst>
              <a:ext uri="{FF2B5EF4-FFF2-40B4-BE49-F238E27FC236}">
                <a16:creationId xmlns:a16="http://schemas.microsoft.com/office/drawing/2014/main" id="{24BEA6C2-DE7B-4A45-89CD-8E9989CC79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ru-RU" dirty="0"/>
              <a:t>Лаборатория «Анализа и моделирования информационных процессов»</a:t>
            </a:r>
          </a:p>
        </p:txBody>
      </p:sp>
    </p:spTree>
    <p:extLst>
      <p:ext uri="{BB962C8B-B14F-4D97-AF65-F5344CB8AC3E}">
        <p14:creationId xmlns:p14="http://schemas.microsoft.com/office/powerpoint/2010/main" val="114873476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708211" y="1331640"/>
            <a:ext cx="10865223" cy="4675460"/>
          </a:xfrm>
        </p:spPr>
        <p:txBody>
          <a:bodyPr>
            <a:noAutofit/>
          </a:bodyPr>
          <a:lstStyle/>
          <a:p>
            <a:r>
              <a:rPr lang="ru-RU" sz="2400" i="1" dirty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Кол. Документов в массиве = 3 004 документов</a:t>
            </a:r>
          </a:p>
          <a:p>
            <a:r>
              <a:rPr lang="ru-RU" sz="2400" i="1" dirty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Всего слов в массиве документов= 523 810 слов</a:t>
            </a:r>
          </a:p>
          <a:p>
            <a:r>
              <a:rPr lang="ru-RU" sz="2400" i="1" dirty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Разных слов (на уровне словоизменения) =  88 925  </a:t>
            </a:r>
          </a:p>
          <a:p>
            <a:r>
              <a:rPr lang="ru-RU" sz="2400" i="1" dirty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Среднее число слов в документе = 174.4 слов</a:t>
            </a:r>
            <a:r>
              <a:rPr lang="en-US" sz="2400" i="1" dirty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/</a:t>
            </a:r>
            <a:r>
              <a:rPr lang="ru-RU" sz="2400" i="1" dirty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док</a:t>
            </a:r>
          </a:p>
          <a:p>
            <a:r>
              <a:rPr lang="ru-RU" sz="2400" i="1" dirty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Среднее число разных  слов в документе = 29.5 слов</a:t>
            </a:r>
            <a:r>
              <a:rPr lang="en-US" sz="2400" i="1" dirty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/</a:t>
            </a:r>
            <a:r>
              <a:rPr lang="ru-RU" sz="2400" i="1" dirty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док</a:t>
            </a:r>
          </a:p>
          <a:p>
            <a:endParaRPr lang="ru-RU" sz="2400" i="1" dirty="0">
              <a:solidFill>
                <a:srgbClr val="002060"/>
              </a:solidFill>
              <a:latin typeface="Calibri" pitchFamily="34" charset="0"/>
              <a:cs typeface="Calibri" pitchFamily="34" charset="0"/>
            </a:endParaRPr>
          </a:p>
          <a:p>
            <a:r>
              <a:rPr lang="ru-RU" sz="2400" i="1" dirty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Всего словосочетаний в массиве (по словарю ЭКС)= 1 106 355 </a:t>
            </a:r>
            <a:r>
              <a:rPr lang="ru-RU" sz="2400" i="1" dirty="0" err="1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словосоч</a:t>
            </a:r>
            <a:r>
              <a:rPr lang="ru-RU" sz="2400" i="1" dirty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.</a:t>
            </a:r>
          </a:p>
          <a:p>
            <a:r>
              <a:rPr lang="ru-RU" sz="2400" i="1" dirty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Разных словосочетаний (на уровне словоизменения слов) =  67 571 </a:t>
            </a:r>
            <a:r>
              <a:rPr lang="ru-RU" sz="2400" i="1" dirty="0" err="1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словосоч</a:t>
            </a:r>
            <a:r>
              <a:rPr lang="ru-RU" sz="2400" i="1" dirty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.</a:t>
            </a:r>
          </a:p>
          <a:p>
            <a:r>
              <a:rPr lang="ru-RU" sz="2400" i="1" dirty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Кол. разных главных  слов (на уровне словоизменения слов) =  5 577слов</a:t>
            </a:r>
          </a:p>
          <a:p>
            <a:r>
              <a:rPr lang="ru-RU" sz="2400" i="1" dirty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Среднее число словосочетаний в документе = 368.3 </a:t>
            </a:r>
            <a:r>
              <a:rPr lang="ru-RU" sz="2400" i="1" dirty="0" err="1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словосоч</a:t>
            </a:r>
            <a:r>
              <a:rPr lang="ru-RU" sz="2400" i="1" dirty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.</a:t>
            </a:r>
            <a:r>
              <a:rPr lang="en-US" sz="2400" i="1" dirty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/</a:t>
            </a:r>
            <a:r>
              <a:rPr lang="ru-RU" sz="2400" i="1" dirty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док</a:t>
            </a:r>
          </a:p>
          <a:p>
            <a:r>
              <a:rPr lang="ru-RU" sz="2400" i="1" dirty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Среднее число разных словосочетаний в документе = 22.5 </a:t>
            </a:r>
            <a:r>
              <a:rPr lang="ru-RU" sz="2400" i="1" dirty="0" err="1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словосоч</a:t>
            </a:r>
            <a:r>
              <a:rPr lang="ru-RU" sz="2400" i="1" dirty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.</a:t>
            </a:r>
            <a:r>
              <a:rPr lang="en-US" sz="2400" i="1" dirty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/</a:t>
            </a:r>
            <a:r>
              <a:rPr lang="ru-RU" sz="2400" i="1" dirty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док</a:t>
            </a:r>
          </a:p>
          <a:p>
            <a:endParaRPr lang="ru-RU" sz="2400" i="1" dirty="0">
              <a:solidFill>
                <a:srgbClr val="002060"/>
              </a:solidFill>
              <a:latin typeface="Calibri" pitchFamily="34" charset="0"/>
              <a:cs typeface="Calibri" pitchFamily="34" charset="0"/>
            </a:endParaRPr>
          </a:p>
          <a:p>
            <a:endParaRPr lang="ru-RU" sz="1800" b="1" dirty="0">
              <a:solidFill>
                <a:srgbClr val="002060"/>
              </a:solidFill>
            </a:endParaRPr>
          </a:p>
          <a:p>
            <a:endParaRPr lang="ru-RU" sz="1800" dirty="0">
              <a:solidFill>
                <a:srgbClr val="002060"/>
              </a:solidFill>
            </a:endParaRPr>
          </a:p>
          <a:p>
            <a:pPr>
              <a:buFont typeface="Wingdings" pitchFamily="2" charset="2"/>
              <a:buChar char="§"/>
            </a:pPr>
            <a:endParaRPr lang="ru-RU" sz="1800" b="1" i="1" dirty="0">
              <a:solidFill>
                <a:srgbClr val="00206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95600" y="188640"/>
            <a:ext cx="7343800" cy="1143000"/>
          </a:xfr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ctr"/>
            <a:r>
              <a:rPr lang="ru-RU" sz="3000" i="1" dirty="0">
                <a:solidFill>
                  <a:srgbClr val="002060"/>
                </a:solidFill>
                <a:latin typeface="PT Serif"/>
                <a:ea typeface="+mj-ea"/>
                <a:cs typeface="+mj-cs"/>
              </a:rPr>
              <a:t>Исходные статистические данные по </a:t>
            </a:r>
            <a:br>
              <a:rPr lang="ru-RU" sz="3000" i="1" dirty="0">
                <a:solidFill>
                  <a:srgbClr val="002060"/>
                </a:solidFill>
                <a:latin typeface="PT Serif"/>
                <a:ea typeface="+mj-ea"/>
                <a:cs typeface="+mj-cs"/>
              </a:rPr>
            </a:br>
            <a:r>
              <a:rPr lang="ru-RU" sz="3000" i="1" dirty="0">
                <a:solidFill>
                  <a:srgbClr val="002060"/>
                </a:solidFill>
                <a:latin typeface="PT Serif"/>
                <a:ea typeface="+mj-ea"/>
                <a:cs typeface="+mj-cs"/>
              </a:rPr>
              <a:t>массиву сообщений СМИ</a:t>
            </a:r>
          </a:p>
        </p:txBody>
      </p:sp>
      <p:sp>
        <p:nvSpPr>
          <p:cNvPr id="6" name="Нижний колонтитул 3">
            <a:extLst>
              <a:ext uri="{FF2B5EF4-FFF2-40B4-BE49-F238E27FC236}">
                <a16:creationId xmlns:a16="http://schemas.microsoft.com/office/drawing/2014/main" id="{E57920E7-394E-41C8-B9B0-2EA3265FF5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ru-RU" dirty="0"/>
              <a:t>Лаборатория «Анализа и моделирования информационных процессов»</a:t>
            </a:r>
          </a:p>
        </p:txBody>
      </p:sp>
    </p:spTree>
    <p:extLst>
      <p:ext uri="{BB962C8B-B14F-4D97-AF65-F5344CB8AC3E}">
        <p14:creationId xmlns:p14="http://schemas.microsoft.com/office/powerpoint/2010/main" val="137128655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761999" y="1283914"/>
            <a:ext cx="10972800" cy="4032155"/>
          </a:xfrm>
        </p:spPr>
        <p:txBody>
          <a:bodyPr>
            <a:noAutofit/>
          </a:bodyPr>
          <a:lstStyle/>
          <a:p>
            <a:r>
              <a:rPr lang="ru-RU" sz="2000" i="1" dirty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Разработаны новые методы, алгоритмы и технологии решения задачи создания декларативных средств для автоматической кластеризации текстовых документов СМИ. </a:t>
            </a:r>
          </a:p>
          <a:p>
            <a:r>
              <a:rPr lang="ru-RU" sz="2000" i="1" dirty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Исследованы и разработаны методы и алгоритмы выделения из текстов сущностей (значимых понятий) для задачи кластеризации. </a:t>
            </a:r>
          </a:p>
          <a:p>
            <a:r>
              <a:rPr lang="ru-RU" sz="2000" i="1" dirty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Разработаны алгоритмы формирования частотных словарей слов и словосочетаний и представления их в табличном виде.</a:t>
            </a:r>
          </a:p>
          <a:p>
            <a:r>
              <a:rPr lang="ru-RU" sz="2000" i="1" dirty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Разработан алгоритм формирования смыслового представления документов.</a:t>
            </a:r>
          </a:p>
          <a:p>
            <a:r>
              <a:rPr lang="ru-RU" sz="2000" i="1" dirty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Разработаны  технологии и процедуры  назначение элементам формализованного представления документа весовых коэффициентов их </a:t>
            </a:r>
            <a:br>
              <a:rPr lang="ru-RU" sz="2000" i="1" dirty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</a:br>
            <a:r>
              <a:rPr lang="ru-RU" sz="2000" i="1" dirty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смысловой значимости.</a:t>
            </a:r>
          </a:p>
          <a:p>
            <a:r>
              <a:rPr lang="ru-RU" sz="2000" i="1" dirty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Выполнен предварительный   анализ полученных результатов при различных исходных данных.</a:t>
            </a:r>
          </a:p>
          <a:p>
            <a:endParaRPr lang="ru-RU" sz="2000" i="1" dirty="0">
              <a:solidFill>
                <a:srgbClr val="002060"/>
              </a:solidFill>
              <a:latin typeface="Calibri" pitchFamily="34" charset="0"/>
              <a:cs typeface="Calibri" pitchFamily="34" charset="0"/>
            </a:endParaRPr>
          </a:p>
          <a:p>
            <a:endParaRPr lang="ru-RU" sz="2000" i="1" dirty="0">
              <a:solidFill>
                <a:srgbClr val="002060"/>
              </a:solidFill>
              <a:latin typeface="Calibri" pitchFamily="34" charset="0"/>
              <a:cs typeface="Calibri" pitchFamily="34" charset="0"/>
            </a:endParaRPr>
          </a:p>
          <a:p>
            <a:pPr marL="109537" indent="0">
              <a:buNone/>
            </a:pPr>
            <a:endParaRPr lang="ru-RU" sz="2000" i="1" dirty="0">
              <a:solidFill>
                <a:srgbClr val="002060"/>
              </a:solidFill>
              <a:latin typeface="Calibri" pitchFamily="34" charset="0"/>
              <a:cs typeface="Calibri" pitchFamily="34" charset="0"/>
            </a:endParaRPr>
          </a:p>
          <a:p>
            <a:endParaRPr lang="ru-RU" sz="2000" b="1" i="1" dirty="0">
              <a:solidFill>
                <a:srgbClr val="002060"/>
              </a:solidFill>
              <a:latin typeface="Calibri" pitchFamily="34" charset="0"/>
              <a:cs typeface="Calibri" pitchFamily="34" charset="0"/>
            </a:endParaRPr>
          </a:p>
          <a:p>
            <a:endParaRPr lang="ru-RU" sz="2000" b="1" i="1" dirty="0">
              <a:solidFill>
                <a:srgbClr val="002060"/>
              </a:solidFill>
              <a:latin typeface="Calibri" pitchFamily="34" charset="0"/>
              <a:cs typeface="Calibri" pitchFamily="34" charset="0"/>
            </a:endParaRPr>
          </a:p>
          <a:p>
            <a:endParaRPr lang="ru-RU" sz="2000" b="1" i="1" dirty="0">
              <a:solidFill>
                <a:srgbClr val="00206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63552" y="274639"/>
            <a:ext cx="8208912" cy="747338"/>
          </a:xfr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ctr">
              <a:spcBef>
                <a:spcPts val="0"/>
              </a:spcBef>
              <a:buSzPts val="2000"/>
            </a:pPr>
            <a:r>
              <a:rPr lang="ru-RU" sz="3000" i="1" dirty="0">
                <a:solidFill>
                  <a:srgbClr val="002060"/>
                </a:solidFill>
                <a:latin typeface="PT Serif"/>
                <a:ea typeface="+mj-ea"/>
                <a:cs typeface="+mj-cs"/>
              </a:rPr>
              <a:t>Результаты выполненных исследований</a:t>
            </a:r>
          </a:p>
        </p:txBody>
      </p:sp>
      <p:sp>
        <p:nvSpPr>
          <p:cNvPr id="6" name="Нижний колонтитул 3">
            <a:extLst>
              <a:ext uri="{FF2B5EF4-FFF2-40B4-BE49-F238E27FC236}">
                <a16:creationId xmlns:a16="http://schemas.microsoft.com/office/drawing/2014/main" id="{FF5C4659-FECF-408A-8AF4-B5B60098BC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ru-RU" dirty="0"/>
              <a:t>Лаборатория «Анализа и моделирования информационных процессов»</a:t>
            </a:r>
          </a:p>
        </p:txBody>
      </p:sp>
    </p:spTree>
    <p:extLst>
      <p:ext uri="{BB962C8B-B14F-4D97-AF65-F5344CB8AC3E}">
        <p14:creationId xmlns:p14="http://schemas.microsoft.com/office/powerpoint/2010/main" val="41785823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BE63A78-EF99-4EB8-9C92-CCE5E07A9D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36525"/>
            <a:ext cx="10515600" cy="1082674"/>
          </a:xfrm>
        </p:spPr>
        <p:txBody>
          <a:bodyPr>
            <a:normAutofit/>
          </a:bodyPr>
          <a:lstStyle/>
          <a:p>
            <a:r>
              <a:rPr lang="ru-RU" sz="3200" b="1" dirty="0">
                <a:solidFill>
                  <a:srgbClr val="0070C0"/>
                </a:solidFill>
              </a:rPr>
              <a:t>Автоматическое формирование тематических словарей социально-значимых понятий</a:t>
            </a:r>
            <a:endParaRPr lang="x-none" sz="3200" b="1" dirty="0">
              <a:solidFill>
                <a:srgbClr val="0070C0"/>
              </a:solidFill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263586F-A8F1-4B69-A5B3-CDF16F7964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0075" y="1280317"/>
            <a:ext cx="10515600" cy="4633913"/>
          </a:xfrm>
        </p:spPr>
        <p:txBody>
          <a:bodyPr/>
          <a:lstStyle/>
          <a:p>
            <a:pPr marL="0" indent="0">
              <a:buNone/>
            </a:pPr>
            <a:r>
              <a:rPr lang="ru-RU" sz="2000" dirty="0">
                <a:solidFill>
                  <a:srgbClr val="002060"/>
                </a:solidFill>
              </a:rPr>
              <a:t>Распознавание социально значимых тем во множестве </a:t>
            </a:r>
            <a:r>
              <a:rPr lang="ru-RU" sz="2000" dirty="0" err="1">
                <a:solidFill>
                  <a:srgbClr val="002060"/>
                </a:solidFill>
              </a:rPr>
              <a:t>разнотематических</a:t>
            </a:r>
            <a:r>
              <a:rPr lang="ru-RU" sz="2000" dirty="0">
                <a:solidFill>
                  <a:srgbClr val="002060"/>
                </a:solidFill>
              </a:rPr>
              <a:t> новостных данных.</a:t>
            </a:r>
          </a:p>
          <a:p>
            <a:pPr marL="0" indent="0">
              <a:buNone/>
            </a:pPr>
            <a:r>
              <a:rPr lang="ru-RU" sz="2000" dirty="0">
                <a:solidFill>
                  <a:srgbClr val="002060"/>
                </a:solidFill>
              </a:rPr>
              <a:t>Какие темы можно отнести к социально значимым?</a:t>
            </a:r>
          </a:p>
          <a:p>
            <a:endParaRPr lang="ru-RU" sz="2000" dirty="0">
              <a:solidFill>
                <a:srgbClr val="002060"/>
              </a:solidFill>
            </a:endParaRPr>
          </a:p>
          <a:p>
            <a:endParaRPr lang="x-none" dirty="0">
              <a:solidFill>
                <a:srgbClr val="002060"/>
              </a:solidFill>
            </a:endParaRPr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C748FC6A-59F5-4207-888B-4F987A3B45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Лаборатория «Анализа и моделирования информационных процессов»</a:t>
            </a:r>
          </a:p>
        </p:txBody>
      </p:sp>
      <p:pic>
        <p:nvPicPr>
          <p:cNvPr id="5" name="Объект 3">
            <a:extLst>
              <a:ext uri="{FF2B5EF4-FFF2-40B4-BE49-F238E27FC236}">
                <a16:creationId xmlns:a16="http://schemas.microsoft.com/office/drawing/2014/main" id="{F5B777CE-F6F5-4921-831F-6A00BFE0CFCB}"/>
              </a:ext>
            </a:extLst>
          </p:cNvPr>
          <p:cNvPicPr>
            <a:picLocks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0075" y="2281399"/>
            <a:ext cx="8782050" cy="3941601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Заголовок 1">
            <a:extLst>
              <a:ext uri="{FF2B5EF4-FFF2-40B4-BE49-F238E27FC236}">
                <a16:creationId xmlns:a16="http://schemas.microsoft.com/office/drawing/2014/main" id="{A846D7AA-4FC5-49C3-AD21-4D7F70493956}"/>
              </a:ext>
            </a:extLst>
          </p:cNvPr>
          <p:cNvSpPr txBox="1">
            <a:spLocks/>
          </p:cNvSpPr>
          <p:nvPr/>
        </p:nvSpPr>
        <p:spPr>
          <a:xfrm>
            <a:off x="9382125" y="5361790"/>
            <a:ext cx="2250100" cy="9945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25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1400" b="1" dirty="0">
                <a:solidFill>
                  <a:srgbClr val="002060"/>
                </a:solidFill>
              </a:rPr>
              <a:t/>
            </a:r>
            <a:br>
              <a:rPr lang="ru-RU" sz="1400" b="1" dirty="0">
                <a:solidFill>
                  <a:srgbClr val="002060"/>
                </a:solidFill>
              </a:rPr>
            </a:br>
            <a:r>
              <a:rPr lang="ru-RU" sz="1400" b="1" dirty="0">
                <a:solidFill>
                  <a:srgbClr val="002060"/>
                </a:solidFill>
              </a:rPr>
              <a:t>ТАБЛИЦА 1. Статистика по данным социологических исследований ЦСПИ «Стратегия»</a:t>
            </a:r>
            <a:r>
              <a:rPr lang="ru-RU" sz="1400" dirty="0">
                <a:solidFill>
                  <a:srgbClr val="002060"/>
                </a:solidFill>
              </a:rPr>
              <a:t/>
            </a:r>
            <a:br>
              <a:rPr lang="ru-RU" sz="1400" dirty="0">
                <a:solidFill>
                  <a:srgbClr val="002060"/>
                </a:solidFill>
              </a:rPr>
            </a:br>
            <a:endParaRPr lang="x-none" sz="14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525640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32C5419-43E7-4500-8B23-40B244F12E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20750"/>
          </a:xfrm>
        </p:spPr>
        <p:txBody>
          <a:bodyPr>
            <a:normAutofit/>
          </a:bodyPr>
          <a:lstStyle/>
          <a:p>
            <a:r>
              <a:rPr lang="ru-RU" sz="3000" i="1" dirty="0">
                <a:solidFill>
                  <a:srgbClr val="002060"/>
                </a:solidFill>
                <a:latin typeface="PT Serif"/>
              </a:rPr>
              <a:t>Алгоритм выявления социально значимых новостей из кластеров новостных статей</a:t>
            </a:r>
            <a:endParaRPr lang="x-none" sz="3000" i="1" dirty="0">
              <a:solidFill>
                <a:srgbClr val="002060"/>
              </a:solidFill>
              <a:latin typeface="PT Serif"/>
            </a:endParaRPr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265A6BB8-8A6C-4FD4-9D34-F2801757D6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Лаборатория «Анализа и моделирования информационных процессов»</a:t>
            </a:r>
          </a:p>
        </p:txBody>
      </p:sp>
      <p:sp>
        <p:nvSpPr>
          <p:cNvPr id="5" name="Стрелка: вниз 7">
            <a:extLst>
              <a:ext uri="{FF2B5EF4-FFF2-40B4-BE49-F238E27FC236}">
                <a16:creationId xmlns:a16="http://schemas.microsoft.com/office/drawing/2014/main" id="{81E10CA5-C459-4477-BCA8-A644F3FA38E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63710" y="3305175"/>
            <a:ext cx="622299" cy="685800"/>
          </a:xfrm>
          <a:prstGeom prst="downArrow">
            <a:avLst>
              <a:gd name="adj1" fmla="val 50000"/>
              <a:gd name="adj2" fmla="val 29056"/>
            </a:avLst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endParaRPr lang="x-none">
              <a:solidFill>
                <a:srgbClr val="FFFFFF"/>
              </a:solidFill>
            </a:endParaRPr>
          </a:p>
        </p:txBody>
      </p:sp>
      <p:sp>
        <p:nvSpPr>
          <p:cNvPr id="6" name="Прямоугольник 11">
            <a:extLst>
              <a:ext uri="{FF2B5EF4-FFF2-40B4-BE49-F238E27FC236}">
                <a16:creationId xmlns:a16="http://schemas.microsoft.com/office/drawing/2014/main" id="{16E73139-D59C-4E22-8FCC-1D72A0DC2EF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81475" y="4145911"/>
            <a:ext cx="2190375" cy="1507067"/>
          </a:xfrm>
          <a:prstGeom prst="rect">
            <a:avLst/>
          </a:prstGeom>
          <a:gradFill flip="none" rotWithShape="1">
            <a:gsLst>
              <a:gs pos="0">
                <a:schemeClr val="accent3">
                  <a:lumMod val="67000"/>
                </a:schemeClr>
              </a:gs>
              <a:gs pos="48000">
                <a:schemeClr val="accent3">
                  <a:lumMod val="97000"/>
                  <a:lumOff val="3000"/>
                </a:schemeClr>
              </a:gs>
              <a:gs pos="100000">
                <a:schemeClr val="accent3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x-none" altLang="x-none" sz="1600" b="0" i="0" u="none" strike="noStrike" cap="none" normalizeH="0" baseline="0" dirty="0">
                <a:ln>
                  <a:noFill/>
                </a:ln>
                <a:solidFill>
                  <a:srgbClr val="FFFF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Самые частотные темы (</a:t>
            </a:r>
            <a:r>
              <a:rPr lang="ru-RU" altLang="x-none" sz="1600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размер </a:t>
            </a:r>
            <a:r>
              <a:rPr lang="x-none" altLang="x-none" sz="1600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кластер</a:t>
            </a:r>
            <a:r>
              <a:rPr lang="ru-RU" altLang="x-none" sz="1600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а пропорционален резонансности)</a:t>
            </a:r>
            <a:endParaRPr lang="x-none" altLang="x-none" sz="1600" b="1" dirty="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7" name="Стрелка: вниз 16">
            <a:extLst>
              <a:ext uri="{FF2B5EF4-FFF2-40B4-BE49-F238E27FC236}">
                <a16:creationId xmlns:a16="http://schemas.microsoft.com/office/drawing/2014/main" id="{EBAE9854-1DDD-4FC8-9EF2-B120BE5AB88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07540" y="3305175"/>
            <a:ext cx="622300" cy="685800"/>
          </a:xfrm>
          <a:prstGeom prst="downArrow">
            <a:avLst>
              <a:gd name="adj1" fmla="val 50000"/>
              <a:gd name="adj2" fmla="val 22079"/>
            </a:avLst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endParaRPr lang="x-none">
              <a:solidFill>
                <a:srgbClr val="FFFFFF"/>
              </a:solidFill>
            </a:endParaRPr>
          </a:p>
        </p:txBody>
      </p:sp>
      <p:sp>
        <p:nvSpPr>
          <p:cNvPr id="8" name="Стрелка: вниз 17">
            <a:extLst>
              <a:ext uri="{FF2B5EF4-FFF2-40B4-BE49-F238E27FC236}">
                <a16:creationId xmlns:a16="http://schemas.microsoft.com/office/drawing/2014/main" id="{A9B363CB-8FED-4C10-8FF3-3E2462279792}"/>
              </a:ext>
            </a:extLst>
          </p:cNvPr>
          <p:cNvSpPr>
            <a:spLocks noChangeArrowheads="1"/>
          </p:cNvSpPr>
          <p:nvPr/>
        </p:nvSpPr>
        <p:spPr bwMode="auto">
          <a:xfrm>
            <a:off x="9572867" y="3305175"/>
            <a:ext cx="622300" cy="685800"/>
          </a:xfrm>
          <a:prstGeom prst="downArrow">
            <a:avLst>
              <a:gd name="adj1" fmla="val 50000"/>
              <a:gd name="adj2" fmla="val 29407"/>
            </a:avLst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endParaRPr lang="x-none">
              <a:solidFill>
                <a:srgbClr val="FFFFFF"/>
              </a:solidFill>
            </a:endParaRPr>
          </a:p>
        </p:txBody>
      </p:sp>
      <p:sp>
        <p:nvSpPr>
          <p:cNvPr id="9" name="Прямоугольник 19">
            <a:extLst>
              <a:ext uri="{FF2B5EF4-FFF2-40B4-BE49-F238E27FC236}">
                <a16:creationId xmlns:a16="http://schemas.microsoft.com/office/drawing/2014/main" id="{99BAF574-DB72-42FD-8503-EF8B5C01C8C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86283" y="4145910"/>
            <a:ext cx="2419433" cy="1507068"/>
          </a:xfrm>
          <a:prstGeom prst="rect">
            <a:avLst/>
          </a:prstGeom>
          <a:gradFill flip="none" rotWithShape="1">
            <a:gsLst>
              <a:gs pos="0">
                <a:schemeClr val="accent3">
                  <a:lumMod val="67000"/>
                </a:schemeClr>
              </a:gs>
              <a:gs pos="48000">
                <a:schemeClr val="accent3">
                  <a:lumMod val="97000"/>
                  <a:lumOff val="3000"/>
                </a:schemeClr>
              </a:gs>
              <a:gs pos="100000">
                <a:schemeClr val="accent3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x-none" altLang="x-none" sz="1400" b="0" i="0" u="none" strike="noStrike" cap="none" normalizeH="0" baseline="0" dirty="0">
                <a:ln>
                  <a:noFill/>
                </a:ln>
                <a:solidFill>
                  <a:srgbClr val="FFFF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1.Словарь именованных сущностей (например, самые популярные имена из шоу-бизнеса) 2. Словарь именованных сущностей из социально значимых тем</a:t>
            </a:r>
            <a:endParaRPr kumimoji="0" lang="x-none" altLang="x-none" sz="1400" b="0" i="0" u="none" strike="noStrike" cap="none" normalizeH="0" baseline="0" dirty="0">
              <a:ln>
                <a:noFill/>
              </a:ln>
              <a:solidFill>
                <a:srgbClr val="FFFFFF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0" name="Прямоугольник 20">
            <a:extLst>
              <a:ext uri="{FF2B5EF4-FFF2-40B4-BE49-F238E27FC236}">
                <a16:creationId xmlns:a16="http://schemas.microsoft.com/office/drawing/2014/main" id="{EF040832-1B0C-4724-A79A-4D428B83B8D3}"/>
              </a:ext>
            </a:extLst>
          </p:cNvPr>
          <p:cNvSpPr>
            <a:spLocks noChangeArrowheads="1"/>
          </p:cNvSpPr>
          <p:nvPr/>
        </p:nvSpPr>
        <p:spPr bwMode="auto">
          <a:xfrm>
            <a:off x="8820148" y="4145910"/>
            <a:ext cx="2273585" cy="1507068"/>
          </a:xfrm>
          <a:prstGeom prst="rect">
            <a:avLst/>
          </a:prstGeom>
          <a:gradFill flip="none" rotWithShape="1">
            <a:gsLst>
              <a:gs pos="0">
                <a:schemeClr val="accent3">
                  <a:lumMod val="67000"/>
                </a:schemeClr>
              </a:gs>
              <a:gs pos="48000">
                <a:schemeClr val="accent3">
                  <a:lumMod val="97000"/>
                  <a:lumOff val="3000"/>
                </a:schemeClr>
              </a:gs>
              <a:gs pos="100000">
                <a:schemeClr val="accent3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x-none" altLang="x-none" sz="1400" b="0" i="0" u="none" strike="noStrike" cap="none" normalizeH="0" baseline="0" dirty="0">
                <a:ln>
                  <a:noFill/>
                </a:ln>
                <a:solidFill>
                  <a:srgbClr val="FFFF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Словарь статических тем</a:t>
            </a:r>
            <a:endParaRPr kumimoji="0" lang="x-none" altLang="x-none" sz="1400" b="0" i="0" u="none" strike="noStrike" cap="none" normalizeH="0" baseline="0" dirty="0">
              <a:ln>
                <a:noFill/>
              </a:ln>
              <a:solidFill>
                <a:srgbClr val="FFFFFF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1" name="Овал 8">
            <a:extLst>
              <a:ext uri="{FF2B5EF4-FFF2-40B4-BE49-F238E27FC236}">
                <a16:creationId xmlns:a16="http://schemas.microsoft.com/office/drawing/2014/main" id="{20670164-2D1B-4D85-B563-5D0EEE28E2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76728" y="1701486"/>
            <a:ext cx="2396264" cy="1483320"/>
          </a:xfrm>
          <a:prstGeom prst="ellipse">
            <a:avLst/>
          </a:prstGeom>
          <a:gradFill flip="none" rotWithShape="1">
            <a:gsLst>
              <a:gs pos="0">
                <a:schemeClr val="accent3">
                  <a:lumMod val="67000"/>
                </a:schemeClr>
              </a:gs>
              <a:gs pos="48000">
                <a:schemeClr val="accent3">
                  <a:lumMod val="97000"/>
                  <a:lumOff val="3000"/>
                </a:schemeClr>
              </a:gs>
              <a:gs pos="100000">
                <a:schemeClr val="accent3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</a:pPr>
            <a:r>
              <a:rPr lang="ru-RU" altLang="x-none" sz="1600" b="1" dirty="0">
                <a:solidFill>
                  <a:srgbClr val="FFFFFF"/>
                </a:solidFill>
                <a:latin typeface="Calibri" panose="020F0502020204030204" pitchFamily="34" charset="0"/>
              </a:rPr>
              <a:t>1</a:t>
            </a:r>
            <a:r>
              <a:rPr kumimoji="0" lang="ru-RU" altLang="x-none" sz="1600" b="1" i="0" u="none" strike="noStrike" cap="none" normalizeH="0" baseline="0" dirty="0">
                <a:ln>
                  <a:noFill/>
                </a:ln>
                <a:solidFill>
                  <a:srgbClr val="FFFFFF"/>
                </a:solidFill>
                <a:effectLst/>
                <a:latin typeface="Calibri" panose="020F0502020204030204" pitchFamily="34" charset="0"/>
              </a:rPr>
              <a:t>.Резонансные</a:t>
            </a:r>
          </a:p>
        </p:txBody>
      </p:sp>
      <p:sp>
        <p:nvSpPr>
          <p:cNvPr id="12" name="Овал 12">
            <a:extLst>
              <a:ext uri="{FF2B5EF4-FFF2-40B4-BE49-F238E27FC236}">
                <a16:creationId xmlns:a16="http://schemas.microsoft.com/office/drawing/2014/main" id="{67262B08-C35A-409C-993D-669B6408EDE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08974" y="1701485"/>
            <a:ext cx="2419433" cy="1483320"/>
          </a:xfrm>
          <a:prstGeom prst="ellipse">
            <a:avLst/>
          </a:prstGeom>
          <a:gradFill flip="none" rotWithShape="1">
            <a:gsLst>
              <a:gs pos="0">
                <a:schemeClr val="accent3">
                  <a:lumMod val="67000"/>
                </a:schemeClr>
              </a:gs>
              <a:gs pos="48000">
                <a:schemeClr val="accent3">
                  <a:lumMod val="97000"/>
                  <a:lumOff val="3000"/>
                </a:schemeClr>
              </a:gs>
              <a:gs pos="100000">
                <a:schemeClr val="accent3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</a:pPr>
            <a:r>
              <a:rPr kumimoji="0" lang="ru-RU" altLang="x-none" sz="1600" b="1" i="0" u="none" strike="noStrike" cap="none" normalizeH="0" baseline="0" dirty="0">
                <a:ln>
                  <a:noFill/>
                </a:ln>
                <a:solidFill>
                  <a:srgbClr val="FFFFFF"/>
                </a:solidFill>
                <a:effectLst/>
                <a:latin typeface="Calibri" panose="020F0502020204030204" pitchFamily="34" charset="0"/>
              </a:rPr>
              <a:t>2. Скандально-событийные (шоу-бизнес)</a:t>
            </a:r>
            <a:endParaRPr kumimoji="0" lang="x-none" altLang="x-none" sz="1600" b="1" i="0" u="none" strike="noStrike" cap="none" normalizeH="0" baseline="0" dirty="0">
              <a:ln>
                <a:noFill/>
              </a:ln>
              <a:solidFill>
                <a:srgbClr val="FFFFFF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3" name="Овал 13">
            <a:extLst>
              <a:ext uri="{FF2B5EF4-FFF2-40B4-BE49-F238E27FC236}">
                <a16:creationId xmlns:a16="http://schemas.microsoft.com/office/drawing/2014/main" id="{7BB87663-BEBD-488C-AD6A-BC83A8E4B115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74301" y="1701485"/>
            <a:ext cx="2419433" cy="1483320"/>
          </a:xfrm>
          <a:prstGeom prst="ellipse">
            <a:avLst/>
          </a:prstGeom>
          <a:gradFill flip="none" rotWithShape="1">
            <a:gsLst>
              <a:gs pos="0">
                <a:schemeClr val="accent3">
                  <a:lumMod val="67000"/>
                </a:schemeClr>
              </a:gs>
              <a:gs pos="48000">
                <a:schemeClr val="accent3">
                  <a:lumMod val="97000"/>
                  <a:lumOff val="3000"/>
                </a:schemeClr>
              </a:gs>
              <a:gs pos="100000">
                <a:schemeClr val="accent3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</a:pPr>
            <a:r>
              <a:rPr kumimoji="0" lang="ru-RU" altLang="x-none" sz="1600" b="1" i="0" u="none" strike="noStrike" cap="none" normalizeH="0" baseline="0" dirty="0">
                <a:ln>
                  <a:noFill/>
                </a:ln>
                <a:solidFill>
                  <a:srgbClr val="FFFFFF"/>
                </a:solidFill>
                <a:effectLst/>
                <a:latin typeface="Calibri" panose="020F0502020204030204" pitchFamily="34" charset="0"/>
              </a:rPr>
              <a:t>3. Социально значимые</a:t>
            </a:r>
            <a:endParaRPr kumimoji="0" lang="x-none" altLang="x-none" sz="1600" b="1" i="0" u="none" strike="noStrike" cap="none" normalizeH="0" baseline="0" dirty="0">
              <a:ln>
                <a:noFill/>
              </a:ln>
              <a:solidFill>
                <a:srgbClr val="FFFFFF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4" name="Стрелка: вправо 21">
            <a:extLst>
              <a:ext uri="{FF2B5EF4-FFF2-40B4-BE49-F238E27FC236}">
                <a16:creationId xmlns:a16="http://schemas.microsoft.com/office/drawing/2014/main" id="{D67461BF-09FF-400A-8188-959027F70AB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76651" y="2171700"/>
            <a:ext cx="833720" cy="514350"/>
          </a:xfrm>
          <a:prstGeom prst="rightArrow">
            <a:avLst>
              <a:gd name="adj1" fmla="val 50000"/>
              <a:gd name="adj2" fmla="val 50002"/>
            </a:avLst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endParaRPr lang="x-none">
              <a:solidFill>
                <a:srgbClr val="FFFFFF"/>
              </a:solidFill>
            </a:endParaRPr>
          </a:p>
        </p:txBody>
      </p:sp>
      <p:sp>
        <p:nvSpPr>
          <p:cNvPr id="15" name="Стрелка: вправо 21">
            <a:extLst>
              <a:ext uri="{FF2B5EF4-FFF2-40B4-BE49-F238E27FC236}">
                <a16:creationId xmlns:a16="http://schemas.microsoft.com/office/drawing/2014/main" id="{CE57B975-E422-48B6-B6A8-DDDE0603303E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27010" y="2171700"/>
            <a:ext cx="826415" cy="514350"/>
          </a:xfrm>
          <a:prstGeom prst="rightArrow">
            <a:avLst>
              <a:gd name="adj1" fmla="val 50000"/>
              <a:gd name="adj2" fmla="val 50002"/>
            </a:avLst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endParaRPr lang="x-none">
              <a:solidFill>
                <a:srgbClr val="FFFFFF"/>
              </a:solidFill>
            </a:endParaRPr>
          </a:p>
        </p:txBody>
      </p:sp>
      <p:sp>
        <p:nvSpPr>
          <p:cNvPr id="16" name="Прямоугольник 15">
            <a:extLst>
              <a:ext uri="{FF2B5EF4-FFF2-40B4-BE49-F238E27FC236}">
                <a16:creationId xmlns:a16="http://schemas.microsoft.com/office/drawing/2014/main" id="{FA3E74B1-A5C5-45C3-9454-C768514BC5F2}"/>
              </a:ext>
            </a:extLst>
          </p:cNvPr>
          <p:cNvSpPr/>
          <p:nvPr/>
        </p:nvSpPr>
        <p:spPr>
          <a:xfrm>
            <a:off x="1181475" y="5860173"/>
            <a:ext cx="591924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altLang="x-none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*</a:t>
            </a:r>
            <a:r>
              <a:rPr lang="x-none" altLang="x-none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относительно большого корпуса</a:t>
            </a:r>
            <a:r>
              <a:rPr lang="ru-RU" altLang="x-none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новостей</a:t>
            </a:r>
            <a:r>
              <a:rPr lang="x-none" altLang="x-none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2,3 млн статей</a:t>
            </a:r>
            <a:endParaRPr lang="x-none" altLang="x-none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288454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455ACE9A-9498-479B-9704-B83DBE939A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Лаборатория «Анализа и моделирования информационных процессов»</a:t>
            </a:r>
          </a:p>
        </p:txBody>
      </p:sp>
      <p:graphicFrame>
        <p:nvGraphicFramePr>
          <p:cNvPr id="6" name="Таблица 5">
            <a:extLst>
              <a:ext uri="{FF2B5EF4-FFF2-40B4-BE49-F238E27FC236}">
                <a16:creationId xmlns:a16="http://schemas.microsoft.com/office/drawing/2014/main" id="{FDD41E76-2BE5-4072-814B-CAAE4A28B78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88925583"/>
              </p:ext>
            </p:extLst>
          </p:nvPr>
        </p:nvGraphicFramePr>
        <p:xfrm>
          <a:off x="1194732" y="1428750"/>
          <a:ext cx="9568518" cy="1058332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1394771">
                  <a:extLst>
                    <a:ext uri="{9D8B030D-6E8A-4147-A177-3AD203B41FA5}">
                      <a16:colId xmlns:a16="http://schemas.microsoft.com/office/drawing/2014/main" val="2911855720"/>
                    </a:ext>
                  </a:extLst>
                </a:gridCol>
                <a:gridCol w="1010731">
                  <a:extLst>
                    <a:ext uri="{9D8B030D-6E8A-4147-A177-3AD203B41FA5}">
                      <a16:colId xmlns:a16="http://schemas.microsoft.com/office/drawing/2014/main" val="1567107459"/>
                    </a:ext>
                  </a:extLst>
                </a:gridCol>
                <a:gridCol w="910925">
                  <a:extLst>
                    <a:ext uri="{9D8B030D-6E8A-4147-A177-3AD203B41FA5}">
                      <a16:colId xmlns:a16="http://schemas.microsoft.com/office/drawing/2014/main" val="4293578917"/>
                    </a:ext>
                  </a:extLst>
                </a:gridCol>
                <a:gridCol w="1238510">
                  <a:extLst>
                    <a:ext uri="{9D8B030D-6E8A-4147-A177-3AD203B41FA5}">
                      <a16:colId xmlns:a16="http://schemas.microsoft.com/office/drawing/2014/main" val="2559443204"/>
                    </a:ext>
                  </a:extLst>
                </a:gridCol>
                <a:gridCol w="1095605">
                  <a:extLst>
                    <a:ext uri="{9D8B030D-6E8A-4147-A177-3AD203B41FA5}">
                      <a16:colId xmlns:a16="http://schemas.microsoft.com/office/drawing/2014/main" val="266632747"/>
                    </a:ext>
                  </a:extLst>
                </a:gridCol>
                <a:gridCol w="1214692">
                  <a:extLst>
                    <a:ext uri="{9D8B030D-6E8A-4147-A177-3AD203B41FA5}">
                      <a16:colId xmlns:a16="http://schemas.microsoft.com/office/drawing/2014/main" val="1590041166"/>
                    </a:ext>
                  </a:extLst>
                </a:gridCol>
                <a:gridCol w="1131331">
                  <a:extLst>
                    <a:ext uri="{9D8B030D-6E8A-4147-A177-3AD203B41FA5}">
                      <a16:colId xmlns:a16="http://schemas.microsoft.com/office/drawing/2014/main" val="405171545"/>
                    </a:ext>
                  </a:extLst>
                </a:gridCol>
                <a:gridCol w="1571953">
                  <a:extLst>
                    <a:ext uri="{9D8B030D-6E8A-4147-A177-3AD203B41FA5}">
                      <a16:colId xmlns:a16="http://schemas.microsoft.com/office/drawing/2014/main" val="1311674394"/>
                    </a:ext>
                  </a:extLst>
                </a:gridCol>
              </a:tblGrid>
              <a:tr h="536132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628650" algn="l"/>
                        </a:tabLst>
                      </a:pPr>
                      <a:r>
                        <a:rPr lang="ru-RU" sz="1100" dirty="0">
                          <a:solidFill>
                            <a:srgbClr val="FFFFFF"/>
                          </a:solidFill>
                          <a:effectLst/>
                        </a:rPr>
                        <a:t> </a:t>
                      </a:r>
                      <a:endParaRPr lang="ru-RU" sz="1100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628650" algn="l"/>
                        </a:tabLst>
                      </a:pPr>
                      <a:r>
                        <a:rPr lang="ru-RU" sz="1100" dirty="0">
                          <a:solidFill>
                            <a:srgbClr val="FFFFFF"/>
                          </a:solidFill>
                          <a:effectLst/>
                        </a:rPr>
                        <a:t>спорт</a:t>
                      </a:r>
                      <a:endParaRPr lang="ru-RU" sz="1100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628650" algn="l"/>
                        </a:tabLst>
                      </a:pPr>
                      <a:r>
                        <a:rPr lang="ru-RU" sz="1100" dirty="0">
                          <a:solidFill>
                            <a:srgbClr val="FFFFFF"/>
                          </a:solidFill>
                          <a:effectLst/>
                        </a:rPr>
                        <a:t>бокс</a:t>
                      </a:r>
                      <a:endParaRPr lang="ru-RU" sz="1100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628650" algn="l"/>
                        </a:tabLst>
                      </a:pPr>
                      <a:r>
                        <a:rPr lang="ru-RU" sz="1100" dirty="0">
                          <a:solidFill>
                            <a:srgbClr val="FFFFFF"/>
                          </a:solidFill>
                          <a:effectLst/>
                        </a:rPr>
                        <a:t>аэропорт</a:t>
                      </a:r>
                      <a:endParaRPr lang="ru-RU" sz="1100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628650" algn="l"/>
                        </a:tabLst>
                      </a:pPr>
                      <a:r>
                        <a:rPr lang="ru-RU" sz="1100" dirty="0">
                          <a:solidFill>
                            <a:srgbClr val="FFFFFF"/>
                          </a:solidFill>
                          <a:effectLst/>
                        </a:rPr>
                        <a:t>театр</a:t>
                      </a:r>
                      <a:endParaRPr lang="ru-RU" sz="1100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628650" algn="l"/>
                        </a:tabLst>
                      </a:pPr>
                      <a:r>
                        <a:rPr lang="ru-RU" sz="1100" dirty="0">
                          <a:solidFill>
                            <a:srgbClr val="FFFFFF"/>
                          </a:solidFill>
                          <a:effectLst/>
                        </a:rPr>
                        <a:t>Казахстан</a:t>
                      </a:r>
                      <a:endParaRPr lang="ru-RU" sz="1100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628650" algn="l"/>
                        </a:tabLst>
                      </a:pPr>
                      <a:r>
                        <a:rPr lang="ru-RU" sz="1100" dirty="0">
                          <a:solidFill>
                            <a:srgbClr val="FFFFFF"/>
                          </a:solidFill>
                          <a:effectLst/>
                        </a:rPr>
                        <a:t>Головкин</a:t>
                      </a:r>
                      <a:endParaRPr lang="ru-RU" sz="1100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628650" algn="l"/>
                        </a:tabLst>
                      </a:pPr>
                      <a:r>
                        <a:rPr lang="ru-RU" sz="1100" dirty="0">
                          <a:solidFill>
                            <a:srgbClr val="FFFFFF"/>
                          </a:solidFill>
                          <a:effectLst/>
                        </a:rPr>
                        <a:t>Геннадий</a:t>
                      </a:r>
                      <a:endParaRPr lang="ru-RU" sz="1100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305397185"/>
                  </a:ext>
                </a:extLst>
              </a:tr>
              <a:tr h="26110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628650" algn="l"/>
                        </a:tabLst>
                      </a:pPr>
                      <a:r>
                        <a:rPr lang="ru-RU" sz="1100" dirty="0">
                          <a:solidFill>
                            <a:srgbClr val="FFFFFF"/>
                          </a:solidFill>
                          <a:effectLst/>
                        </a:rPr>
                        <a:t>Головкин</a:t>
                      </a:r>
                      <a:endParaRPr lang="ru-RU" sz="1100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628650" algn="l"/>
                        </a:tabLst>
                      </a:pPr>
                      <a:r>
                        <a:rPr lang="ru-RU" sz="1100" b="1" dirty="0">
                          <a:solidFill>
                            <a:srgbClr val="002060"/>
                          </a:solidFill>
                          <a:effectLst/>
                        </a:rPr>
                        <a:t>8</a:t>
                      </a:r>
                      <a:endParaRPr lang="ru-RU" sz="11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628650" algn="l"/>
                        </a:tabLst>
                      </a:pPr>
                      <a:r>
                        <a:rPr lang="ru-RU" sz="1100" b="1" dirty="0">
                          <a:solidFill>
                            <a:srgbClr val="002060"/>
                          </a:solidFill>
                          <a:effectLst/>
                        </a:rPr>
                        <a:t>9</a:t>
                      </a:r>
                      <a:endParaRPr lang="ru-RU" sz="11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628650" algn="l"/>
                        </a:tabLst>
                      </a:pPr>
                      <a:r>
                        <a:rPr lang="ru-RU" sz="1100" b="1" dirty="0">
                          <a:solidFill>
                            <a:srgbClr val="002060"/>
                          </a:solidFill>
                          <a:effectLst/>
                        </a:rPr>
                        <a:t>1</a:t>
                      </a:r>
                      <a:endParaRPr lang="ru-RU" sz="11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628650" algn="l"/>
                        </a:tabLst>
                      </a:pPr>
                      <a:r>
                        <a:rPr lang="ru-RU" sz="1100" b="1" dirty="0">
                          <a:solidFill>
                            <a:srgbClr val="002060"/>
                          </a:solidFill>
                          <a:effectLst/>
                        </a:rPr>
                        <a:t>0</a:t>
                      </a:r>
                      <a:endParaRPr lang="ru-RU" sz="11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628650" algn="l"/>
                        </a:tabLst>
                      </a:pPr>
                      <a:r>
                        <a:rPr lang="ru-RU" sz="1100" b="1" dirty="0">
                          <a:solidFill>
                            <a:srgbClr val="002060"/>
                          </a:solidFill>
                          <a:effectLst/>
                        </a:rPr>
                        <a:t>6</a:t>
                      </a:r>
                      <a:endParaRPr lang="ru-RU" sz="11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628650" algn="l"/>
                        </a:tabLst>
                      </a:pPr>
                      <a:r>
                        <a:rPr lang="ru-RU" sz="1100" b="1" dirty="0">
                          <a:solidFill>
                            <a:srgbClr val="002060"/>
                          </a:solidFill>
                          <a:effectLst/>
                        </a:rPr>
                        <a:t>0</a:t>
                      </a:r>
                      <a:endParaRPr lang="ru-RU" sz="11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628650" algn="l"/>
                        </a:tabLst>
                      </a:pPr>
                      <a:r>
                        <a:rPr lang="ru-RU" sz="1100" b="1">
                          <a:solidFill>
                            <a:srgbClr val="002060"/>
                          </a:solidFill>
                          <a:effectLst/>
                        </a:rPr>
                        <a:t>10</a:t>
                      </a:r>
                      <a:endParaRPr lang="ru-RU" sz="11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538597885"/>
                  </a:ext>
                </a:extLst>
              </a:tr>
              <a:tr h="26110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628650" algn="l"/>
                        </a:tabLst>
                      </a:pPr>
                      <a:r>
                        <a:rPr lang="ru-RU" sz="1100" dirty="0">
                          <a:solidFill>
                            <a:srgbClr val="FFFFFF"/>
                          </a:solidFill>
                          <a:effectLst/>
                        </a:rPr>
                        <a:t>бокс</a:t>
                      </a:r>
                      <a:endParaRPr lang="ru-RU" sz="1100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628650" algn="l"/>
                        </a:tabLst>
                      </a:pPr>
                      <a:r>
                        <a:rPr lang="ru-RU" sz="1100" b="1">
                          <a:solidFill>
                            <a:srgbClr val="002060"/>
                          </a:solidFill>
                          <a:effectLst/>
                        </a:rPr>
                        <a:t>3</a:t>
                      </a:r>
                      <a:endParaRPr lang="ru-RU" sz="11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628650" algn="l"/>
                        </a:tabLst>
                      </a:pPr>
                      <a:r>
                        <a:rPr lang="ru-RU" sz="1100" b="1">
                          <a:solidFill>
                            <a:srgbClr val="002060"/>
                          </a:solidFill>
                          <a:effectLst/>
                        </a:rPr>
                        <a:t>0</a:t>
                      </a:r>
                      <a:endParaRPr lang="ru-RU" sz="11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628650" algn="l"/>
                        </a:tabLst>
                      </a:pPr>
                      <a:r>
                        <a:rPr lang="ru-RU" sz="1100" b="1">
                          <a:solidFill>
                            <a:srgbClr val="002060"/>
                          </a:solidFill>
                          <a:effectLst/>
                        </a:rPr>
                        <a:t>0</a:t>
                      </a:r>
                      <a:endParaRPr lang="ru-RU" sz="11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628650" algn="l"/>
                        </a:tabLst>
                      </a:pPr>
                      <a:r>
                        <a:rPr lang="ru-RU" sz="1100" b="1" dirty="0">
                          <a:solidFill>
                            <a:srgbClr val="002060"/>
                          </a:solidFill>
                          <a:effectLst/>
                        </a:rPr>
                        <a:t>0</a:t>
                      </a:r>
                      <a:endParaRPr lang="ru-RU" sz="11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628650" algn="l"/>
                        </a:tabLst>
                      </a:pPr>
                      <a:r>
                        <a:rPr lang="ru-RU" sz="1100" b="1">
                          <a:solidFill>
                            <a:srgbClr val="002060"/>
                          </a:solidFill>
                          <a:effectLst/>
                        </a:rPr>
                        <a:t>2</a:t>
                      </a:r>
                      <a:endParaRPr lang="ru-RU" sz="1100" b="1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628650" algn="l"/>
                        </a:tabLst>
                      </a:pPr>
                      <a:r>
                        <a:rPr lang="ru-RU" sz="1100" b="1" dirty="0">
                          <a:solidFill>
                            <a:srgbClr val="002060"/>
                          </a:solidFill>
                          <a:effectLst/>
                        </a:rPr>
                        <a:t>8</a:t>
                      </a:r>
                      <a:endParaRPr lang="ru-RU" sz="11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628650" algn="l"/>
                        </a:tabLst>
                      </a:pPr>
                      <a:r>
                        <a:rPr lang="ru-RU" sz="1100" b="1" dirty="0">
                          <a:solidFill>
                            <a:srgbClr val="002060"/>
                          </a:solidFill>
                          <a:effectLst/>
                        </a:rPr>
                        <a:t>7</a:t>
                      </a:r>
                      <a:endParaRPr lang="ru-RU" sz="11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308477868"/>
                  </a:ext>
                </a:extLst>
              </a:tr>
            </a:tbl>
          </a:graphicData>
        </a:graphic>
      </p:graphicFrame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CC2FCC29-4B68-4172-8BD5-FF72080D5014}"/>
              </a:ext>
            </a:extLst>
          </p:cNvPr>
          <p:cNvSpPr/>
          <p:nvPr/>
        </p:nvSpPr>
        <p:spPr>
          <a:xfrm>
            <a:off x="1204170" y="2487082"/>
            <a:ext cx="283443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>
                <a:solidFill>
                  <a:srgbClr val="002060"/>
                </a:solidFill>
              </a:rPr>
              <a:t>Матрица смежности слов</a:t>
            </a:r>
            <a:endParaRPr lang="x-none" dirty="0">
              <a:solidFill>
                <a:srgbClr val="002060"/>
              </a:solidFill>
            </a:endParaRPr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FCA0E137-9859-411E-B3F8-141749F42AD8}"/>
              </a:ext>
            </a:extLst>
          </p:cNvPr>
          <p:cNvSpPr/>
          <p:nvPr/>
        </p:nvSpPr>
        <p:spPr>
          <a:xfrm>
            <a:off x="1190791" y="545641"/>
            <a:ext cx="9810417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>
                <a:solidFill>
                  <a:srgbClr val="002060"/>
                </a:solidFill>
              </a:rPr>
              <a:t>I ФОРМИРОВАНИЕ ТЕМАТИЧЕСКИХ СЛОВАРЕЙ НА ОСНОВЕ </a:t>
            </a:r>
            <a:r>
              <a:rPr lang="en-US" sz="2000" b="1" dirty="0">
                <a:solidFill>
                  <a:srgbClr val="FF0000"/>
                </a:solidFill>
              </a:rPr>
              <a:t>CO-OCCURRENCE</a:t>
            </a:r>
            <a:r>
              <a:rPr lang="en-US" sz="2000" b="1" dirty="0">
                <a:solidFill>
                  <a:srgbClr val="002060"/>
                </a:solidFill>
              </a:rPr>
              <a:t> </a:t>
            </a:r>
            <a:r>
              <a:rPr lang="ru-RU" sz="2000" b="1" dirty="0">
                <a:solidFill>
                  <a:srgbClr val="002060"/>
                </a:solidFill>
              </a:rPr>
              <a:t>МАТРИЦЫ</a:t>
            </a:r>
            <a:endParaRPr lang="x-none" sz="2000" b="1" dirty="0">
              <a:solidFill>
                <a:srgbClr val="002060"/>
              </a:solidFill>
            </a:endParaRPr>
          </a:p>
        </p:txBody>
      </p:sp>
      <p:sp>
        <p:nvSpPr>
          <p:cNvPr id="11" name="Заголовок 1">
            <a:extLst>
              <a:ext uri="{FF2B5EF4-FFF2-40B4-BE49-F238E27FC236}">
                <a16:creationId xmlns:a16="http://schemas.microsoft.com/office/drawing/2014/main" id="{633CA708-471C-4837-B587-5FDD418C68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04170" y="3035557"/>
            <a:ext cx="8534400" cy="509857"/>
          </a:xfrm>
        </p:spPr>
        <p:txBody>
          <a:bodyPr>
            <a:normAutofit/>
          </a:bodyPr>
          <a:lstStyle/>
          <a:p>
            <a:r>
              <a:rPr lang="en-US" sz="2000" b="1" dirty="0">
                <a:solidFill>
                  <a:srgbClr val="002060"/>
                </a:solidFill>
                <a:latin typeface="+mn-lt"/>
                <a:ea typeface="+mn-ea"/>
                <a:cs typeface="+mn-cs"/>
              </a:rPr>
              <a:t>II</a:t>
            </a:r>
            <a:r>
              <a:rPr lang="ru-RU" sz="2000" b="1" dirty="0">
                <a:solidFill>
                  <a:srgbClr val="002060"/>
                </a:solidFill>
                <a:latin typeface="+mn-lt"/>
                <a:ea typeface="+mn-ea"/>
                <a:cs typeface="+mn-cs"/>
              </a:rPr>
              <a:t> ТЕМАТИЧЕСКИЕ СЛОВАРИ НА ОСНОВЕ </a:t>
            </a:r>
            <a:r>
              <a:rPr lang="en-US" sz="2000" b="1" dirty="0">
                <a:solidFill>
                  <a:srgbClr val="FF0000"/>
                </a:solidFill>
                <a:latin typeface="+mn-lt"/>
                <a:ea typeface="+mn-ea"/>
                <a:cs typeface="+mn-cs"/>
              </a:rPr>
              <a:t>WORD</a:t>
            </a:r>
            <a:r>
              <a:rPr lang="ru-RU" sz="2000" b="1" dirty="0">
                <a:solidFill>
                  <a:srgbClr val="FF0000"/>
                </a:solidFill>
                <a:latin typeface="+mn-lt"/>
                <a:ea typeface="+mn-ea"/>
                <a:cs typeface="+mn-cs"/>
              </a:rPr>
              <a:t>2</a:t>
            </a:r>
            <a:r>
              <a:rPr lang="en-US" sz="2000" b="1" dirty="0">
                <a:solidFill>
                  <a:srgbClr val="FF0000"/>
                </a:solidFill>
                <a:latin typeface="+mn-lt"/>
                <a:ea typeface="+mn-ea"/>
                <a:cs typeface="+mn-cs"/>
              </a:rPr>
              <a:t>VEC</a:t>
            </a:r>
            <a:endParaRPr lang="x-none" sz="2000" b="1" dirty="0">
              <a:solidFill>
                <a:srgbClr val="FF0000"/>
              </a:solidFill>
              <a:latin typeface="+mn-lt"/>
              <a:ea typeface="+mn-ea"/>
              <a:cs typeface="+mn-cs"/>
            </a:endParaRPr>
          </a:p>
        </p:txBody>
      </p:sp>
      <p:pic>
        <p:nvPicPr>
          <p:cNvPr id="12" name="Объект 4">
            <a:extLst>
              <a:ext uri="{FF2B5EF4-FFF2-40B4-BE49-F238E27FC236}">
                <a16:creationId xmlns:a16="http://schemas.microsoft.com/office/drawing/2014/main" id="{3972385A-9FFC-4147-9CD7-BD2142542D9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186935" y="3545414"/>
            <a:ext cx="3818128" cy="2715988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85164436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8FF867C-1422-48E2-8617-AE1A78E1CE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596900"/>
          </a:xfrm>
        </p:spPr>
        <p:txBody>
          <a:bodyPr/>
          <a:lstStyle/>
          <a:p>
            <a:r>
              <a:rPr lang="ru-RU" sz="3200" b="1" dirty="0">
                <a:solidFill>
                  <a:srgbClr val="0070C0"/>
                </a:solidFill>
              </a:rPr>
              <a:t>Метод  декомпозиций в кластеризации</a:t>
            </a:r>
            <a:endParaRPr lang="x-none" sz="3200" b="1" dirty="0">
              <a:solidFill>
                <a:srgbClr val="0070C0"/>
              </a:solidFill>
            </a:endParaRPr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86473DB1-18E0-473E-AF87-D5C528126C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Лаборатория «Анализа и моделирования информационных процессов»</a:t>
            </a:r>
          </a:p>
        </p:txBody>
      </p:sp>
      <p:sp>
        <p:nvSpPr>
          <p:cNvPr id="5" name="Объект 2">
            <a:extLst>
              <a:ext uri="{FF2B5EF4-FFF2-40B4-BE49-F238E27FC236}">
                <a16:creationId xmlns:a16="http://schemas.microsoft.com/office/drawing/2014/main" id="{4341CA24-EF97-49FC-A03A-4D131F57D0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23950"/>
            <a:ext cx="10515600" cy="5053013"/>
          </a:xfrm>
        </p:spPr>
        <p:txBody>
          <a:bodyPr/>
          <a:lstStyle/>
          <a:p>
            <a:pPr marL="0" indent="0">
              <a:buNone/>
            </a:pPr>
            <a:r>
              <a:rPr lang="ru-RU" b="1" dirty="0">
                <a:solidFill>
                  <a:srgbClr val="002060"/>
                </a:solidFill>
              </a:rPr>
              <a:t>Мотивация</a:t>
            </a:r>
          </a:p>
          <a:p>
            <a:r>
              <a:rPr lang="ru-RU" dirty="0">
                <a:solidFill>
                  <a:srgbClr val="002060"/>
                </a:solidFill>
              </a:rPr>
              <a:t>Кластеризация на больших наборах данных. В задачах </a:t>
            </a:r>
            <a:r>
              <a:rPr lang="en-US" dirty="0">
                <a:solidFill>
                  <a:srgbClr val="002060"/>
                </a:solidFill>
              </a:rPr>
              <a:t>NLP </a:t>
            </a:r>
            <a:r>
              <a:rPr lang="ru-RU" dirty="0">
                <a:solidFill>
                  <a:srgbClr val="002060"/>
                </a:solidFill>
              </a:rPr>
              <a:t>актуальна для тематической кластеризации текстов, составления тематических словарей, других задачах с набором данных в метрическом пространстве </a:t>
            </a:r>
          </a:p>
          <a:p>
            <a:r>
              <a:rPr lang="ru-RU" dirty="0">
                <a:solidFill>
                  <a:srgbClr val="002060"/>
                </a:solidFill>
              </a:rPr>
              <a:t>Хорошее качество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ru-RU" dirty="0">
                <a:solidFill>
                  <a:srgbClr val="002060"/>
                </a:solidFill>
              </a:rPr>
              <a:t>кластеризации за разумное</a:t>
            </a:r>
            <a:r>
              <a:rPr lang="en-US" dirty="0">
                <a:solidFill>
                  <a:srgbClr val="002060"/>
                </a:solidFill>
              </a:rPr>
              <a:t>/</a:t>
            </a:r>
            <a:r>
              <a:rPr lang="ru-RU" dirty="0">
                <a:solidFill>
                  <a:srgbClr val="002060"/>
                </a:solidFill>
              </a:rPr>
              <a:t>приемлемое время</a:t>
            </a:r>
          </a:p>
          <a:p>
            <a:r>
              <a:rPr lang="en-US" dirty="0">
                <a:solidFill>
                  <a:srgbClr val="002060"/>
                </a:solidFill>
              </a:rPr>
              <a:t>‘</a:t>
            </a:r>
            <a:r>
              <a:rPr lang="ru-RU" dirty="0">
                <a:solidFill>
                  <a:srgbClr val="002060"/>
                </a:solidFill>
              </a:rPr>
              <a:t>Рейтинговые</a:t>
            </a:r>
            <a:r>
              <a:rPr lang="en-US" dirty="0">
                <a:solidFill>
                  <a:srgbClr val="002060"/>
                </a:solidFill>
              </a:rPr>
              <a:t>’</a:t>
            </a:r>
            <a:r>
              <a:rPr lang="ru-RU" dirty="0">
                <a:solidFill>
                  <a:srgbClr val="002060"/>
                </a:solidFill>
              </a:rPr>
              <a:t> соревнования на разных алгоритмах / и на разных наборах данных </a:t>
            </a:r>
            <a:r>
              <a:rPr lang="en-US" dirty="0">
                <a:solidFill>
                  <a:srgbClr val="002060"/>
                </a:solidFill>
              </a:rPr>
              <a:t>UCI</a:t>
            </a:r>
            <a:endParaRPr lang="ru-RU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674727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9B9F52E-3C56-468F-B99F-78A05168D6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28613"/>
            <a:ext cx="10515600" cy="577850"/>
          </a:xfrm>
        </p:spPr>
        <p:txBody>
          <a:bodyPr/>
          <a:lstStyle/>
          <a:p>
            <a:r>
              <a:rPr lang="ru-RU" sz="3000" b="1" i="1" dirty="0">
                <a:solidFill>
                  <a:srgbClr val="002060"/>
                </a:solidFill>
                <a:latin typeface="PT Serif"/>
              </a:rPr>
              <a:t>Оценки качества алгоритмов кластеризации</a:t>
            </a:r>
            <a:endParaRPr lang="x-none" sz="3000" b="1" i="1" dirty="0">
              <a:solidFill>
                <a:srgbClr val="002060"/>
              </a:solidFill>
              <a:latin typeface="PT Serif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37E4DB1-D959-4318-9BFF-DFBEB5D7C9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85850"/>
            <a:ext cx="10515600" cy="5091113"/>
          </a:xfrm>
        </p:spPr>
        <p:txBody>
          <a:bodyPr/>
          <a:lstStyle/>
          <a:p>
            <a:r>
              <a:rPr lang="ru-RU" dirty="0">
                <a:solidFill>
                  <a:srgbClr val="002060"/>
                </a:solidFill>
              </a:rPr>
              <a:t>Оценка на известных наборах данных</a:t>
            </a:r>
            <a:r>
              <a:rPr lang="en-US" dirty="0">
                <a:solidFill>
                  <a:srgbClr val="002060"/>
                </a:solidFill>
              </a:rPr>
              <a:t> c </a:t>
            </a:r>
            <a:r>
              <a:rPr lang="ru-RU" dirty="0">
                <a:solidFill>
                  <a:srgbClr val="002060"/>
                </a:solidFill>
              </a:rPr>
              <a:t>(частичной/полной) классификацией.  Если данные размечены, например получены из </a:t>
            </a:r>
            <a:r>
              <a:rPr lang="en-US" dirty="0">
                <a:solidFill>
                  <a:srgbClr val="002060"/>
                </a:solidFill>
              </a:rPr>
              <a:t>UCI</a:t>
            </a:r>
            <a:r>
              <a:rPr lang="ru-RU" dirty="0">
                <a:solidFill>
                  <a:srgbClr val="002060"/>
                </a:solidFill>
              </a:rPr>
              <a:t>, то можем использовать скорректированный Рэнд индекс </a:t>
            </a:r>
            <a:r>
              <a:rPr lang="en-US" dirty="0">
                <a:solidFill>
                  <a:srgbClr val="002060"/>
                </a:solidFill>
              </a:rPr>
              <a:t>(adjusted Rand index)</a:t>
            </a:r>
            <a:endParaRPr lang="ru-RU" dirty="0">
              <a:solidFill>
                <a:srgbClr val="002060"/>
              </a:solidFill>
            </a:endParaRPr>
          </a:p>
          <a:p>
            <a:r>
              <a:rPr lang="ru-RU" dirty="0">
                <a:solidFill>
                  <a:srgbClr val="002060"/>
                </a:solidFill>
              </a:rPr>
              <a:t>С помощью внутри- и меж- кластерных эвристик</a:t>
            </a:r>
          </a:p>
          <a:p>
            <a:r>
              <a:rPr lang="ru-RU" dirty="0">
                <a:solidFill>
                  <a:srgbClr val="002060"/>
                </a:solidFill>
              </a:rPr>
              <a:t>С помощью </a:t>
            </a:r>
            <a:r>
              <a:rPr lang="en-US" b="1" i="1" dirty="0">
                <a:solidFill>
                  <a:srgbClr val="002060"/>
                </a:solidFill>
              </a:rPr>
              <a:t>SSD</a:t>
            </a:r>
            <a:r>
              <a:rPr lang="en-US" dirty="0">
                <a:solidFill>
                  <a:srgbClr val="002060"/>
                </a:solidFill>
              </a:rPr>
              <a:t> (Sum of Square Distance) </a:t>
            </a:r>
            <a:r>
              <a:rPr lang="ru-RU" dirty="0">
                <a:solidFill>
                  <a:srgbClr val="002060"/>
                </a:solidFill>
              </a:rPr>
              <a:t>критерия</a:t>
            </a:r>
          </a:p>
          <a:p>
            <a:pPr lvl="1"/>
            <a:r>
              <a:rPr lang="ru-RU" dirty="0">
                <a:solidFill>
                  <a:srgbClr val="002060"/>
                </a:solidFill>
              </a:rPr>
              <a:t>Не требует размеченных данных</a:t>
            </a:r>
          </a:p>
          <a:p>
            <a:pPr lvl="1"/>
            <a:r>
              <a:rPr lang="ru-RU" dirty="0">
                <a:solidFill>
                  <a:srgbClr val="002060"/>
                </a:solidFill>
              </a:rPr>
              <a:t>Имеет статистический смысл</a:t>
            </a:r>
          </a:p>
          <a:p>
            <a:pPr lvl="1"/>
            <a:r>
              <a:rPr lang="ru-RU" dirty="0">
                <a:solidFill>
                  <a:srgbClr val="002060"/>
                </a:solidFill>
              </a:rPr>
              <a:t>Оценка вычислимая быстро</a:t>
            </a:r>
          </a:p>
          <a:p>
            <a:endParaRPr lang="x-none" dirty="0">
              <a:solidFill>
                <a:srgbClr val="002060"/>
              </a:solidFill>
            </a:endParaRPr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06D2D3AE-3BDA-4634-929F-D65D8C32E8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Лаборатория «Анализа и моделирования информационных процессов»</a:t>
            </a:r>
          </a:p>
        </p:txBody>
      </p:sp>
    </p:spTree>
    <p:extLst>
      <p:ext uri="{BB962C8B-B14F-4D97-AF65-F5344CB8AC3E}">
        <p14:creationId xmlns:p14="http://schemas.microsoft.com/office/powerpoint/2010/main" val="280709236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621CBDD-75C3-445A-B563-32988D2F2A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54050"/>
          </a:xfrm>
        </p:spPr>
        <p:txBody>
          <a:bodyPr/>
          <a:lstStyle/>
          <a:p>
            <a:r>
              <a:rPr lang="ru-RU" sz="3000" b="1" i="1" dirty="0">
                <a:solidFill>
                  <a:srgbClr val="002060"/>
                </a:solidFill>
                <a:latin typeface="PT Serif"/>
              </a:rPr>
              <a:t>Идея нашего метода</a:t>
            </a:r>
            <a:endParaRPr lang="x-none" sz="3000" b="1" i="1" dirty="0">
              <a:solidFill>
                <a:srgbClr val="002060"/>
              </a:solidFill>
              <a:latin typeface="PT Serif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4A68653-5F65-4747-B76E-BF8A00EB61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81125"/>
            <a:ext cx="10515600" cy="4662488"/>
          </a:xfrm>
        </p:spPr>
        <p:txBody>
          <a:bodyPr>
            <a:normAutofit lnSpcReduction="10000"/>
          </a:bodyPr>
          <a:lstStyle/>
          <a:p>
            <a:r>
              <a:rPr lang="ru-RU" dirty="0">
                <a:solidFill>
                  <a:srgbClr val="002060"/>
                </a:solidFill>
              </a:rPr>
              <a:t>Получать кластеризацию на сравнительно небольших подмножествах (выборках) исходных данных – окнах используя </a:t>
            </a:r>
            <a:r>
              <a:rPr lang="en-US" dirty="0">
                <a:solidFill>
                  <a:srgbClr val="002060"/>
                </a:solidFill>
              </a:rPr>
              <a:t/>
            </a:r>
            <a:br>
              <a:rPr lang="en-US" dirty="0">
                <a:solidFill>
                  <a:srgbClr val="002060"/>
                </a:solidFill>
              </a:rPr>
            </a:br>
            <a:r>
              <a:rPr lang="en-US" dirty="0">
                <a:solidFill>
                  <a:srgbClr val="002060"/>
                </a:solidFill>
              </a:rPr>
              <a:t>k-means++</a:t>
            </a:r>
            <a:endParaRPr lang="ru-RU" dirty="0">
              <a:solidFill>
                <a:srgbClr val="002060"/>
              </a:solidFill>
            </a:endParaRPr>
          </a:p>
          <a:p>
            <a:r>
              <a:rPr lang="ru-RU" dirty="0">
                <a:solidFill>
                  <a:srgbClr val="002060"/>
                </a:solidFill>
              </a:rPr>
              <a:t>Найденные </a:t>
            </a:r>
            <a:r>
              <a:rPr lang="ru-RU" dirty="0" err="1">
                <a:solidFill>
                  <a:srgbClr val="002060"/>
                </a:solidFill>
              </a:rPr>
              <a:t>центроиды</a:t>
            </a:r>
            <a:r>
              <a:rPr lang="ru-RU" dirty="0">
                <a:solidFill>
                  <a:srgbClr val="002060"/>
                </a:solidFill>
              </a:rPr>
              <a:t> и их соответствующие значения </a:t>
            </a:r>
            <a:r>
              <a:rPr lang="en-US" dirty="0">
                <a:solidFill>
                  <a:srgbClr val="002060"/>
                </a:solidFill>
              </a:rPr>
              <a:t>SSD </a:t>
            </a:r>
            <a:r>
              <a:rPr lang="ru-RU" dirty="0">
                <a:solidFill>
                  <a:srgbClr val="002060"/>
                </a:solidFill>
              </a:rPr>
              <a:t>использовать для поиска улучшенной инициализации</a:t>
            </a:r>
            <a:r>
              <a:rPr lang="en-US" dirty="0">
                <a:solidFill>
                  <a:srgbClr val="002060"/>
                </a:solidFill>
              </a:rPr>
              <a:t>. </a:t>
            </a:r>
            <a:r>
              <a:rPr lang="ru-RU" dirty="0">
                <a:solidFill>
                  <a:srgbClr val="002060"/>
                </a:solidFill>
              </a:rPr>
              <a:t>Для этого используем взвешенную оценку.</a:t>
            </a:r>
            <a:br>
              <a:rPr lang="ru-RU" dirty="0">
                <a:solidFill>
                  <a:srgbClr val="002060"/>
                </a:solidFill>
              </a:rPr>
            </a:br>
            <a:endParaRPr lang="ru-RU" dirty="0">
              <a:solidFill>
                <a:srgbClr val="002060"/>
              </a:solidFill>
            </a:endParaRPr>
          </a:p>
          <a:p>
            <a:r>
              <a:rPr lang="ru-RU" dirty="0">
                <a:solidFill>
                  <a:srgbClr val="002060"/>
                </a:solidFill>
              </a:rPr>
              <a:t>Преимущества подхода</a:t>
            </a:r>
            <a:r>
              <a:rPr lang="en-US" dirty="0">
                <a:solidFill>
                  <a:srgbClr val="002060"/>
                </a:solidFill>
              </a:rPr>
              <a:t>:</a:t>
            </a:r>
            <a:endParaRPr lang="ru-RU" dirty="0">
              <a:solidFill>
                <a:srgbClr val="002060"/>
              </a:solidFill>
            </a:endParaRPr>
          </a:p>
          <a:p>
            <a:pPr lvl="1"/>
            <a:r>
              <a:rPr lang="ru-RU" dirty="0">
                <a:solidFill>
                  <a:srgbClr val="002060"/>
                </a:solidFill>
              </a:rPr>
              <a:t>За счет сокращения числа вычислений с большей вероятностью находим оптимальную кластеризацию</a:t>
            </a:r>
          </a:p>
          <a:p>
            <a:pPr lvl="1"/>
            <a:r>
              <a:rPr lang="ru-RU" dirty="0">
                <a:solidFill>
                  <a:srgbClr val="002060"/>
                </a:solidFill>
              </a:rPr>
              <a:t>Менее чувствителен к шумовым выбросам</a:t>
            </a:r>
            <a:endParaRPr lang="x-none" dirty="0">
              <a:solidFill>
                <a:srgbClr val="002060"/>
              </a:solidFill>
            </a:endParaRPr>
          </a:p>
          <a:p>
            <a:endParaRPr lang="x-none" dirty="0">
              <a:solidFill>
                <a:srgbClr val="002060"/>
              </a:solidFill>
            </a:endParaRPr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97D8AA54-3624-4285-8474-4582FF4F8C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Лаборатория «Анализа и моделирования информационных процессов»</a:t>
            </a:r>
          </a:p>
        </p:txBody>
      </p:sp>
    </p:spTree>
    <p:extLst>
      <p:ext uri="{BB962C8B-B14F-4D97-AF65-F5344CB8AC3E}">
        <p14:creationId xmlns:p14="http://schemas.microsoft.com/office/powerpoint/2010/main" val="40477915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434403" cy="714167"/>
          </a:xfrm>
        </p:spPr>
        <p:txBody>
          <a:bodyPr/>
          <a:lstStyle/>
          <a:p>
            <a:r>
              <a:rPr lang="ru-RU" b="1" dirty="0">
                <a:solidFill>
                  <a:srgbClr val="002060"/>
                </a:solidFill>
              </a:rPr>
              <a:t>Цель проекта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97601" y="1274164"/>
            <a:ext cx="10515600" cy="2263515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3200" dirty="0">
                <a:solidFill>
                  <a:srgbClr val="002060"/>
                </a:solidFill>
              </a:rPr>
              <a:t>Разработка методических и технологических основ применения информационной системы социального доверия с целью стимулирования устойчивого развития личности с использованием технологий «Больших данных».</a:t>
            </a:r>
            <a:endParaRPr lang="ru-RU" sz="3600" dirty="0">
              <a:solidFill>
                <a:srgbClr val="002060"/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>
                <a:solidFill>
                  <a:schemeClr val="bg1">
                    <a:lumMod val="85000"/>
                    <a:lumOff val="15000"/>
                  </a:schemeClr>
                </a:solidFill>
              </a:rPr>
              <a:t>Лаборатория «Анализа и моделирования информационных процессов»</a:t>
            </a:r>
          </a:p>
        </p:txBody>
      </p:sp>
      <p:pic>
        <p:nvPicPr>
          <p:cNvPr id="1026" name="Picture 2" descr="ÐÐ¾ÑÐ¾Ð¶ÐµÐµ Ð¸Ð·Ð¾Ð±ÑÐ°Ð¶ÐµÐ½Ð¸Ðµ"/>
          <p:cNvPicPr>
            <a:picLocks noChangeAspect="1" noChangeArrowheads="1"/>
          </p:cNvPicPr>
          <p:nvPr/>
        </p:nvPicPr>
        <p:blipFill>
          <a:blip r:embed="rId2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38728" y="3411934"/>
            <a:ext cx="4333875" cy="27622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08155299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F0C8E55-65F3-4007-9A33-DEDA428680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83403" y="354011"/>
            <a:ext cx="4295775" cy="1244600"/>
          </a:xfrm>
        </p:spPr>
        <p:txBody>
          <a:bodyPr>
            <a:normAutofit fontScale="90000"/>
          </a:bodyPr>
          <a:lstStyle/>
          <a:p>
            <a:r>
              <a:rPr lang="ru-RU" sz="3000" b="1" i="1" dirty="0">
                <a:solidFill>
                  <a:srgbClr val="002060"/>
                </a:solidFill>
                <a:latin typeface="PT Serif"/>
              </a:rPr>
              <a:t>Параллельная </a:t>
            </a:r>
            <a:br>
              <a:rPr lang="ru-RU" sz="3000" b="1" i="1" dirty="0">
                <a:solidFill>
                  <a:srgbClr val="002060"/>
                </a:solidFill>
                <a:latin typeface="PT Serif"/>
              </a:rPr>
            </a:br>
            <a:r>
              <a:rPr lang="ru-RU" sz="3000" b="1" i="1" dirty="0">
                <a:solidFill>
                  <a:srgbClr val="002060"/>
                </a:solidFill>
                <a:latin typeface="PT Serif"/>
              </a:rPr>
              <a:t>декомпозиция</a:t>
            </a:r>
            <a:br>
              <a:rPr lang="ru-RU" sz="3000" b="1" i="1" dirty="0">
                <a:solidFill>
                  <a:srgbClr val="002060"/>
                </a:solidFill>
                <a:latin typeface="PT Serif"/>
              </a:rPr>
            </a:br>
            <a:r>
              <a:rPr lang="en-US" sz="3000" b="1" i="1" dirty="0">
                <a:solidFill>
                  <a:srgbClr val="002060"/>
                </a:solidFill>
                <a:latin typeface="PT Serif"/>
              </a:rPr>
              <a:t>Phase 1</a:t>
            </a:r>
            <a:endParaRPr lang="x-none" sz="3000" b="1" i="1" dirty="0">
              <a:solidFill>
                <a:srgbClr val="002060"/>
              </a:solidFill>
              <a:latin typeface="PT Serif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45F2A13-9969-4BD7-8B99-21CAAB489C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83403" y="1876424"/>
            <a:ext cx="3019425" cy="3579813"/>
          </a:xfrm>
        </p:spPr>
        <p:txBody>
          <a:bodyPr>
            <a:normAutofit/>
          </a:bodyPr>
          <a:lstStyle/>
          <a:p>
            <a:r>
              <a:rPr lang="en-US" sz="2400" dirty="0">
                <a:solidFill>
                  <a:srgbClr val="002060"/>
                </a:solidFill>
              </a:rPr>
              <a:t>Win</a:t>
            </a:r>
            <a:r>
              <a:rPr lang="ru-RU" sz="2400" dirty="0">
                <a:solidFill>
                  <a:srgbClr val="002060"/>
                </a:solidFill>
              </a:rPr>
              <a:t> </a:t>
            </a:r>
            <a:r>
              <a:rPr lang="en-US" sz="2400" dirty="0">
                <a:solidFill>
                  <a:srgbClr val="002060"/>
                </a:solidFill>
              </a:rPr>
              <a:t>1,…,</a:t>
            </a:r>
            <a:r>
              <a:rPr lang="ru-RU" sz="2400" dirty="0">
                <a:solidFill>
                  <a:srgbClr val="002060"/>
                </a:solidFill>
              </a:rPr>
              <a:t> </a:t>
            </a:r>
            <a:r>
              <a:rPr lang="en-US" sz="2400" dirty="0">
                <a:solidFill>
                  <a:srgbClr val="002060"/>
                </a:solidFill>
              </a:rPr>
              <a:t>win n </a:t>
            </a:r>
            <a:r>
              <a:rPr lang="ru-RU" sz="2400" dirty="0">
                <a:solidFill>
                  <a:srgbClr val="002060"/>
                </a:solidFill>
              </a:rPr>
              <a:t>независимые выборки(окна) из полного набора данных</a:t>
            </a:r>
          </a:p>
          <a:p>
            <a:endParaRPr lang="ru-RU" sz="2400" dirty="0">
              <a:solidFill>
                <a:srgbClr val="002060"/>
              </a:solidFill>
            </a:endParaRPr>
          </a:p>
          <a:p>
            <a:r>
              <a:rPr lang="en-US" sz="2400" dirty="0">
                <a:solidFill>
                  <a:srgbClr val="002060"/>
                </a:solidFill>
              </a:rPr>
              <a:t>SSD</a:t>
            </a:r>
            <a:r>
              <a:rPr lang="ru-RU" sz="2400" dirty="0">
                <a:solidFill>
                  <a:srgbClr val="002060"/>
                </a:solidFill>
              </a:rPr>
              <a:t> </a:t>
            </a:r>
            <a:r>
              <a:rPr lang="en-US" sz="2400" dirty="0">
                <a:solidFill>
                  <a:srgbClr val="002060"/>
                </a:solidFill>
              </a:rPr>
              <a:t>1,…,SSD n </a:t>
            </a:r>
            <a:r>
              <a:rPr lang="ru-RU" sz="2400" dirty="0">
                <a:solidFill>
                  <a:srgbClr val="002060"/>
                </a:solidFill>
              </a:rPr>
              <a:t>соответствующие оценки</a:t>
            </a:r>
          </a:p>
          <a:p>
            <a:endParaRPr lang="x-none" sz="2400" dirty="0">
              <a:solidFill>
                <a:srgbClr val="002060"/>
              </a:solidFill>
            </a:endParaRPr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30EC5882-47C4-4352-B770-28C3775BAA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Лаборатория «Анализа и моделирования информационных процессов»</a:t>
            </a:r>
          </a:p>
        </p:txBody>
      </p:sp>
      <p:pic>
        <p:nvPicPr>
          <p:cNvPr id="5" name="Объект 3">
            <a:extLst>
              <a:ext uri="{FF2B5EF4-FFF2-40B4-BE49-F238E27FC236}">
                <a16:creationId xmlns:a16="http://schemas.microsoft.com/office/drawing/2014/main" id="{84823C2C-DC4E-48B2-A9EE-C14F13301A8B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76805" y="136525"/>
            <a:ext cx="5681530" cy="607837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114577466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5C1F5D5-F958-49D8-81EE-16DD6E1288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47775" y="346075"/>
            <a:ext cx="4257675" cy="1325563"/>
          </a:xfrm>
        </p:spPr>
        <p:txBody>
          <a:bodyPr/>
          <a:lstStyle/>
          <a:p>
            <a:r>
              <a:rPr lang="ru-RU" sz="2700" b="1" i="1" dirty="0">
                <a:solidFill>
                  <a:srgbClr val="002060"/>
                </a:solidFill>
                <a:latin typeface="PT Serif"/>
              </a:rPr>
              <a:t>Последовательная </a:t>
            </a:r>
            <a:br>
              <a:rPr lang="ru-RU" sz="2700" b="1" i="1" dirty="0">
                <a:solidFill>
                  <a:srgbClr val="002060"/>
                </a:solidFill>
                <a:latin typeface="PT Serif"/>
              </a:rPr>
            </a:br>
            <a:r>
              <a:rPr lang="ru-RU" sz="2700" b="1" i="1" dirty="0">
                <a:solidFill>
                  <a:srgbClr val="002060"/>
                </a:solidFill>
                <a:latin typeface="PT Serif"/>
              </a:rPr>
              <a:t>декомпозиция</a:t>
            </a:r>
            <a:r>
              <a:rPr lang="en-US" sz="2700" b="1" i="1" dirty="0">
                <a:solidFill>
                  <a:srgbClr val="002060"/>
                </a:solidFill>
                <a:latin typeface="PT Serif"/>
              </a:rPr>
              <a:t/>
            </a:r>
            <a:br>
              <a:rPr lang="en-US" sz="2700" b="1" i="1" dirty="0">
                <a:solidFill>
                  <a:srgbClr val="002060"/>
                </a:solidFill>
                <a:latin typeface="PT Serif"/>
              </a:rPr>
            </a:br>
            <a:r>
              <a:rPr lang="en-US" sz="2700" b="1" i="1" dirty="0">
                <a:solidFill>
                  <a:srgbClr val="002060"/>
                </a:solidFill>
                <a:latin typeface="PT Serif"/>
              </a:rPr>
              <a:t>Phase 2</a:t>
            </a:r>
            <a:endParaRPr lang="x-none" sz="2700" b="1" i="1" dirty="0">
              <a:solidFill>
                <a:srgbClr val="002060"/>
              </a:solidFill>
              <a:latin typeface="PT Serif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8155B0C-C1DB-444A-9055-2557C97FB3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4899" y="2108215"/>
            <a:ext cx="4257675" cy="4129088"/>
          </a:xfrm>
        </p:spPr>
        <p:txBody>
          <a:bodyPr>
            <a:normAutofit fontScale="92500"/>
          </a:bodyPr>
          <a:lstStyle/>
          <a:p>
            <a:r>
              <a:rPr lang="ru-RU" sz="2400" dirty="0">
                <a:solidFill>
                  <a:srgbClr val="002060"/>
                </a:solidFill>
              </a:rPr>
              <a:t>Используется предыдущий алгоритм для инициализации</a:t>
            </a:r>
            <a:endParaRPr lang="en-US" sz="2400" dirty="0">
              <a:solidFill>
                <a:srgbClr val="002060"/>
              </a:solidFill>
            </a:endParaRPr>
          </a:p>
          <a:p>
            <a:endParaRPr lang="en-US" sz="2400" dirty="0">
              <a:solidFill>
                <a:srgbClr val="002060"/>
              </a:solidFill>
            </a:endParaRPr>
          </a:p>
          <a:p>
            <a:r>
              <a:rPr lang="ru-RU" sz="2400" dirty="0">
                <a:solidFill>
                  <a:srgbClr val="002060"/>
                </a:solidFill>
              </a:rPr>
              <a:t>Добавление следующего окна</a:t>
            </a:r>
            <a:r>
              <a:rPr lang="en-US" sz="2400" dirty="0">
                <a:solidFill>
                  <a:srgbClr val="002060"/>
                </a:solidFill>
              </a:rPr>
              <a:t> </a:t>
            </a:r>
            <a:r>
              <a:rPr lang="en-US" sz="2400" i="1" dirty="0">
                <a:solidFill>
                  <a:srgbClr val="002060"/>
                </a:solidFill>
              </a:rPr>
              <a:t>win </a:t>
            </a:r>
            <a:r>
              <a:rPr lang="en-US" sz="2400" i="1" dirty="0" err="1">
                <a:solidFill>
                  <a:srgbClr val="002060"/>
                </a:solidFill>
              </a:rPr>
              <a:t>n+l</a:t>
            </a:r>
            <a:r>
              <a:rPr lang="ru-RU" sz="2400" dirty="0">
                <a:solidFill>
                  <a:srgbClr val="002060"/>
                </a:solidFill>
              </a:rPr>
              <a:t> вносит вклад в общее расположение начальных центроидов в соответствии с полученным </a:t>
            </a:r>
            <a:r>
              <a:rPr lang="en-US" sz="2400" dirty="0">
                <a:solidFill>
                  <a:srgbClr val="002060"/>
                </a:solidFill>
              </a:rPr>
              <a:t>SSD</a:t>
            </a:r>
            <a:r>
              <a:rPr lang="ru-RU" sz="2400" dirty="0">
                <a:solidFill>
                  <a:srgbClr val="002060"/>
                </a:solidFill>
              </a:rPr>
              <a:t> </a:t>
            </a:r>
            <a:r>
              <a:rPr lang="en-US" sz="2400" i="1" dirty="0" err="1">
                <a:solidFill>
                  <a:srgbClr val="002060"/>
                </a:solidFill>
              </a:rPr>
              <a:t>n+l</a:t>
            </a:r>
            <a:endParaRPr lang="ru-RU" sz="2400" i="1" dirty="0">
              <a:solidFill>
                <a:srgbClr val="002060"/>
              </a:solidFill>
            </a:endParaRPr>
          </a:p>
          <a:p>
            <a:endParaRPr lang="ru-RU" sz="2400" i="1" dirty="0">
              <a:solidFill>
                <a:srgbClr val="002060"/>
              </a:solidFill>
            </a:endParaRPr>
          </a:p>
          <a:p>
            <a:r>
              <a:rPr lang="ru-RU" sz="2400" dirty="0">
                <a:solidFill>
                  <a:srgbClr val="002060"/>
                </a:solidFill>
              </a:rPr>
              <a:t>Останов по заданному времени</a:t>
            </a:r>
            <a:r>
              <a:rPr lang="en-US" sz="2400" dirty="0">
                <a:solidFill>
                  <a:srgbClr val="002060"/>
                </a:solidFill>
              </a:rPr>
              <a:t>/</a:t>
            </a:r>
            <a:r>
              <a:rPr lang="ru-RU" sz="2400" dirty="0">
                <a:solidFill>
                  <a:srgbClr val="002060"/>
                </a:solidFill>
              </a:rPr>
              <a:t>числу итераций</a:t>
            </a:r>
            <a:endParaRPr lang="x-none" sz="2400" dirty="0">
              <a:solidFill>
                <a:srgbClr val="002060"/>
              </a:solidFill>
            </a:endParaRPr>
          </a:p>
          <a:p>
            <a:endParaRPr lang="x-none" sz="2400" dirty="0">
              <a:solidFill>
                <a:srgbClr val="002060"/>
              </a:solidFill>
            </a:endParaRPr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1E066772-56D9-4919-919B-413EA3707B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Лаборатория «Анализа и моделирования информационных процессов»</a:t>
            </a: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B3631276-CF5C-42C1-A3D5-4FD01381E6FC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41291" y="220692"/>
            <a:ext cx="4745810" cy="601661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553365166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9E17AC7-F537-41DA-82CD-AE07BA9388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20750"/>
          </a:xfrm>
        </p:spPr>
        <p:txBody>
          <a:bodyPr>
            <a:normAutofit/>
          </a:bodyPr>
          <a:lstStyle/>
          <a:p>
            <a:r>
              <a:rPr lang="ru-RU" sz="2700" b="1" i="1" dirty="0">
                <a:solidFill>
                  <a:srgbClr val="002060"/>
                </a:solidFill>
                <a:latin typeface="PT Serif"/>
              </a:rPr>
              <a:t>Результаты экспериментов на синтетических наборах данных и данных </a:t>
            </a:r>
            <a:r>
              <a:rPr lang="en-US" sz="2700" b="1" i="1" dirty="0">
                <a:solidFill>
                  <a:srgbClr val="002060"/>
                </a:solidFill>
                <a:latin typeface="PT Serif"/>
              </a:rPr>
              <a:t>UCI</a:t>
            </a:r>
            <a:r>
              <a:rPr lang="ru-RU" sz="2700" b="1" i="1" dirty="0">
                <a:solidFill>
                  <a:srgbClr val="002060"/>
                </a:solidFill>
                <a:latin typeface="PT Serif"/>
              </a:rPr>
              <a:t>** </a:t>
            </a:r>
            <a:endParaRPr lang="x-none" sz="2700" b="1" i="1" dirty="0">
              <a:solidFill>
                <a:srgbClr val="002060"/>
              </a:solidFill>
              <a:latin typeface="PT Serif"/>
            </a:endParaRPr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4A78FB46-FD8C-4031-92C9-282C355372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Лаборатория «Анализа и моделирования информационных процессов»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5" name="Объект 3">
                <a:extLst>
                  <a:ext uri="{FF2B5EF4-FFF2-40B4-BE49-F238E27FC236}">
                    <a16:creationId xmlns:a16="http://schemas.microsoft.com/office/drawing/2014/main" id="{55C4A7E6-6AA0-4A41-81C3-AE5DD1463C28}"/>
                  </a:ext>
                </a:extLst>
              </p:cNvPr>
              <p:cNvGraphicFramePr>
                <a:graphicFrameLocks noGrp="1"/>
              </p:cNvGraphicFramePr>
              <p:nvPr>
                <p:ph idx="1"/>
                <p:extLst>
                  <p:ext uri="{D42A27DB-BD31-4B8C-83A1-F6EECF244321}">
                    <p14:modId xmlns:p14="http://schemas.microsoft.com/office/powerpoint/2010/main" val="3437772724"/>
                  </p:ext>
                </p:extLst>
              </p:nvPr>
            </p:nvGraphicFramePr>
            <p:xfrm>
              <a:off x="838200" y="1625600"/>
              <a:ext cx="10310070" cy="4320332"/>
            </p:xfrm>
            <a:graphic>
              <a:graphicData uri="http://schemas.openxmlformats.org/drawingml/2006/table">
                <a:tbl>
                  <a:tblPr>
                    <a:tableStyleId>{0505E3EF-67EA-436B-97B2-0124C06EBD24}</a:tableStyleId>
                  </a:tblPr>
                  <a:tblGrid>
                    <a:gridCol w="1553239">
                      <a:extLst>
                        <a:ext uri="{9D8B030D-6E8A-4147-A177-3AD203B41FA5}">
                          <a16:colId xmlns:a16="http://schemas.microsoft.com/office/drawing/2014/main" val="4203073404"/>
                        </a:ext>
                      </a:extLst>
                    </a:gridCol>
                    <a:gridCol w="1407623">
                      <a:extLst>
                        <a:ext uri="{9D8B030D-6E8A-4147-A177-3AD203B41FA5}">
                          <a16:colId xmlns:a16="http://schemas.microsoft.com/office/drawing/2014/main" val="597254144"/>
                        </a:ext>
                      </a:extLst>
                    </a:gridCol>
                    <a:gridCol w="2003327">
                      <a:extLst>
                        <a:ext uri="{9D8B030D-6E8A-4147-A177-3AD203B41FA5}">
                          <a16:colId xmlns:a16="http://schemas.microsoft.com/office/drawing/2014/main" val="1851714871"/>
                        </a:ext>
                      </a:extLst>
                    </a:gridCol>
                    <a:gridCol w="1760633">
                      <a:extLst>
                        <a:ext uri="{9D8B030D-6E8A-4147-A177-3AD203B41FA5}">
                          <a16:colId xmlns:a16="http://schemas.microsoft.com/office/drawing/2014/main" val="2080507694"/>
                        </a:ext>
                      </a:extLst>
                    </a:gridCol>
                    <a:gridCol w="1395489">
                      <a:extLst>
                        <a:ext uri="{9D8B030D-6E8A-4147-A177-3AD203B41FA5}">
                          <a16:colId xmlns:a16="http://schemas.microsoft.com/office/drawing/2014/main" val="3143739871"/>
                        </a:ext>
                      </a:extLst>
                    </a:gridCol>
                    <a:gridCol w="2189759">
                      <a:extLst>
                        <a:ext uri="{9D8B030D-6E8A-4147-A177-3AD203B41FA5}">
                          <a16:colId xmlns:a16="http://schemas.microsoft.com/office/drawing/2014/main" val="2671631683"/>
                        </a:ext>
                      </a:extLst>
                    </a:gridCol>
                  </a:tblGrid>
                  <a:tr h="985292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  <a:tabLst>
                              <a:tab pos="3048000" algn="ctr"/>
                              <a:tab pos="6032500" algn="r"/>
                            </a:tabLst>
                          </a:pPr>
                          <a:r>
                            <a:rPr lang="en-US" sz="2000" dirty="0">
                              <a:effectLst/>
                            </a:rPr>
                            <a:t>dataset</a:t>
                          </a:r>
                          <a:endParaRPr lang="x-none" sz="2400" dirty="0"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  <a:tabLst>
                              <a:tab pos="3048000" algn="ctr"/>
                              <a:tab pos="6032500" algn="r"/>
                            </a:tabLst>
                          </a:pPr>
                          <a:r>
                            <a:rPr lang="en-US" sz="2000" dirty="0">
                              <a:effectLst/>
                            </a:rPr>
                            <a:t>size</a:t>
                          </a:r>
                          <a:endParaRPr lang="x-none" sz="2400" dirty="0">
                            <a:effectLst/>
                            <a:latin typeface="Calibri" panose="020F0502020204030204" pitchFamily="34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0" marR="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  <a:tabLst>
                              <a:tab pos="3048000" algn="ctr"/>
                              <a:tab pos="6032500" algn="r"/>
                            </a:tabLst>
                          </a:pPr>
                          <a:r>
                            <a:rPr lang="en-US" sz="2000" dirty="0">
                              <a:effectLst/>
                            </a:rPr>
                            <a:t>num. of</a:t>
                          </a:r>
                          <a:endParaRPr lang="x-none" sz="2400" dirty="0"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  <a:tabLst>
                              <a:tab pos="3048000" algn="ctr"/>
                              <a:tab pos="6032500" algn="r"/>
                            </a:tabLst>
                          </a:pPr>
                          <a:r>
                            <a:rPr lang="en-US" sz="2000" dirty="0">
                              <a:effectLst/>
                            </a:rPr>
                            <a:t>experiments</a:t>
                          </a:r>
                          <a:endParaRPr lang="x-none" sz="2400" dirty="0">
                            <a:effectLst/>
                            <a:latin typeface="Calibri" panose="020F0502020204030204" pitchFamily="34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0" marR="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  <a:tabLst>
                              <a:tab pos="3048000" algn="ctr"/>
                              <a:tab pos="6032500" algn="r"/>
                            </a:tabLst>
                          </a:pPr>
                          <a:r>
                            <a:rPr lang="en-US" sz="2000" dirty="0">
                              <a:effectLst/>
                            </a:rPr>
                            <a:t>improves</a:t>
                          </a:r>
                          <a:endParaRPr lang="x-none" sz="2400" dirty="0"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  <a:tabLst>
                              <a:tab pos="3048000" algn="ctr"/>
                              <a:tab pos="6032500" algn="r"/>
                            </a:tabLst>
                          </a:pPr>
                          <a:r>
                            <a:rPr lang="en-US" sz="2000" dirty="0">
                              <a:effectLst/>
                            </a:rPr>
                            <a:t>k-means++</a:t>
                          </a:r>
                          <a:endParaRPr lang="x-none" sz="2400" dirty="0">
                            <a:effectLst/>
                            <a:latin typeface="Calibri" panose="020F0502020204030204" pitchFamily="34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0" marR="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  <a:tabLst>
                              <a:tab pos="3048000" algn="ctr"/>
                              <a:tab pos="6032500" algn="r"/>
                            </a:tabLs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x-none" sz="1600" i="1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16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𝑆𝑆𝐷</m:t>
                                    </m:r>
                                    <m:r>
                                      <a:rPr lang="en-US" sz="16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(</m:t>
                                    </m:r>
                                    <m:r>
                                      <a:rPr lang="en-US" sz="16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𝑘𝑚𝑒𝑎𝑛𝑠</m:t>
                                    </m:r>
                                    <m:r>
                                      <a:rPr lang="en-US" sz="16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++)</m:t>
                                    </m:r>
                                  </m:num>
                                  <m:den>
                                    <m:r>
                                      <a:rPr lang="en-US" sz="16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𝑆𝑆𝐷</m:t>
                                    </m:r>
                                    <m:r>
                                      <a:rPr lang="en-US" sz="16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(</m:t>
                                    </m:r>
                                    <m:r>
                                      <a:rPr lang="en-US" sz="16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𝑜𝑢𝑟𝑠</m:t>
                                    </m:r>
                                    <m:r>
                                      <a:rPr lang="en-US" sz="16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)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x-none" sz="2400" dirty="0">
                            <a:effectLst/>
                            <a:latin typeface="Calibri" panose="020F0502020204030204" pitchFamily="34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0" marR="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  <a:tabLst>
                              <a:tab pos="3048000" algn="ctr"/>
                              <a:tab pos="6032500" algn="r"/>
                            </a:tabLst>
                          </a:pPr>
                          <a:r>
                            <a:rPr lang="en-US" sz="2000" dirty="0">
                              <a:effectLst/>
                            </a:rPr>
                            <a:t>num. of</a:t>
                          </a:r>
                          <a:endParaRPr lang="x-none" sz="2400" dirty="0"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  <a:tabLst>
                              <a:tab pos="3048000" algn="ctr"/>
                              <a:tab pos="6032500" algn="r"/>
                            </a:tabLst>
                          </a:pPr>
                          <a:r>
                            <a:rPr lang="en-US" sz="2000" dirty="0">
                              <a:effectLst/>
                            </a:rPr>
                            <a:t>overtime</a:t>
                          </a:r>
                          <a:endParaRPr lang="x-none" sz="2400" dirty="0">
                            <a:effectLst/>
                            <a:latin typeface="Calibri" panose="020F0502020204030204" pitchFamily="34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0" marR="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  <a:tabLst>
                              <a:tab pos="3048000" algn="ctr"/>
                              <a:tab pos="6032500" algn="r"/>
                            </a:tabLs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x-none" sz="1600" i="1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16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𝑡𝑖𝑚𝑒</m:t>
                                    </m:r>
                                    <m:r>
                                      <a:rPr lang="en-US" sz="16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(</m:t>
                                    </m:r>
                                    <m:r>
                                      <a:rPr lang="en-US" sz="16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𝑜𝑢𝑟𝑠</m:t>
                                    </m:r>
                                    <m:r>
                                      <a:rPr lang="en-US" sz="16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)</m:t>
                                    </m:r>
                                  </m:num>
                                  <m:den>
                                    <m:r>
                                      <a:rPr lang="en-US" sz="16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𝑡𝑖𝑚𝑒</m:t>
                                    </m:r>
                                    <m:r>
                                      <a:rPr lang="en-US" sz="16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(</m:t>
                                    </m:r>
                                    <m:r>
                                      <a:rPr lang="en-US" sz="16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𝑘𝑚𝑒𝑎𝑛𝑠</m:t>
                                    </m:r>
                                    <m:r>
                                      <a:rPr lang="en-US" sz="16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++)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x-none" sz="2400" dirty="0">
                            <a:effectLst/>
                            <a:latin typeface="Calibri" panose="020F0502020204030204" pitchFamily="34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0" marR="0" marT="0" marB="0"/>
                    </a:tc>
                    <a:extLst>
                      <a:ext uri="{0D108BD9-81ED-4DB2-BD59-A6C34878D82A}">
                        <a16:rowId xmlns:a16="http://schemas.microsoft.com/office/drawing/2014/main" val="59549600"/>
                      </a:ext>
                    </a:extLst>
                  </a:tr>
                  <a:tr h="416880">
                    <a:tc>
                      <a:txBody>
                        <a:bodyPr/>
                        <a:lstStyle/>
                        <a:p>
                          <a:pPr algn="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  <a:tabLst>
                              <a:tab pos="3048000" algn="ctr"/>
                              <a:tab pos="6032500" algn="r"/>
                            </a:tabLst>
                          </a:pPr>
                          <a:r>
                            <a:rPr lang="en-US" sz="1600">
                              <a:effectLst/>
                            </a:rPr>
                            <a:t>    1</a:t>
                          </a:r>
                          <a14:m>
                            <m:oMath xmlns:m="http://schemas.openxmlformats.org/officeDocument/2006/math">
                              <m:r>
                                <a:rPr lang="en-US" sz="1600">
                                  <a:effectLst/>
                                  <a:latin typeface="Cambria Math" panose="02040503050406030204" pitchFamily="18" charset="0"/>
                                </a:rPr>
                                <m:t>×1</m:t>
                              </m:r>
                              <m:sSup>
                                <m:sSupPr>
                                  <m:ctrlPr>
                                    <a:rPr lang="x-none" sz="1600" i="1"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1600">
                                      <a:effectLst/>
                                      <a:latin typeface="Cambria Math" panose="02040503050406030204" pitchFamily="18" charset="0"/>
                                    </a:rPr>
                                    <m:t>0</m:t>
                                  </m:r>
                                </m:e>
                                <m:sup>
                                  <m:r>
                                    <a:rPr lang="en-US" sz="1600">
                                      <a:effectLst/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sup>
                              </m:sSup>
                            </m:oMath>
                          </a14:m>
                          <a:r>
                            <a:rPr lang="en-US" sz="1600">
                              <a:effectLst/>
                            </a:rPr>
                            <a:t> </a:t>
                          </a:r>
                          <a:endParaRPr lang="x-none" sz="1800">
                            <a:effectLst/>
                            <a:latin typeface="Calibri" panose="020F0502020204030204" pitchFamily="34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0" marR="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  <a:tabLst>
                              <a:tab pos="3048000" algn="ctr"/>
                              <a:tab pos="6032500" algn="r"/>
                            </a:tabLst>
                          </a:pPr>
                          <a:r>
                            <a:rPr lang="en-US" sz="1600">
                              <a:effectLst/>
                            </a:rPr>
                            <a:t> 1590 </a:t>
                          </a:r>
                          <a:endParaRPr lang="x-none" sz="1800">
                            <a:effectLst/>
                            <a:latin typeface="Calibri" panose="020F0502020204030204" pitchFamily="34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0" marR="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  <a:tabLst>
                              <a:tab pos="3048000" algn="ctr"/>
                              <a:tab pos="6032500" algn="r"/>
                            </a:tabLst>
                          </a:pPr>
                          <a:r>
                            <a:rPr lang="en-US" sz="1600" dirty="0">
                              <a:effectLst/>
                            </a:rPr>
                            <a:t> 33 (2.08%) </a:t>
                          </a:r>
                          <a:endParaRPr lang="x-none" sz="1800" dirty="0">
                            <a:effectLst/>
                            <a:latin typeface="Calibri" panose="020F0502020204030204" pitchFamily="34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0" marR="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  <a:tabLst>
                              <a:tab pos="3048000" algn="ctr"/>
                              <a:tab pos="6032500" algn="r"/>
                            </a:tabLst>
                          </a:pPr>
                          <a:r>
                            <a:rPr lang="en-US" sz="1600" dirty="0">
                              <a:effectLst/>
                            </a:rPr>
                            <a:t> 0.964 </a:t>
                          </a:r>
                          <a:endParaRPr lang="x-none" sz="1800" dirty="0">
                            <a:effectLst/>
                            <a:latin typeface="Calibri" panose="020F0502020204030204" pitchFamily="34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0" marR="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  <a:tabLst>
                              <a:tab pos="3048000" algn="ctr"/>
                              <a:tab pos="6032500" algn="r"/>
                            </a:tabLst>
                          </a:pPr>
                          <a:r>
                            <a:rPr lang="en-US" sz="1600">
                              <a:effectLst/>
                            </a:rPr>
                            <a:t> 0 </a:t>
                          </a:r>
                          <a:endParaRPr lang="x-none" sz="1800">
                            <a:effectLst/>
                            <a:latin typeface="Calibri" panose="020F0502020204030204" pitchFamily="34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0" marR="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  <a:tabLst>
                              <a:tab pos="3048000" algn="ctr"/>
                              <a:tab pos="6032500" algn="r"/>
                            </a:tabLst>
                          </a:pPr>
                          <a:r>
                            <a:rPr lang="en-US" sz="1600">
                              <a:effectLst/>
                            </a:rPr>
                            <a:t> 0.330 </a:t>
                          </a:r>
                          <a:endParaRPr lang="x-none" sz="1800">
                            <a:effectLst/>
                            <a:latin typeface="Calibri" panose="020F0502020204030204" pitchFamily="34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0" marR="0" marT="0" marB="0"/>
                    </a:tc>
                    <a:extLst>
                      <a:ext uri="{0D108BD9-81ED-4DB2-BD59-A6C34878D82A}">
                        <a16:rowId xmlns:a16="http://schemas.microsoft.com/office/drawing/2014/main" val="536238939"/>
                      </a:ext>
                    </a:extLst>
                  </a:tr>
                  <a:tr h="416880">
                    <a:tc>
                      <a:txBody>
                        <a:bodyPr/>
                        <a:lstStyle/>
                        <a:p>
                          <a:pPr algn="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  <a:tabLst>
                              <a:tab pos="3048000" algn="ctr"/>
                              <a:tab pos="6032500" algn="r"/>
                            </a:tabLst>
                          </a:pPr>
                          <a14:m>
                            <m:oMath xmlns:m="http://schemas.openxmlformats.org/officeDocument/2006/math">
                              <m:r>
                                <a:rPr lang="en-US" sz="1600">
                                  <a:effectLst/>
                                  <a:latin typeface="Cambria Math" panose="02040503050406030204" pitchFamily="18" charset="0"/>
                                </a:rPr>
                                <m:t>1×1</m:t>
                              </m:r>
                              <m:sSup>
                                <m:sSupPr>
                                  <m:ctrlPr>
                                    <a:rPr lang="x-none" sz="1600" i="1"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1600">
                                      <a:effectLst/>
                                      <a:latin typeface="Cambria Math" panose="02040503050406030204" pitchFamily="18" charset="0"/>
                                    </a:rPr>
                                    <m:t>0</m:t>
                                  </m:r>
                                </m:e>
                                <m:sup>
                                  <m:r>
                                    <a:rPr lang="en-US" sz="1600">
                                      <a:effectLst/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sup>
                              </m:sSup>
                            </m:oMath>
                          </a14:m>
                          <a:r>
                            <a:rPr lang="en-US" sz="1600">
                              <a:effectLst/>
                            </a:rPr>
                            <a:t> </a:t>
                          </a:r>
                          <a:endParaRPr lang="x-none" sz="1800">
                            <a:effectLst/>
                            <a:latin typeface="Calibri" panose="020F0502020204030204" pitchFamily="34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0" marR="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  <a:tabLst>
                              <a:tab pos="3048000" algn="ctr"/>
                              <a:tab pos="6032500" algn="r"/>
                            </a:tabLst>
                          </a:pPr>
                          <a:r>
                            <a:rPr lang="en-US" sz="1600">
                              <a:effectLst/>
                            </a:rPr>
                            <a:t> 1186 </a:t>
                          </a:r>
                          <a:endParaRPr lang="x-none" sz="1800">
                            <a:effectLst/>
                            <a:latin typeface="Calibri" panose="020F0502020204030204" pitchFamily="34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0" marR="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  <a:tabLst>
                              <a:tab pos="3048000" algn="ctr"/>
                              <a:tab pos="6032500" algn="r"/>
                            </a:tabLst>
                          </a:pPr>
                          <a:r>
                            <a:rPr lang="en-US" sz="1600">
                              <a:effectLst/>
                            </a:rPr>
                            <a:t> 35 (2.95%) </a:t>
                          </a:r>
                          <a:endParaRPr lang="x-none" sz="1800">
                            <a:effectLst/>
                            <a:latin typeface="Calibri" panose="020F0502020204030204" pitchFamily="34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0" marR="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  <a:tabLst>
                              <a:tab pos="3048000" algn="ctr"/>
                              <a:tab pos="6032500" algn="r"/>
                            </a:tabLst>
                          </a:pPr>
                          <a:r>
                            <a:rPr lang="en-US" sz="1600">
                              <a:effectLst/>
                            </a:rPr>
                            <a:t> 0.989 </a:t>
                          </a:r>
                          <a:endParaRPr lang="x-none" sz="1800">
                            <a:effectLst/>
                            <a:latin typeface="Calibri" panose="020F0502020204030204" pitchFamily="34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0" marR="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  <a:tabLst>
                              <a:tab pos="3048000" algn="ctr"/>
                              <a:tab pos="6032500" algn="r"/>
                            </a:tabLst>
                          </a:pPr>
                          <a:r>
                            <a:rPr lang="en-US" sz="1600">
                              <a:effectLst/>
                            </a:rPr>
                            <a:t> 17 </a:t>
                          </a:r>
                          <a:endParaRPr lang="x-none" sz="1800">
                            <a:effectLst/>
                            <a:latin typeface="Calibri" panose="020F0502020204030204" pitchFamily="34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0" marR="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  <a:tabLst>
                              <a:tab pos="3048000" algn="ctr"/>
                              <a:tab pos="6032500" algn="r"/>
                            </a:tabLst>
                          </a:pPr>
                          <a:r>
                            <a:rPr lang="en-US" sz="1600">
                              <a:effectLst/>
                            </a:rPr>
                            <a:t> 0.433 </a:t>
                          </a:r>
                          <a:endParaRPr lang="x-none" sz="1800">
                            <a:effectLst/>
                            <a:latin typeface="Calibri" panose="020F0502020204030204" pitchFamily="34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0" marR="0" marT="0" marB="0"/>
                    </a:tc>
                    <a:extLst>
                      <a:ext uri="{0D108BD9-81ED-4DB2-BD59-A6C34878D82A}">
                        <a16:rowId xmlns:a16="http://schemas.microsoft.com/office/drawing/2014/main" val="3764827199"/>
                      </a:ext>
                    </a:extLst>
                  </a:tr>
                  <a:tr h="416880">
                    <a:tc>
                      <a:txBody>
                        <a:bodyPr/>
                        <a:lstStyle/>
                        <a:p>
                          <a:pPr algn="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  <a:tabLst>
                              <a:tab pos="3048000" algn="ctr"/>
                              <a:tab pos="6032500" algn="r"/>
                            </a:tabLst>
                          </a:pPr>
                          <a14:m>
                            <m:oMath xmlns:m="http://schemas.openxmlformats.org/officeDocument/2006/math">
                              <m:r>
                                <a:rPr lang="en-US" sz="1600">
                                  <a:effectLst/>
                                  <a:latin typeface="Cambria Math" panose="02040503050406030204" pitchFamily="18" charset="0"/>
                                </a:rPr>
                                <m:t>1×1</m:t>
                              </m:r>
                              <m:sSup>
                                <m:sSupPr>
                                  <m:ctrlPr>
                                    <a:rPr lang="x-none" sz="1600" i="1"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1600">
                                      <a:effectLst/>
                                      <a:latin typeface="Cambria Math" panose="02040503050406030204" pitchFamily="18" charset="0"/>
                                    </a:rPr>
                                    <m:t>0</m:t>
                                  </m:r>
                                </m:e>
                                <m:sup>
                                  <m:r>
                                    <a:rPr lang="en-US" sz="1600">
                                      <a:effectLst/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sup>
                              </m:sSup>
                            </m:oMath>
                          </a14:m>
                          <a:r>
                            <a:rPr lang="en-US" sz="1600">
                              <a:effectLst/>
                            </a:rPr>
                            <a:t> </a:t>
                          </a:r>
                          <a:endParaRPr lang="x-none" sz="1800">
                            <a:effectLst/>
                            <a:latin typeface="Calibri" panose="020F0502020204030204" pitchFamily="34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0" marR="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  <a:tabLst>
                              <a:tab pos="3048000" algn="ctr"/>
                              <a:tab pos="6032500" algn="r"/>
                            </a:tabLst>
                          </a:pPr>
                          <a:r>
                            <a:rPr lang="en-US" sz="1600">
                              <a:effectLst/>
                            </a:rPr>
                            <a:t> 312 </a:t>
                          </a:r>
                          <a:endParaRPr lang="x-none" sz="1800">
                            <a:effectLst/>
                            <a:latin typeface="Calibri" panose="020F0502020204030204" pitchFamily="34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0" marR="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  <a:tabLst>
                              <a:tab pos="3048000" algn="ctr"/>
                              <a:tab pos="6032500" algn="r"/>
                            </a:tabLst>
                          </a:pPr>
                          <a:r>
                            <a:rPr lang="en-US" sz="1600" dirty="0">
                              <a:effectLst/>
                            </a:rPr>
                            <a:t> 14 (4.49%) </a:t>
                          </a:r>
                          <a:endParaRPr lang="x-none" sz="1800" dirty="0">
                            <a:effectLst/>
                            <a:latin typeface="Calibri" panose="020F0502020204030204" pitchFamily="34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0" marR="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  <a:tabLst>
                              <a:tab pos="3048000" algn="ctr"/>
                              <a:tab pos="6032500" algn="r"/>
                            </a:tabLst>
                          </a:pPr>
                          <a:r>
                            <a:rPr lang="en-US" sz="1600">
                              <a:effectLst/>
                            </a:rPr>
                            <a:t> 0.992 </a:t>
                          </a:r>
                          <a:endParaRPr lang="x-none" sz="1800">
                            <a:effectLst/>
                            <a:latin typeface="Calibri" panose="020F0502020204030204" pitchFamily="34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0" marR="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  <a:tabLst>
                              <a:tab pos="3048000" algn="ctr"/>
                              <a:tab pos="6032500" algn="r"/>
                            </a:tabLst>
                          </a:pPr>
                          <a:r>
                            <a:rPr lang="en-US" sz="1600">
                              <a:effectLst/>
                            </a:rPr>
                            <a:t> 15 </a:t>
                          </a:r>
                          <a:endParaRPr lang="x-none" sz="1800">
                            <a:effectLst/>
                            <a:latin typeface="Calibri" panose="020F0502020204030204" pitchFamily="34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0" marR="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  <a:tabLst>
                              <a:tab pos="3048000" algn="ctr"/>
                              <a:tab pos="6032500" algn="r"/>
                            </a:tabLst>
                          </a:pPr>
                          <a:r>
                            <a:rPr lang="en-US" sz="1600">
                              <a:effectLst/>
                            </a:rPr>
                            <a:t> 0.051 </a:t>
                          </a:r>
                          <a:endParaRPr lang="x-none" sz="1800">
                            <a:effectLst/>
                            <a:latin typeface="Calibri" panose="020F0502020204030204" pitchFamily="34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0" marR="0" marT="0" marB="0"/>
                    </a:tc>
                    <a:extLst>
                      <a:ext uri="{0D108BD9-81ED-4DB2-BD59-A6C34878D82A}">
                        <a16:rowId xmlns:a16="http://schemas.microsoft.com/office/drawing/2014/main" val="3399789073"/>
                      </a:ext>
                    </a:extLst>
                  </a:tr>
                  <a:tr h="416880">
                    <a:tc>
                      <a:txBody>
                        <a:bodyPr/>
                        <a:lstStyle/>
                        <a:p>
                          <a:pPr algn="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  <a:tabLst>
                              <a:tab pos="3048000" algn="ctr"/>
                              <a:tab pos="6032500" algn="r"/>
                            </a:tabLst>
                          </a:pPr>
                          <a14:m>
                            <m:oMath xmlns:m="http://schemas.openxmlformats.org/officeDocument/2006/math">
                              <m:r>
                                <a:rPr lang="en-US" sz="1600">
                                  <a:effectLst/>
                                  <a:latin typeface="Cambria Math" panose="02040503050406030204" pitchFamily="18" charset="0"/>
                                </a:rPr>
                                <m:t>1×1</m:t>
                              </m:r>
                              <m:sSup>
                                <m:sSupPr>
                                  <m:ctrlPr>
                                    <a:rPr lang="x-none" sz="1600" i="1"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1600">
                                      <a:effectLst/>
                                      <a:latin typeface="Cambria Math" panose="02040503050406030204" pitchFamily="18" charset="0"/>
                                    </a:rPr>
                                    <m:t>0</m:t>
                                  </m:r>
                                </m:e>
                                <m:sup>
                                  <m:r>
                                    <a:rPr lang="en-US" sz="1600">
                                      <a:effectLst/>
                                      <a:latin typeface="Cambria Math" panose="02040503050406030204" pitchFamily="18" charset="0"/>
                                    </a:rPr>
                                    <m:t>6</m:t>
                                  </m:r>
                                </m:sup>
                              </m:sSup>
                            </m:oMath>
                          </a14:m>
                          <a:r>
                            <a:rPr lang="en-US" sz="1600">
                              <a:effectLst/>
                            </a:rPr>
                            <a:t> </a:t>
                          </a:r>
                          <a:endParaRPr lang="x-none" sz="1800">
                            <a:effectLst/>
                            <a:latin typeface="Calibri" panose="020F0502020204030204" pitchFamily="34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0" marR="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  <a:tabLst>
                              <a:tab pos="3048000" algn="ctr"/>
                              <a:tab pos="6032500" algn="r"/>
                            </a:tabLst>
                          </a:pPr>
                          <a:r>
                            <a:rPr lang="en-US" sz="1600">
                              <a:effectLst/>
                            </a:rPr>
                            <a:t> 1140 </a:t>
                          </a:r>
                          <a:endParaRPr lang="x-none" sz="1800">
                            <a:effectLst/>
                            <a:latin typeface="Calibri" panose="020F0502020204030204" pitchFamily="34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0" marR="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  <a:tabLst>
                              <a:tab pos="3048000" algn="ctr"/>
                              <a:tab pos="6032500" algn="r"/>
                            </a:tabLst>
                          </a:pPr>
                          <a:r>
                            <a:rPr lang="en-US" sz="1600">
                              <a:effectLst/>
                            </a:rPr>
                            <a:t>345 (30.26%) </a:t>
                          </a:r>
                          <a:endParaRPr lang="x-none" sz="1800">
                            <a:effectLst/>
                            <a:latin typeface="Calibri" panose="020F0502020204030204" pitchFamily="34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0" marR="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  <a:tabLst>
                              <a:tab pos="3048000" algn="ctr"/>
                              <a:tab pos="6032500" algn="r"/>
                            </a:tabLst>
                          </a:pPr>
                          <a:r>
                            <a:rPr lang="en-US" sz="1600">
                              <a:effectLst/>
                            </a:rPr>
                            <a:t> 1.000 </a:t>
                          </a:r>
                          <a:endParaRPr lang="x-none" sz="1800">
                            <a:effectLst/>
                            <a:latin typeface="Calibri" panose="020F0502020204030204" pitchFamily="34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0" marR="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  <a:tabLst>
                              <a:tab pos="3048000" algn="ctr"/>
                              <a:tab pos="6032500" algn="r"/>
                            </a:tabLst>
                          </a:pPr>
                          <a:r>
                            <a:rPr lang="en-US" sz="1600">
                              <a:effectLst/>
                            </a:rPr>
                            <a:t> 10 </a:t>
                          </a:r>
                          <a:endParaRPr lang="x-none" sz="1800">
                            <a:effectLst/>
                            <a:latin typeface="Calibri" panose="020F0502020204030204" pitchFamily="34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0" marR="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  <a:tabLst>
                              <a:tab pos="3048000" algn="ctr"/>
                              <a:tab pos="6032500" algn="r"/>
                            </a:tabLst>
                          </a:pPr>
                          <a:r>
                            <a:rPr lang="en-US" sz="1600">
                              <a:effectLst/>
                            </a:rPr>
                            <a:t> 0.386 </a:t>
                          </a:r>
                          <a:endParaRPr lang="x-none" sz="1800">
                            <a:effectLst/>
                            <a:latin typeface="Calibri" panose="020F0502020204030204" pitchFamily="34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0" marR="0" marT="0" marB="0"/>
                    </a:tc>
                    <a:extLst>
                      <a:ext uri="{0D108BD9-81ED-4DB2-BD59-A6C34878D82A}">
                        <a16:rowId xmlns:a16="http://schemas.microsoft.com/office/drawing/2014/main" val="1152296054"/>
                      </a:ext>
                    </a:extLst>
                  </a:tr>
                  <a:tr h="416880">
                    <a:tc>
                      <a:txBody>
                        <a:bodyPr/>
                        <a:lstStyle/>
                        <a:p>
                          <a:pPr algn="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  <a:tabLst>
                              <a:tab pos="3048000" algn="ctr"/>
                              <a:tab pos="6032500" algn="r"/>
                            </a:tabLst>
                          </a:pPr>
                          <a14:m>
                            <m:oMath xmlns:m="http://schemas.openxmlformats.org/officeDocument/2006/math">
                              <m:r>
                                <a:rPr lang="en-US" sz="1600">
                                  <a:effectLst/>
                                  <a:latin typeface="Cambria Math" panose="02040503050406030204" pitchFamily="18" charset="0"/>
                                </a:rPr>
                                <m:t>1×1</m:t>
                              </m:r>
                              <m:sSup>
                                <m:sSupPr>
                                  <m:ctrlPr>
                                    <a:rPr lang="x-none" sz="1600" i="1"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1600">
                                      <a:effectLst/>
                                      <a:latin typeface="Cambria Math" panose="02040503050406030204" pitchFamily="18" charset="0"/>
                                    </a:rPr>
                                    <m:t>0</m:t>
                                  </m:r>
                                </m:e>
                                <m:sup>
                                  <m:r>
                                    <a:rPr lang="en-US" sz="1600">
                                      <a:effectLst/>
                                      <a:latin typeface="Cambria Math" panose="02040503050406030204" pitchFamily="18" charset="0"/>
                                    </a:rPr>
                                    <m:t>6</m:t>
                                  </m:r>
                                </m:sup>
                              </m:sSup>
                            </m:oMath>
                          </a14:m>
                          <a:r>
                            <a:rPr lang="en-US" sz="1600">
                              <a:effectLst/>
                            </a:rPr>
                            <a:t> </a:t>
                          </a:r>
                          <a:endParaRPr lang="x-none" sz="1800">
                            <a:effectLst/>
                            <a:latin typeface="Calibri" panose="020F0502020204030204" pitchFamily="34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0" marR="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  <a:tabLst>
                              <a:tab pos="3048000" algn="ctr"/>
                              <a:tab pos="6032500" algn="r"/>
                            </a:tabLst>
                          </a:pPr>
                          <a:r>
                            <a:rPr lang="en-US" sz="1600">
                              <a:effectLst/>
                            </a:rPr>
                            <a:t> 300 </a:t>
                          </a:r>
                          <a:endParaRPr lang="x-none" sz="1800">
                            <a:effectLst/>
                            <a:latin typeface="Calibri" panose="020F0502020204030204" pitchFamily="34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0" marR="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  <a:tabLst>
                              <a:tab pos="3048000" algn="ctr"/>
                              <a:tab pos="6032500" algn="r"/>
                            </a:tabLst>
                          </a:pPr>
                          <a:r>
                            <a:rPr lang="en-US" sz="1600">
                              <a:effectLst/>
                            </a:rPr>
                            <a:t>160 (53.33%) </a:t>
                          </a:r>
                          <a:endParaRPr lang="x-none" sz="1800">
                            <a:effectLst/>
                            <a:latin typeface="Calibri" panose="020F0502020204030204" pitchFamily="34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0" marR="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  <a:tabLst>
                              <a:tab pos="3048000" algn="ctr"/>
                              <a:tab pos="6032500" algn="r"/>
                            </a:tabLst>
                          </a:pPr>
                          <a:r>
                            <a:rPr lang="en-US" sz="1600">
                              <a:effectLst/>
                            </a:rPr>
                            <a:t> 1.000 </a:t>
                          </a:r>
                          <a:endParaRPr lang="x-none" sz="1800">
                            <a:effectLst/>
                            <a:latin typeface="Calibri" panose="020F0502020204030204" pitchFamily="34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0" marR="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  <a:tabLst>
                              <a:tab pos="3048000" algn="ctr"/>
                              <a:tab pos="6032500" algn="r"/>
                            </a:tabLst>
                          </a:pPr>
                          <a:r>
                            <a:rPr lang="en-US" sz="1600">
                              <a:effectLst/>
                            </a:rPr>
                            <a:t> 12 </a:t>
                          </a:r>
                          <a:endParaRPr lang="x-none" sz="1800">
                            <a:effectLst/>
                            <a:latin typeface="Calibri" panose="020F0502020204030204" pitchFamily="34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0" marR="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  <a:tabLst>
                              <a:tab pos="3048000" algn="ctr"/>
                              <a:tab pos="6032500" algn="r"/>
                            </a:tabLst>
                          </a:pPr>
                          <a:r>
                            <a:rPr lang="en-US" sz="1600">
                              <a:effectLst/>
                            </a:rPr>
                            <a:t> 0.394 </a:t>
                          </a:r>
                          <a:endParaRPr lang="x-none" sz="1800">
                            <a:effectLst/>
                            <a:latin typeface="Calibri" panose="020F0502020204030204" pitchFamily="34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0" marR="0" marT="0" marB="0"/>
                    </a:tc>
                    <a:extLst>
                      <a:ext uri="{0D108BD9-81ED-4DB2-BD59-A6C34878D82A}">
                        <a16:rowId xmlns:a16="http://schemas.microsoft.com/office/drawing/2014/main" val="1745878354"/>
                      </a:ext>
                    </a:extLst>
                  </a:tr>
                  <a:tr h="416880">
                    <a:tc>
                      <a:txBody>
                        <a:bodyPr/>
                        <a:lstStyle/>
                        <a:p>
                          <a:pPr algn="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  <a:tabLst>
                              <a:tab pos="3048000" algn="ctr"/>
                              <a:tab pos="6032500" algn="r"/>
                            </a:tabLst>
                          </a:pPr>
                          <a14:m>
                            <m:oMath xmlns:m="http://schemas.openxmlformats.org/officeDocument/2006/math">
                              <m:r>
                                <a:rPr lang="en-US" sz="1600">
                                  <a:effectLst/>
                                  <a:latin typeface="Cambria Math" panose="02040503050406030204" pitchFamily="18" charset="0"/>
                                </a:rPr>
                                <m:t>1×1</m:t>
                              </m:r>
                              <m:sSup>
                                <m:sSupPr>
                                  <m:ctrlPr>
                                    <a:rPr lang="x-none" sz="1600" i="1"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1600">
                                      <a:effectLst/>
                                      <a:latin typeface="Cambria Math" panose="02040503050406030204" pitchFamily="18" charset="0"/>
                                    </a:rPr>
                                    <m:t>0</m:t>
                                  </m:r>
                                </m:e>
                                <m:sup>
                                  <m:r>
                                    <a:rPr lang="en-US" sz="1600">
                                      <a:effectLst/>
                                      <a:latin typeface="Cambria Math" panose="02040503050406030204" pitchFamily="18" charset="0"/>
                                    </a:rPr>
                                    <m:t>6</m:t>
                                  </m:r>
                                </m:sup>
                              </m:sSup>
                            </m:oMath>
                          </a14:m>
                          <a:r>
                            <a:rPr lang="en-US" sz="1600">
                              <a:effectLst/>
                            </a:rPr>
                            <a:t> </a:t>
                          </a:r>
                          <a:endParaRPr lang="x-none" sz="1800">
                            <a:effectLst/>
                            <a:latin typeface="Calibri" panose="020F0502020204030204" pitchFamily="34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0" marR="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  <a:tabLst>
                              <a:tab pos="3048000" algn="ctr"/>
                              <a:tab pos="6032500" algn="r"/>
                            </a:tabLst>
                          </a:pPr>
                          <a:r>
                            <a:rPr lang="en-US" sz="1600">
                              <a:effectLst/>
                            </a:rPr>
                            <a:t> 82 </a:t>
                          </a:r>
                          <a:endParaRPr lang="x-none" sz="1800">
                            <a:effectLst/>
                            <a:latin typeface="Calibri" panose="020F0502020204030204" pitchFamily="34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0" marR="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  <a:tabLst>
                              <a:tab pos="3048000" algn="ctr"/>
                              <a:tab pos="6032500" algn="r"/>
                            </a:tabLst>
                          </a:pPr>
                          <a:r>
                            <a:rPr lang="en-US" sz="1600" dirty="0">
                              <a:effectLst/>
                            </a:rPr>
                            <a:t> 40 (48.78%) </a:t>
                          </a:r>
                          <a:endParaRPr lang="x-none" sz="1800" dirty="0">
                            <a:effectLst/>
                            <a:latin typeface="Calibri" panose="020F0502020204030204" pitchFamily="34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0" marR="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  <a:tabLst>
                              <a:tab pos="3048000" algn="ctr"/>
                              <a:tab pos="6032500" algn="r"/>
                            </a:tabLst>
                          </a:pPr>
                          <a:r>
                            <a:rPr lang="en-US" sz="1600">
                              <a:effectLst/>
                            </a:rPr>
                            <a:t> 0.996 </a:t>
                          </a:r>
                          <a:endParaRPr lang="x-none" sz="1800">
                            <a:effectLst/>
                            <a:latin typeface="Calibri" panose="020F0502020204030204" pitchFamily="34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0" marR="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  <a:tabLst>
                              <a:tab pos="3048000" algn="ctr"/>
                              <a:tab pos="6032500" algn="r"/>
                            </a:tabLst>
                          </a:pPr>
                          <a:r>
                            <a:rPr lang="en-US" sz="1600">
                              <a:effectLst/>
                            </a:rPr>
                            <a:t> 41 </a:t>
                          </a:r>
                          <a:endParaRPr lang="x-none" sz="1800">
                            <a:effectLst/>
                            <a:latin typeface="Calibri" panose="020F0502020204030204" pitchFamily="34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0" marR="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  <a:tabLst>
                              <a:tab pos="3048000" algn="ctr"/>
                              <a:tab pos="6032500" algn="r"/>
                            </a:tabLst>
                          </a:pPr>
                          <a:r>
                            <a:rPr lang="en-US" sz="1600">
                              <a:effectLst/>
                            </a:rPr>
                            <a:t> 0.971 </a:t>
                          </a:r>
                          <a:endParaRPr lang="x-none" sz="1800">
                            <a:effectLst/>
                            <a:latin typeface="Calibri" panose="020F0502020204030204" pitchFamily="34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0" marR="0" marT="0" marB="0"/>
                    </a:tc>
                    <a:extLst>
                      <a:ext uri="{0D108BD9-81ED-4DB2-BD59-A6C34878D82A}">
                        <a16:rowId xmlns:a16="http://schemas.microsoft.com/office/drawing/2014/main" val="121497798"/>
                      </a:ext>
                    </a:extLst>
                  </a:tr>
                  <a:tr h="416880">
                    <a:tc>
                      <a:txBody>
                        <a:bodyPr/>
                        <a:lstStyle/>
                        <a:p>
                          <a:pPr algn="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  <a:tabLst>
                              <a:tab pos="3048000" algn="ctr"/>
                              <a:tab pos="6032500" algn="r"/>
                            </a:tabLst>
                          </a:pPr>
                          <a14:m>
                            <m:oMath xmlns:m="http://schemas.openxmlformats.org/officeDocument/2006/math">
                              <m:r>
                                <a:rPr lang="en-US" sz="1600">
                                  <a:effectLst/>
                                  <a:latin typeface="Cambria Math" panose="02040503050406030204" pitchFamily="18" charset="0"/>
                                </a:rPr>
                                <m:t>1×1</m:t>
                              </m:r>
                              <m:sSup>
                                <m:sSupPr>
                                  <m:ctrlPr>
                                    <a:rPr lang="x-none" sz="1600" i="1"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1600">
                                      <a:effectLst/>
                                      <a:latin typeface="Cambria Math" panose="02040503050406030204" pitchFamily="18" charset="0"/>
                                    </a:rPr>
                                    <m:t>0</m:t>
                                  </m:r>
                                </m:e>
                                <m:sup>
                                  <m:r>
                                    <a:rPr lang="en-US" sz="1600">
                                      <a:effectLst/>
                                      <a:latin typeface="Cambria Math" panose="02040503050406030204" pitchFamily="18" charset="0"/>
                                    </a:rPr>
                                    <m:t>6</m:t>
                                  </m:r>
                                </m:sup>
                              </m:sSup>
                            </m:oMath>
                          </a14:m>
                          <a:r>
                            <a:rPr lang="en-US" sz="1600" dirty="0">
                              <a:effectLst/>
                            </a:rPr>
                            <a:t>    </a:t>
                          </a:r>
                          <a:endParaRPr lang="x-none" sz="1800" dirty="0">
                            <a:effectLst/>
                            <a:latin typeface="Calibri" panose="020F0502020204030204" pitchFamily="34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0" marR="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  <a:tabLst>
                              <a:tab pos="3048000" algn="ctr"/>
                              <a:tab pos="6032500" algn="r"/>
                            </a:tabLst>
                          </a:pPr>
                          <a:r>
                            <a:rPr lang="en-US" sz="1600">
                              <a:effectLst/>
                            </a:rPr>
                            <a:t> 30 </a:t>
                          </a:r>
                          <a:endParaRPr lang="x-none" sz="1800">
                            <a:effectLst/>
                            <a:latin typeface="Calibri" panose="020F0502020204030204" pitchFamily="34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0" marR="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  <a:tabLst>
                              <a:tab pos="3048000" algn="ctr"/>
                              <a:tab pos="6032500" algn="r"/>
                            </a:tabLst>
                          </a:pPr>
                          <a:r>
                            <a:rPr lang="en-US" sz="1600">
                              <a:effectLst/>
                            </a:rPr>
                            <a:t> 26 (86.67%) </a:t>
                          </a:r>
                          <a:endParaRPr lang="x-none" sz="1800">
                            <a:effectLst/>
                            <a:latin typeface="Calibri" panose="020F0502020204030204" pitchFamily="34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0" marR="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  <a:tabLst>
                              <a:tab pos="3048000" algn="ctr"/>
                              <a:tab pos="6032500" algn="r"/>
                            </a:tabLst>
                          </a:pPr>
                          <a:r>
                            <a:rPr lang="en-US" sz="1600">
                              <a:effectLst/>
                            </a:rPr>
                            <a:t> 1.000 </a:t>
                          </a:r>
                          <a:endParaRPr lang="x-none" sz="1800">
                            <a:effectLst/>
                            <a:latin typeface="Calibri" panose="020F0502020204030204" pitchFamily="34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0" marR="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  <a:tabLst>
                              <a:tab pos="3048000" algn="ctr"/>
                              <a:tab pos="6032500" algn="r"/>
                            </a:tabLst>
                          </a:pPr>
                          <a:r>
                            <a:rPr lang="en-US" sz="1600">
                              <a:effectLst/>
                            </a:rPr>
                            <a:t> 30 </a:t>
                          </a:r>
                          <a:endParaRPr lang="x-none" sz="1800">
                            <a:effectLst/>
                            <a:latin typeface="Calibri" panose="020F0502020204030204" pitchFamily="34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0" marR="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  <a:tabLst>
                              <a:tab pos="3048000" algn="ctr"/>
                              <a:tab pos="6032500" algn="r"/>
                            </a:tabLst>
                          </a:pPr>
                          <a:r>
                            <a:rPr lang="en-US" sz="1600">
                              <a:effectLst/>
                            </a:rPr>
                            <a:t> 1.650 </a:t>
                          </a:r>
                          <a:endParaRPr lang="x-none" sz="1800">
                            <a:effectLst/>
                            <a:latin typeface="Calibri" panose="020F0502020204030204" pitchFamily="34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0" marR="0" marT="0" marB="0"/>
                    </a:tc>
                    <a:extLst>
                      <a:ext uri="{0D108BD9-81ED-4DB2-BD59-A6C34878D82A}">
                        <a16:rowId xmlns:a16="http://schemas.microsoft.com/office/drawing/2014/main" val="1570173492"/>
                      </a:ext>
                    </a:extLst>
                  </a:tr>
                  <a:tr h="416880">
                    <a:tc>
                      <a:txBody>
                        <a:bodyPr/>
                        <a:lstStyle/>
                        <a:p>
                          <a:pPr algn="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  <a:tabLst>
                              <a:tab pos="3048000" algn="ctr"/>
                              <a:tab pos="6032500" algn="r"/>
                            </a:tabLst>
                          </a:pPr>
                          <a14:m>
                            <m:oMath xmlns:m="http://schemas.openxmlformats.org/officeDocument/2006/math">
                              <m:r>
                                <a:rPr lang="en-US" sz="1600">
                                  <a:effectLst/>
                                  <a:latin typeface="Cambria Math" panose="02040503050406030204" pitchFamily="18" charset="0"/>
                                </a:rPr>
                                <m:t>5×1</m:t>
                              </m:r>
                              <m:sSup>
                                <m:sSupPr>
                                  <m:ctrlPr>
                                    <a:rPr lang="x-none" sz="1600" i="1"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1600">
                                      <a:effectLst/>
                                      <a:latin typeface="Cambria Math" panose="02040503050406030204" pitchFamily="18" charset="0"/>
                                    </a:rPr>
                                    <m:t>0</m:t>
                                  </m:r>
                                </m:e>
                                <m:sup>
                                  <m:r>
                                    <a:rPr lang="en-US" sz="1600">
                                      <a:effectLst/>
                                      <a:latin typeface="Cambria Math" panose="02040503050406030204" pitchFamily="18" charset="0"/>
                                    </a:rPr>
                                    <m:t>6</m:t>
                                  </m:r>
                                </m:sup>
                              </m:sSup>
                            </m:oMath>
                          </a14:m>
                          <a:r>
                            <a:rPr lang="en-US" sz="1600">
                              <a:effectLst/>
                            </a:rPr>
                            <a:t>** </a:t>
                          </a:r>
                          <a:endParaRPr lang="x-none" sz="1800">
                            <a:effectLst/>
                            <a:latin typeface="Calibri" panose="020F0502020204030204" pitchFamily="34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0" marR="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  <a:tabLst>
                              <a:tab pos="3048000" algn="ctr"/>
                              <a:tab pos="6032500" algn="r"/>
                            </a:tabLst>
                          </a:pPr>
                          <a:r>
                            <a:rPr lang="en-US" sz="1600">
                              <a:effectLst/>
                            </a:rPr>
                            <a:t> 260 </a:t>
                          </a:r>
                          <a:endParaRPr lang="x-none" sz="1800">
                            <a:effectLst/>
                            <a:latin typeface="Calibri" panose="020F0502020204030204" pitchFamily="34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0" marR="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  <a:tabLst>
                              <a:tab pos="3048000" algn="ctr"/>
                              <a:tab pos="6032500" algn="r"/>
                            </a:tabLst>
                          </a:pPr>
                          <a:r>
                            <a:rPr lang="en-US" sz="1600" dirty="0">
                              <a:effectLst/>
                            </a:rPr>
                            <a:t>165 (63.46%) </a:t>
                          </a:r>
                          <a:endParaRPr lang="x-none" sz="1800" dirty="0">
                            <a:effectLst/>
                            <a:latin typeface="Calibri" panose="020F0502020204030204" pitchFamily="34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0" marR="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  <a:tabLst>
                              <a:tab pos="3048000" algn="ctr"/>
                              <a:tab pos="6032500" algn="r"/>
                            </a:tabLst>
                          </a:pPr>
                          <a:r>
                            <a:rPr lang="en-US" sz="1600">
                              <a:effectLst/>
                            </a:rPr>
                            <a:t> 1.000 </a:t>
                          </a:r>
                          <a:endParaRPr lang="x-none" sz="1800">
                            <a:effectLst/>
                            <a:latin typeface="Calibri" panose="020F0502020204030204" pitchFamily="34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0" marR="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  <a:tabLst>
                              <a:tab pos="3048000" algn="ctr"/>
                              <a:tab pos="6032500" algn="r"/>
                            </a:tabLst>
                          </a:pPr>
                          <a:r>
                            <a:rPr lang="en-US" sz="1600">
                              <a:effectLst/>
                            </a:rPr>
                            <a:t> 0 </a:t>
                          </a:r>
                          <a:endParaRPr lang="x-none" sz="1800">
                            <a:effectLst/>
                            <a:latin typeface="Calibri" panose="020F0502020204030204" pitchFamily="34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0" marR="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  <a:tabLst>
                              <a:tab pos="3048000" algn="ctr"/>
                              <a:tab pos="6032500" algn="r"/>
                            </a:tabLst>
                          </a:pPr>
                          <a:r>
                            <a:rPr lang="en-US" sz="1600" dirty="0">
                              <a:effectLst/>
                            </a:rPr>
                            <a:t> 0.160 </a:t>
                          </a:r>
                          <a:endParaRPr lang="x-none" sz="1800" dirty="0">
                            <a:effectLst/>
                            <a:latin typeface="Calibri" panose="020F0502020204030204" pitchFamily="34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0" marR="0" marT="0" marB="0"/>
                    </a:tc>
                    <a:extLst>
                      <a:ext uri="{0D108BD9-81ED-4DB2-BD59-A6C34878D82A}">
                        <a16:rowId xmlns:a16="http://schemas.microsoft.com/office/drawing/2014/main" val="1851577768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5" name="Объект 3">
                <a:extLst>
                  <a:ext uri="{FF2B5EF4-FFF2-40B4-BE49-F238E27FC236}">
                    <a16:creationId xmlns:a16="http://schemas.microsoft.com/office/drawing/2014/main" id="{55C4A7E6-6AA0-4A41-81C3-AE5DD1463C28}"/>
                  </a:ext>
                </a:extLst>
              </p:cNvPr>
              <p:cNvGraphicFramePr>
                <a:graphicFrameLocks noGrp="1"/>
              </p:cNvGraphicFramePr>
              <p:nvPr>
                <p:ph idx="1"/>
                <p:extLst>
                  <p:ext uri="{D42A27DB-BD31-4B8C-83A1-F6EECF244321}">
                    <p14:modId xmlns:p14="http://schemas.microsoft.com/office/powerpoint/2010/main" val="3437772724"/>
                  </p:ext>
                </p:extLst>
              </p:nvPr>
            </p:nvGraphicFramePr>
            <p:xfrm>
              <a:off x="838200" y="1625600"/>
              <a:ext cx="10310070" cy="4320332"/>
            </p:xfrm>
            <a:graphic>
              <a:graphicData uri="http://schemas.openxmlformats.org/drawingml/2006/table">
                <a:tbl>
                  <a:tblPr>
                    <a:tableStyleId>{0505E3EF-67EA-436B-97B2-0124C06EBD24}</a:tableStyleId>
                  </a:tblPr>
                  <a:tblGrid>
                    <a:gridCol w="1553239">
                      <a:extLst>
                        <a:ext uri="{9D8B030D-6E8A-4147-A177-3AD203B41FA5}">
                          <a16:colId xmlns:a16="http://schemas.microsoft.com/office/drawing/2014/main" val="4203073404"/>
                        </a:ext>
                      </a:extLst>
                    </a:gridCol>
                    <a:gridCol w="1407623">
                      <a:extLst>
                        <a:ext uri="{9D8B030D-6E8A-4147-A177-3AD203B41FA5}">
                          <a16:colId xmlns:a16="http://schemas.microsoft.com/office/drawing/2014/main" val="597254144"/>
                        </a:ext>
                      </a:extLst>
                    </a:gridCol>
                    <a:gridCol w="2003327">
                      <a:extLst>
                        <a:ext uri="{9D8B030D-6E8A-4147-A177-3AD203B41FA5}">
                          <a16:colId xmlns:a16="http://schemas.microsoft.com/office/drawing/2014/main" val="1851714871"/>
                        </a:ext>
                      </a:extLst>
                    </a:gridCol>
                    <a:gridCol w="1760633">
                      <a:extLst>
                        <a:ext uri="{9D8B030D-6E8A-4147-A177-3AD203B41FA5}">
                          <a16:colId xmlns:a16="http://schemas.microsoft.com/office/drawing/2014/main" val="2080507694"/>
                        </a:ext>
                      </a:extLst>
                    </a:gridCol>
                    <a:gridCol w="1395489">
                      <a:extLst>
                        <a:ext uri="{9D8B030D-6E8A-4147-A177-3AD203B41FA5}">
                          <a16:colId xmlns:a16="http://schemas.microsoft.com/office/drawing/2014/main" val="3143739871"/>
                        </a:ext>
                      </a:extLst>
                    </a:gridCol>
                    <a:gridCol w="2189759">
                      <a:extLst>
                        <a:ext uri="{9D8B030D-6E8A-4147-A177-3AD203B41FA5}">
                          <a16:colId xmlns:a16="http://schemas.microsoft.com/office/drawing/2014/main" val="2671631683"/>
                        </a:ext>
                      </a:extLst>
                    </a:gridCol>
                  </a:tblGrid>
                  <a:tr h="985292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  <a:tabLst>
                              <a:tab pos="3048000" algn="ctr"/>
                              <a:tab pos="6032500" algn="r"/>
                            </a:tabLst>
                          </a:pPr>
                          <a:r>
                            <a:rPr lang="en-US" sz="2000" dirty="0">
                              <a:effectLst/>
                            </a:rPr>
                            <a:t>dataset</a:t>
                          </a:r>
                          <a:endParaRPr lang="ru-KZ" sz="2400" dirty="0"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  <a:tabLst>
                              <a:tab pos="3048000" algn="ctr"/>
                              <a:tab pos="6032500" algn="r"/>
                            </a:tabLst>
                          </a:pPr>
                          <a:r>
                            <a:rPr lang="en-US" sz="2000" dirty="0">
                              <a:effectLst/>
                            </a:rPr>
                            <a:t>size</a:t>
                          </a:r>
                          <a:endParaRPr lang="ru-KZ" sz="2400" dirty="0">
                            <a:effectLst/>
                            <a:latin typeface="Calibri" panose="020F0502020204030204" pitchFamily="34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0" marR="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  <a:tabLst>
                              <a:tab pos="3048000" algn="ctr"/>
                              <a:tab pos="6032500" algn="r"/>
                            </a:tabLst>
                          </a:pPr>
                          <a:r>
                            <a:rPr lang="en-US" sz="2000" dirty="0">
                              <a:effectLst/>
                            </a:rPr>
                            <a:t>num. of</a:t>
                          </a:r>
                          <a:endParaRPr lang="ru-KZ" sz="2400" dirty="0"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  <a:tabLst>
                              <a:tab pos="3048000" algn="ctr"/>
                              <a:tab pos="6032500" algn="r"/>
                            </a:tabLst>
                          </a:pPr>
                          <a:r>
                            <a:rPr lang="en-US" sz="2000" dirty="0">
                              <a:effectLst/>
                            </a:rPr>
                            <a:t>experiments</a:t>
                          </a:r>
                          <a:endParaRPr lang="ru-KZ" sz="2400" dirty="0">
                            <a:effectLst/>
                            <a:latin typeface="Calibri" panose="020F0502020204030204" pitchFamily="34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0" marR="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  <a:tabLst>
                              <a:tab pos="3048000" algn="ctr"/>
                              <a:tab pos="6032500" algn="r"/>
                            </a:tabLst>
                          </a:pPr>
                          <a:r>
                            <a:rPr lang="en-US" sz="2000" dirty="0">
                              <a:effectLst/>
                            </a:rPr>
                            <a:t>improves</a:t>
                          </a:r>
                          <a:endParaRPr lang="ru-KZ" sz="2400" dirty="0"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  <a:tabLst>
                              <a:tab pos="3048000" algn="ctr"/>
                              <a:tab pos="6032500" algn="r"/>
                            </a:tabLst>
                          </a:pPr>
                          <a:r>
                            <a:rPr lang="en-US" sz="2000" dirty="0">
                              <a:effectLst/>
                            </a:rPr>
                            <a:t>k-means++</a:t>
                          </a:r>
                          <a:endParaRPr lang="ru-KZ" sz="2400" dirty="0">
                            <a:effectLst/>
                            <a:latin typeface="Calibri" panose="020F0502020204030204" pitchFamily="34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0" marR="0" marT="0" marB="0"/>
                    </a:tc>
                    <a:tc>
                      <a:txBody>
                        <a:bodyPr/>
                        <a:lstStyle/>
                        <a:p>
                          <a:endParaRPr lang="ru-KZ"/>
                        </a:p>
                      </a:txBody>
                      <a:tcPr marL="0" marR="0" marT="0" marB="0">
                        <a:blipFill>
                          <a:blip r:embed="rId2"/>
                          <a:stretch>
                            <a:fillRect l="-282353" t="-8025" r="-204152" b="-33950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  <a:tabLst>
                              <a:tab pos="3048000" algn="ctr"/>
                              <a:tab pos="6032500" algn="r"/>
                            </a:tabLst>
                          </a:pPr>
                          <a:r>
                            <a:rPr lang="en-US" sz="2000" dirty="0">
                              <a:effectLst/>
                            </a:rPr>
                            <a:t>num. of</a:t>
                          </a:r>
                          <a:endParaRPr lang="ru-KZ" sz="2400" dirty="0">
                            <a:effectLst/>
                          </a:endParaRPr>
                        </a:p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  <a:tabLst>
                              <a:tab pos="3048000" algn="ctr"/>
                              <a:tab pos="6032500" algn="r"/>
                            </a:tabLst>
                          </a:pPr>
                          <a:r>
                            <a:rPr lang="en-US" sz="2000" dirty="0">
                              <a:effectLst/>
                            </a:rPr>
                            <a:t>overtime</a:t>
                          </a:r>
                          <a:endParaRPr lang="ru-KZ" sz="2400" dirty="0">
                            <a:effectLst/>
                            <a:latin typeface="Calibri" panose="020F0502020204030204" pitchFamily="34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0" marR="0" marT="0" marB="0"/>
                    </a:tc>
                    <a:tc>
                      <a:txBody>
                        <a:bodyPr/>
                        <a:lstStyle/>
                        <a:p>
                          <a:endParaRPr lang="ru-KZ"/>
                        </a:p>
                      </a:txBody>
                      <a:tcPr marL="0" marR="0" marT="0" marB="0">
                        <a:blipFill>
                          <a:blip r:embed="rId2"/>
                          <a:stretch>
                            <a:fillRect l="-371588" t="-8025" r="-557" b="-339506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59549600"/>
                      </a:ext>
                    </a:extLst>
                  </a:tr>
                  <a:tr h="416880">
                    <a:tc>
                      <a:txBody>
                        <a:bodyPr/>
                        <a:lstStyle/>
                        <a:p>
                          <a:endParaRPr lang="ru-KZ"/>
                        </a:p>
                      </a:txBody>
                      <a:tcPr marL="0" marR="0" marT="0" marB="0">
                        <a:blipFill>
                          <a:blip r:embed="rId2"/>
                          <a:stretch>
                            <a:fillRect l="-392" t="-257353" r="-564314" b="-70882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  <a:tabLst>
                              <a:tab pos="3048000" algn="ctr"/>
                              <a:tab pos="6032500" algn="r"/>
                            </a:tabLst>
                          </a:pPr>
                          <a:r>
                            <a:rPr lang="en-US" sz="1600">
                              <a:effectLst/>
                            </a:rPr>
                            <a:t> 1590 </a:t>
                          </a:r>
                          <a:endParaRPr lang="ru-KZ" sz="1800">
                            <a:effectLst/>
                            <a:latin typeface="Calibri" panose="020F0502020204030204" pitchFamily="34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0" marR="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  <a:tabLst>
                              <a:tab pos="3048000" algn="ctr"/>
                              <a:tab pos="6032500" algn="r"/>
                            </a:tabLst>
                          </a:pPr>
                          <a:r>
                            <a:rPr lang="en-US" sz="1600" dirty="0">
                              <a:effectLst/>
                            </a:rPr>
                            <a:t> 33 (2.08%) </a:t>
                          </a:r>
                          <a:endParaRPr lang="ru-KZ" sz="1800" dirty="0">
                            <a:effectLst/>
                            <a:latin typeface="Calibri" panose="020F0502020204030204" pitchFamily="34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0" marR="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  <a:tabLst>
                              <a:tab pos="3048000" algn="ctr"/>
                              <a:tab pos="6032500" algn="r"/>
                            </a:tabLst>
                          </a:pPr>
                          <a:r>
                            <a:rPr lang="en-US" sz="1600" dirty="0">
                              <a:effectLst/>
                            </a:rPr>
                            <a:t> 0.964 </a:t>
                          </a:r>
                          <a:endParaRPr lang="ru-KZ" sz="1800" dirty="0">
                            <a:effectLst/>
                            <a:latin typeface="Calibri" panose="020F0502020204030204" pitchFamily="34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0" marR="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  <a:tabLst>
                              <a:tab pos="3048000" algn="ctr"/>
                              <a:tab pos="6032500" algn="r"/>
                            </a:tabLst>
                          </a:pPr>
                          <a:r>
                            <a:rPr lang="en-US" sz="1600">
                              <a:effectLst/>
                            </a:rPr>
                            <a:t> 0 </a:t>
                          </a:r>
                          <a:endParaRPr lang="ru-KZ" sz="1800">
                            <a:effectLst/>
                            <a:latin typeface="Calibri" panose="020F0502020204030204" pitchFamily="34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0" marR="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  <a:tabLst>
                              <a:tab pos="3048000" algn="ctr"/>
                              <a:tab pos="6032500" algn="r"/>
                            </a:tabLst>
                          </a:pPr>
                          <a:r>
                            <a:rPr lang="en-US" sz="1600">
                              <a:effectLst/>
                            </a:rPr>
                            <a:t> 0.330 </a:t>
                          </a:r>
                          <a:endParaRPr lang="ru-KZ" sz="1800">
                            <a:effectLst/>
                            <a:latin typeface="Calibri" panose="020F0502020204030204" pitchFamily="34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0" marR="0" marT="0" marB="0"/>
                    </a:tc>
                    <a:extLst>
                      <a:ext uri="{0D108BD9-81ED-4DB2-BD59-A6C34878D82A}">
                        <a16:rowId xmlns:a16="http://schemas.microsoft.com/office/drawing/2014/main" val="536238939"/>
                      </a:ext>
                    </a:extLst>
                  </a:tr>
                  <a:tr h="416880">
                    <a:tc>
                      <a:txBody>
                        <a:bodyPr/>
                        <a:lstStyle/>
                        <a:p>
                          <a:endParaRPr lang="ru-KZ"/>
                        </a:p>
                      </a:txBody>
                      <a:tcPr marL="0" marR="0" marT="0" marB="0">
                        <a:blipFill>
                          <a:blip r:embed="rId2"/>
                          <a:stretch>
                            <a:fillRect l="-392" t="-352174" r="-564314" b="-59855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  <a:tabLst>
                              <a:tab pos="3048000" algn="ctr"/>
                              <a:tab pos="6032500" algn="r"/>
                            </a:tabLst>
                          </a:pPr>
                          <a:r>
                            <a:rPr lang="en-US" sz="1600">
                              <a:effectLst/>
                            </a:rPr>
                            <a:t> 1186 </a:t>
                          </a:r>
                          <a:endParaRPr lang="ru-KZ" sz="1800">
                            <a:effectLst/>
                            <a:latin typeface="Calibri" panose="020F0502020204030204" pitchFamily="34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0" marR="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  <a:tabLst>
                              <a:tab pos="3048000" algn="ctr"/>
                              <a:tab pos="6032500" algn="r"/>
                            </a:tabLst>
                          </a:pPr>
                          <a:r>
                            <a:rPr lang="en-US" sz="1600">
                              <a:effectLst/>
                            </a:rPr>
                            <a:t> 35 (2.95%) </a:t>
                          </a:r>
                          <a:endParaRPr lang="ru-KZ" sz="1800">
                            <a:effectLst/>
                            <a:latin typeface="Calibri" panose="020F0502020204030204" pitchFamily="34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0" marR="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  <a:tabLst>
                              <a:tab pos="3048000" algn="ctr"/>
                              <a:tab pos="6032500" algn="r"/>
                            </a:tabLst>
                          </a:pPr>
                          <a:r>
                            <a:rPr lang="en-US" sz="1600">
                              <a:effectLst/>
                            </a:rPr>
                            <a:t> 0.989 </a:t>
                          </a:r>
                          <a:endParaRPr lang="ru-KZ" sz="1800">
                            <a:effectLst/>
                            <a:latin typeface="Calibri" panose="020F0502020204030204" pitchFamily="34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0" marR="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  <a:tabLst>
                              <a:tab pos="3048000" algn="ctr"/>
                              <a:tab pos="6032500" algn="r"/>
                            </a:tabLst>
                          </a:pPr>
                          <a:r>
                            <a:rPr lang="en-US" sz="1600">
                              <a:effectLst/>
                            </a:rPr>
                            <a:t> 17 </a:t>
                          </a:r>
                          <a:endParaRPr lang="ru-KZ" sz="1800">
                            <a:effectLst/>
                            <a:latin typeface="Calibri" panose="020F0502020204030204" pitchFamily="34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0" marR="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  <a:tabLst>
                              <a:tab pos="3048000" algn="ctr"/>
                              <a:tab pos="6032500" algn="r"/>
                            </a:tabLst>
                          </a:pPr>
                          <a:r>
                            <a:rPr lang="en-US" sz="1600">
                              <a:effectLst/>
                            </a:rPr>
                            <a:t> 0.433 </a:t>
                          </a:r>
                          <a:endParaRPr lang="ru-KZ" sz="1800">
                            <a:effectLst/>
                            <a:latin typeface="Calibri" panose="020F0502020204030204" pitchFamily="34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0" marR="0" marT="0" marB="0"/>
                    </a:tc>
                    <a:extLst>
                      <a:ext uri="{0D108BD9-81ED-4DB2-BD59-A6C34878D82A}">
                        <a16:rowId xmlns:a16="http://schemas.microsoft.com/office/drawing/2014/main" val="3764827199"/>
                      </a:ext>
                    </a:extLst>
                  </a:tr>
                  <a:tr h="416880">
                    <a:tc>
                      <a:txBody>
                        <a:bodyPr/>
                        <a:lstStyle/>
                        <a:p>
                          <a:endParaRPr lang="ru-KZ"/>
                        </a:p>
                      </a:txBody>
                      <a:tcPr marL="0" marR="0" marT="0" marB="0">
                        <a:blipFill>
                          <a:blip r:embed="rId2"/>
                          <a:stretch>
                            <a:fillRect l="-392" t="-458824" r="-564314" b="-50735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  <a:tabLst>
                              <a:tab pos="3048000" algn="ctr"/>
                              <a:tab pos="6032500" algn="r"/>
                            </a:tabLst>
                          </a:pPr>
                          <a:r>
                            <a:rPr lang="en-US" sz="1600">
                              <a:effectLst/>
                            </a:rPr>
                            <a:t> 312 </a:t>
                          </a:r>
                          <a:endParaRPr lang="ru-KZ" sz="1800">
                            <a:effectLst/>
                            <a:latin typeface="Calibri" panose="020F0502020204030204" pitchFamily="34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0" marR="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  <a:tabLst>
                              <a:tab pos="3048000" algn="ctr"/>
                              <a:tab pos="6032500" algn="r"/>
                            </a:tabLst>
                          </a:pPr>
                          <a:r>
                            <a:rPr lang="en-US" sz="1600" dirty="0">
                              <a:effectLst/>
                            </a:rPr>
                            <a:t> 14 (4.49%) </a:t>
                          </a:r>
                          <a:endParaRPr lang="ru-KZ" sz="1800" dirty="0">
                            <a:effectLst/>
                            <a:latin typeface="Calibri" panose="020F0502020204030204" pitchFamily="34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0" marR="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  <a:tabLst>
                              <a:tab pos="3048000" algn="ctr"/>
                              <a:tab pos="6032500" algn="r"/>
                            </a:tabLst>
                          </a:pPr>
                          <a:r>
                            <a:rPr lang="en-US" sz="1600">
                              <a:effectLst/>
                            </a:rPr>
                            <a:t> 0.992 </a:t>
                          </a:r>
                          <a:endParaRPr lang="ru-KZ" sz="1800">
                            <a:effectLst/>
                            <a:latin typeface="Calibri" panose="020F0502020204030204" pitchFamily="34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0" marR="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  <a:tabLst>
                              <a:tab pos="3048000" algn="ctr"/>
                              <a:tab pos="6032500" algn="r"/>
                            </a:tabLst>
                          </a:pPr>
                          <a:r>
                            <a:rPr lang="en-US" sz="1600">
                              <a:effectLst/>
                            </a:rPr>
                            <a:t> 15 </a:t>
                          </a:r>
                          <a:endParaRPr lang="ru-KZ" sz="1800">
                            <a:effectLst/>
                            <a:latin typeface="Calibri" panose="020F0502020204030204" pitchFamily="34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0" marR="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  <a:tabLst>
                              <a:tab pos="3048000" algn="ctr"/>
                              <a:tab pos="6032500" algn="r"/>
                            </a:tabLst>
                          </a:pPr>
                          <a:r>
                            <a:rPr lang="en-US" sz="1600">
                              <a:effectLst/>
                            </a:rPr>
                            <a:t> 0.051 </a:t>
                          </a:r>
                          <a:endParaRPr lang="ru-KZ" sz="1800">
                            <a:effectLst/>
                            <a:latin typeface="Calibri" panose="020F0502020204030204" pitchFamily="34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0" marR="0" marT="0" marB="0"/>
                    </a:tc>
                    <a:extLst>
                      <a:ext uri="{0D108BD9-81ED-4DB2-BD59-A6C34878D82A}">
                        <a16:rowId xmlns:a16="http://schemas.microsoft.com/office/drawing/2014/main" val="3399789073"/>
                      </a:ext>
                    </a:extLst>
                  </a:tr>
                  <a:tr h="416880">
                    <a:tc>
                      <a:txBody>
                        <a:bodyPr/>
                        <a:lstStyle/>
                        <a:p>
                          <a:endParaRPr lang="ru-KZ"/>
                        </a:p>
                      </a:txBody>
                      <a:tcPr marL="0" marR="0" marT="0" marB="0">
                        <a:blipFill>
                          <a:blip r:embed="rId2"/>
                          <a:stretch>
                            <a:fillRect l="-392" t="-550725" r="-564314" b="-40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  <a:tabLst>
                              <a:tab pos="3048000" algn="ctr"/>
                              <a:tab pos="6032500" algn="r"/>
                            </a:tabLst>
                          </a:pPr>
                          <a:r>
                            <a:rPr lang="en-US" sz="1600">
                              <a:effectLst/>
                            </a:rPr>
                            <a:t> 1140 </a:t>
                          </a:r>
                          <a:endParaRPr lang="ru-KZ" sz="1800">
                            <a:effectLst/>
                            <a:latin typeface="Calibri" panose="020F0502020204030204" pitchFamily="34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0" marR="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  <a:tabLst>
                              <a:tab pos="3048000" algn="ctr"/>
                              <a:tab pos="6032500" algn="r"/>
                            </a:tabLst>
                          </a:pPr>
                          <a:r>
                            <a:rPr lang="en-US" sz="1600">
                              <a:effectLst/>
                            </a:rPr>
                            <a:t>345 (30.26%) </a:t>
                          </a:r>
                          <a:endParaRPr lang="ru-KZ" sz="1800">
                            <a:effectLst/>
                            <a:latin typeface="Calibri" panose="020F0502020204030204" pitchFamily="34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0" marR="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  <a:tabLst>
                              <a:tab pos="3048000" algn="ctr"/>
                              <a:tab pos="6032500" algn="r"/>
                            </a:tabLst>
                          </a:pPr>
                          <a:r>
                            <a:rPr lang="en-US" sz="1600">
                              <a:effectLst/>
                            </a:rPr>
                            <a:t> 1.000 </a:t>
                          </a:r>
                          <a:endParaRPr lang="ru-KZ" sz="1800">
                            <a:effectLst/>
                            <a:latin typeface="Calibri" panose="020F0502020204030204" pitchFamily="34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0" marR="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  <a:tabLst>
                              <a:tab pos="3048000" algn="ctr"/>
                              <a:tab pos="6032500" algn="r"/>
                            </a:tabLst>
                          </a:pPr>
                          <a:r>
                            <a:rPr lang="en-US" sz="1600">
                              <a:effectLst/>
                            </a:rPr>
                            <a:t> 10 </a:t>
                          </a:r>
                          <a:endParaRPr lang="ru-KZ" sz="1800">
                            <a:effectLst/>
                            <a:latin typeface="Calibri" panose="020F0502020204030204" pitchFamily="34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0" marR="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  <a:tabLst>
                              <a:tab pos="3048000" algn="ctr"/>
                              <a:tab pos="6032500" algn="r"/>
                            </a:tabLst>
                          </a:pPr>
                          <a:r>
                            <a:rPr lang="en-US" sz="1600">
                              <a:effectLst/>
                            </a:rPr>
                            <a:t> 0.386 </a:t>
                          </a:r>
                          <a:endParaRPr lang="ru-KZ" sz="1800">
                            <a:effectLst/>
                            <a:latin typeface="Calibri" panose="020F0502020204030204" pitchFamily="34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0" marR="0" marT="0" marB="0"/>
                    </a:tc>
                    <a:extLst>
                      <a:ext uri="{0D108BD9-81ED-4DB2-BD59-A6C34878D82A}">
                        <a16:rowId xmlns:a16="http://schemas.microsoft.com/office/drawing/2014/main" val="1152296054"/>
                      </a:ext>
                    </a:extLst>
                  </a:tr>
                  <a:tr h="416880">
                    <a:tc>
                      <a:txBody>
                        <a:bodyPr/>
                        <a:lstStyle/>
                        <a:p>
                          <a:endParaRPr lang="ru-KZ"/>
                        </a:p>
                      </a:txBody>
                      <a:tcPr marL="0" marR="0" marT="0" marB="0">
                        <a:blipFill>
                          <a:blip r:embed="rId2"/>
                          <a:stretch>
                            <a:fillRect l="-392" t="-660294" r="-564314" b="-30588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  <a:tabLst>
                              <a:tab pos="3048000" algn="ctr"/>
                              <a:tab pos="6032500" algn="r"/>
                            </a:tabLst>
                          </a:pPr>
                          <a:r>
                            <a:rPr lang="en-US" sz="1600">
                              <a:effectLst/>
                            </a:rPr>
                            <a:t> 300 </a:t>
                          </a:r>
                          <a:endParaRPr lang="ru-KZ" sz="1800">
                            <a:effectLst/>
                            <a:latin typeface="Calibri" panose="020F0502020204030204" pitchFamily="34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0" marR="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  <a:tabLst>
                              <a:tab pos="3048000" algn="ctr"/>
                              <a:tab pos="6032500" algn="r"/>
                            </a:tabLst>
                          </a:pPr>
                          <a:r>
                            <a:rPr lang="en-US" sz="1600">
                              <a:effectLst/>
                            </a:rPr>
                            <a:t>160 (53.33%) </a:t>
                          </a:r>
                          <a:endParaRPr lang="ru-KZ" sz="1800">
                            <a:effectLst/>
                            <a:latin typeface="Calibri" panose="020F0502020204030204" pitchFamily="34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0" marR="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  <a:tabLst>
                              <a:tab pos="3048000" algn="ctr"/>
                              <a:tab pos="6032500" algn="r"/>
                            </a:tabLst>
                          </a:pPr>
                          <a:r>
                            <a:rPr lang="en-US" sz="1600">
                              <a:effectLst/>
                            </a:rPr>
                            <a:t> 1.000 </a:t>
                          </a:r>
                          <a:endParaRPr lang="ru-KZ" sz="1800">
                            <a:effectLst/>
                            <a:latin typeface="Calibri" panose="020F0502020204030204" pitchFamily="34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0" marR="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  <a:tabLst>
                              <a:tab pos="3048000" algn="ctr"/>
                              <a:tab pos="6032500" algn="r"/>
                            </a:tabLst>
                          </a:pPr>
                          <a:r>
                            <a:rPr lang="en-US" sz="1600">
                              <a:effectLst/>
                            </a:rPr>
                            <a:t> 12 </a:t>
                          </a:r>
                          <a:endParaRPr lang="ru-KZ" sz="1800">
                            <a:effectLst/>
                            <a:latin typeface="Calibri" panose="020F0502020204030204" pitchFamily="34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0" marR="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  <a:tabLst>
                              <a:tab pos="3048000" algn="ctr"/>
                              <a:tab pos="6032500" algn="r"/>
                            </a:tabLst>
                          </a:pPr>
                          <a:r>
                            <a:rPr lang="en-US" sz="1600">
                              <a:effectLst/>
                            </a:rPr>
                            <a:t> 0.394 </a:t>
                          </a:r>
                          <a:endParaRPr lang="ru-KZ" sz="1800">
                            <a:effectLst/>
                            <a:latin typeface="Calibri" panose="020F0502020204030204" pitchFamily="34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0" marR="0" marT="0" marB="0"/>
                    </a:tc>
                    <a:extLst>
                      <a:ext uri="{0D108BD9-81ED-4DB2-BD59-A6C34878D82A}">
                        <a16:rowId xmlns:a16="http://schemas.microsoft.com/office/drawing/2014/main" val="1745878354"/>
                      </a:ext>
                    </a:extLst>
                  </a:tr>
                  <a:tr h="416880">
                    <a:tc>
                      <a:txBody>
                        <a:bodyPr/>
                        <a:lstStyle/>
                        <a:p>
                          <a:endParaRPr lang="ru-KZ"/>
                        </a:p>
                      </a:txBody>
                      <a:tcPr marL="0" marR="0" marT="0" marB="0">
                        <a:blipFill>
                          <a:blip r:embed="rId2"/>
                          <a:stretch>
                            <a:fillRect l="-392" t="-749275" r="-564314" b="-20144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  <a:tabLst>
                              <a:tab pos="3048000" algn="ctr"/>
                              <a:tab pos="6032500" algn="r"/>
                            </a:tabLst>
                          </a:pPr>
                          <a:r>
                            <a:rPr lang="en-US" sz="1600">
                              <a:effectLst/>
                            </a:rPr>
                            <a:t> 82 </a:t>
                          </a:r>
                          <a:endParaRPr lang="ru-KZ" sz="1800">
                            <a:effectLst/>
                            <a:latin typeface="Calibri" panose="020F0502020204030204" pitchFamily="34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0" marR="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  <a:tabLst>
                              <a:tab pos="3048000" algn="ctr"/>
                              <a:tab pos="6032500" algn="r"/>
                            </a:tabLst>
                          </a:pPr>
                          <a:r>
                            <a:rPr lang="en-US" sz="1600" dirty="0">
                              <a:effectLst/>
                            </a:rPr>
                            <a:t> 40 (48.78%) </a:t>
                          </a:r>
                          <a:endParaRPr lang="ru-KZ" sz="1800" dirty="0">
                            <a:effectLst/>
                            <a:latin typeface="Calibri" panose="020F0502020204030204" pitchFamily="34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0" marR="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  <a:tabLst>
                              <a:tab pos="3048000" algn="ctr"/>
                              <a:tab pos="6032500" algn="r"/>
                            </a:tabLst>
                          </a:pPr>
                          <a:r>
                            <a:rPr lang="en-US" sz="1600">
                              <a:effectLst/>
                            </a:rPr>
                            <a:t> 0.996 </a:t>
                          </a:r>
                          <a:endParaRPr lang="ru-KZ" sz="1800">
                            <a:effectLst/>
                            <a:latin typeface="Calibri" panose="020F0502020204030204" pitchFamily="34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0" marR="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  <a:tabLst>
                              <a:tab pos="3048000" algn="ctr"/>
                              <a:tab pos="6032500" algn="r"/>
                            </a:tabLst>
                          </a:pPr>
                          <a:r>
                            <a:rPr lang="en-US" sz="1600">
                              <a:effectLst/>
                            </a:rPr>
                            <a:t> 41 </a:t>
                          </a:r>
                          <a:endParaRPr lang="ru-KZ" sz="1800">
                            <a:effectLst/>
                            <a:latin typeface="Calibri" panose="020F0502020204030204" pitchFamily="34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0" marR="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  <a:tabLst>
                              <a:tab pos="3048000" algn="ctr"/>
                              <a:tab pos="6032500" algn="r"/>
                            </a:tabLst>
                          </a:pPr>
                          <a:r>
                            <a:rPr lang="en-US" sz="1600">
                              <a:effectLst/>
                            </a:rPr>
                            <a:t> 0.971 </a:t>
                          </a:r>
                          <a:endParaRPr lang="ru-KZ" sz="1800">
                            <a:effectLst/>
                            <a:latin typeface="Calibri" panose="020F0502020204030204" pitchFamily="34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0" marR="0" marT="0" marB="0"/>
                    </a:tc>
                    <a:extLst>
                      <a:ext uri="{0D108BD9-81ED-4DB2-BD59-A6C34878D82A}">
                        <a16:rowId xmlns:a16="http://schemas.microsoft.com/office/drawing/2014/main" val="121497798"/>
                      </a:ext>
                    </a:extLst>
                  </a:tr>
                  <a:tr h="416880">
                    <a:tc>
                      <a:txBody>
                        <a:bodyPr/>
                        <a:lstStyle/>
                        <a:p>
                          <a:endParaRPr lang="ru-KZ"/>
                        </a:p>
                      </a:txBody>
                      <a:tcPr marL="0" marR="0" marT="0" marB="0">
                        <a:blipFill>
                          <a:blip r:embed="rId2"/>
                          <a:stretch>
                            <a:fillRect l="-392" t="-861765" r="-564314" b="-10441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  <a:tabLst>
                              <a:tab pos="3048000" algn="ctr"/>
                              <a:tab pos="6032500" algn="r"/>
                            </a:tabLst>
                          </a:pPr>
                          <a:r>
                            <a:rPr lang="en-US" sz="1600">
                              <a:effectLst/>
                            </a:rPr>
                            <a:t> 30 </a:t>
                          </a:r>
                          <a:endParaRPr lang="ru-KZ" sz="1800">
                            <a:effectLst/>
                            <a:latin typeface="Calibri" panose="020F0502020204030204" pitchFamily="34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0" marR="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  <a:tabLst>
                              <a:tab pos="3048000" algn="ctr"/>
                              <a:tab pos="6032500" algn="r"/>
                            </a:tabLst>
                          </a:pPr>
                          <a:r>
                            <a:rPr lang="en-US" sz="1600">
                              <a:effectLst/>
                            </a:rPr>
                            <a:t> 26 (86.67%) </a:t>
                          </a:r>
                          <a:endParaRPr lang="ru-KZ" sz="1800">
                            <a:effectLst/>
                            <a:latin typeface="Calibri" panose="020F0502020204030204" pitchFamily="34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0" marR="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  <a:tabLst>
                              <a:tab pos="3048000" algn="ctr"/>
                              <a:tab pos="6032500" algn="r"/>
                            </a:tabLst>
                          </a:pPr>
                          <a:r>
                            <a:rPr lang="en-US" sz="1600">
                              <a:effectLst/>
                            </a:rPr>
                            <a:t> 1.000 </a:t>
                          </a:r>
                          <a:endParaRPr lang="ru-KZ" sz="1800">
                            <a:effectLst/>
                            <a:latin typeface="Calibri" panose="020F0502020204030204" pitchFamily="34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0" marR="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  <a:tabLst>
                              <a:tab pos="3048000" algn="ctr"/>
                              <a:tab pos="6032500" algn="r"/>
                            </a:tabLst>
                          </a:pPr>
                          <a:r>
                            <a:rPr lang="en-US" sz="1600">
                              <a:effectLst/>
                            </a:rPr>
                            <a:t> 30 </a:t>
                          </a:r>
                          <a:endParaRPr lang="ru-KZ" sz="1800">
                            <a:effectLst/>
                            <a:latin typeface="Calibri" panose="020F0502020204030204" pitchFamily="34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0" marR="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  <a:tabLst>
                              <a:tab pos="3048000" algn="ctr"/>
                              <a:tab pos="6032500" algn="r"/>
                            </a:tabLst>
                          </a:pPr>
                          <a:r>
                            <a:rPr lang="en-US" sz="1600">
                              <a:effectLst/>
                            </a:rPr>
                            <a:t> 1.650 </a:t>
                          </a:r>
                          <a:endParaRPr lang="ru-KZ" sz="1800">
                            <a:effectLst/>
                            <a:latin typeface="Calibri" panose="020F0502020204030204" pitchFamily="34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0" marR="0" marT="0" marB="0"/>
                    </a:tc>
                    <a:extLst>
                      <a:ext uri="{0D108BD9-81ED-4DB2-BD59-A6C34878D82A}">
                        <a16:rowId xmlns:a16="http://schemas.microsoft.com/office/drawing/2014/main" val="1570173492"/>
                      </a:ext>
                    </a:extLst>
                  </a:tr>
                  <a:tr h="416880">
                    <a:tc>
                      <a:txBody>
                        <a:bodyPr/>
                        <a:lstStyle/>
                        <a:p>
                          <a:endParaRPr lang="ru-KZ"/>
                        </a:p>
                      </a:txBody>
                      <a:tcPr marL="0" marR="0" marT="0" marB="0">
                        <a:blipFill>
                          <a:blip r:embed="rId2"/>
                          <a:stretch>
                            <a:fillRect l="-392" t="-947826" r="-564314" b="-289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  <a:tabLst>
                              <a:tab pos="3048000" algn="ctr"/>
                              <a:tab pos="6032500" algn="r"/>
                            </a:tabLst>
                          </a:pPr>
                          <a:r>
                            <a:rPr lang="en-US" sz="1600">
                              <a:effectLst/>
                            </a:rPr>
                            <a:t> 260 </a:t>
                          </a:r>
                          <a:endParaRPr lang="ru-KZ" sz="1800">
                            <a:effectLst/>
                            <a:latin typeface="Calibri" panose="020F0502020204030204" pitchFamily="34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0" marR="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  <a:tabLst>
                              <a:tab pos="3048000" algn="ctr"/>
                              <a:tab pos="6032500" algn="r"/>
                            </a:tabLst>
                          </a:pPr>
                          <a:r>
                            <a:rPr lang="en-US" sz="1600" dirty="0">
                              <a:effectLst/>
                            </a:rPr>
                            <a:t>165 (63.46%) </a:t>
                          </a:r>
                          <a:endParaRPr lang="ru-KZ" sz="1800" dirty="0">
                            <a:effectLst/>
                            <a:latin typeface="Calibri" panose="020F0502020204030204" pitchFamily="34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0" marR="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  <a:tabLst>
                              <a:tab pos="3048000" algn="ctr"/>
                              <a:tab pos="6032500" algn="r"/>
                            </a:tabLst>
                          </a:pPr>
                          <a:r>
                            <a:rPr lang="en-US" sz="1600">
                              <a:effectLst/>
                            </a:rPr>
                            <a:t> 1.000 </a:t>
                          </a:r>
                          <a:endParaRPr lang="ru-KZ" sz="1800">
                            <a:effectLst/>
                            <a:latin typeface="Calibri" panose="020F0502020204030204" pitchFamily="34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0" marR="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  <a:tabLst>
                              <a:tab pos="3048000" algn="ctr"/>
                              <a:tab pos="6032500" algn="r"/>
                            </a:tabLst>
                          </a:pPr>
                          <a:r>
                            <a:rPr lang="en-US" sz="1600">
                              <a:effectLst/>
                            </a:rPr>
                            <a:t> 0 </a:t>
                          </a:r>
                          <a:endParaRPr lang="ru-KZ" sz="1800">
                            <a:effectLst/>
                            <a:latin typeface="Calibri" panose="020F0502020204030204" pitchFamily="34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0" marR="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  <a:tabLst>
                              <a:tab pos="3048000" algn="ctr"/>
                              <a:tab pos="6032500" algn="r"/>
                            </a:tabLst>
                          </a:pPr>
                          <a:r>
                            <a:rPr lang="en-US" sz="1600" dirty="0">
                              <a:effectLst/>
                            </a:rPr>
                            <a:t> 0.160 </a:t>
                          </a:r>
                          <a:endParaRPr lang="ru-KZ" sz="1800" dirty="0">
                            <a:effectLst/>
                            <a:latin typeface="Calibri" panose="020F0502020204030204" pitchFamily="34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0" marR="0" marT="0" marB="0"/>
                    </a:tc>
                    <a:extLst>
                      <a:ext uri="{0D108BD9-81ED-4DB2-BD59-A6C34878D82A}">
                        <a16:rowId xmlns:a16="http://schemas.microsoft.com/office/drawing/2014/main" val="1851577768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3343541972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ABCEC23-DBDD-4797-8054-CCF47F1D4C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87400"/>
          </a:xfrm>
        </p:spPr>
        <p:txBody>
          <a:bodyPr>
            <a:normAutofit fontScale="90000"/>
          </a:bodyPr>
          <a:lstStyle/>
          <a:p>
            <a:r>
              <a:rPr lang="ru-RU" sz="2700" b="1" i="1" dirty="0">
                <a:solidFill>
                  <a:srgbClr val="002060"/>
                </a:solidFill>
                <a:latin typeface="PT Serif"/>
              </a:rPr>
              <a:t>Обобщение метода декомпозиций на другие алгоритмы кластеризации</a:t>
            </a:r>
            <a:endParaRPr lang="x-none" sz="2700" b="1" i="1" dirty="0">
              <a:solidFill>
                <a:srgbClr val="002060"/>
              </a:solidFill>
              <a:latin typeface="PT Serif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9AEA1EA-FE94-410C-A716-B796996DC1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95400"/>
            <a:ext cx="10515600" cy="4881563"/>
          </a:xfrm>
        </p:spPr>
        <p:txBody>
          <a:bodyPr>
            <a:normAutofit fontScale="92500" lnSpcReduction="20000"/>
          </a:bodyPr>
          <a:lstStyle/>
          <a:p>
            <a:r>
              <a:rPr lang="ru-RU" sz="3400" dirty="0">
                <a:solidFill>
                  <a:srgbClr val="002060"/>
                </a:solidFill>
              </a:rPr>
              <a:t>Заменить</a:t>
            </a:r>
            <a:r>
              <a:rPr lang="en-US" sz="3400" i="1" dirty="0">
                <a:solidFill>
                  <a:srgbClr val="002060"/>
                </a:solidFill>
              </a:rPr>
              <a:t> k-means</a:t>
            </a:r>
            <a:r>
              <a:rPr lang="ru-RU" sz="3400" i="1" dirty="0">
                <a:solidFill>
                  <a:srgbClr val="002060"/>
                </a:solidFill>
              </a:rPr>
              <a:t>++</a:t>
            </a:r>
            <a:r>
              <a:rPr lang="en-US" sz="3400" i="1" dirty="0">
                <a:solidFill>
                  <a:srgbClr val="002060"/>
                </a:solidFill>
              </a:rPr>
              <a:t> </a:t>
            </a:r>
            <a:r>
              <a:rPr lang="ru-RU" sz="3400" dirty="0">
                <a:solidFill>
                  <a:srgbClr val="002060"/>
                </a:solidFill>
              </a:rPr>
              <a:t>любым кластерным алгоритмом для которого критерий </a:t>
            </a:r>
            <a:r>
              <a:rPr lang="en-US" sz="3400" dirty="0">
                <a:solidFill>
                  <a:srgbClr val="002060"/>
                </a:solidFill>
              </a:rPr>
              <a:t>SSD </a:t>
            </a:r>
            <a:r>
              <a:rPr lang="ru-RU" sz="3400" dirty="0">
                <a:solidFill>
                  <a:srgbClr val="002060"/>
                </a:solidFill>
              </a:rPr>
              <a:t>имеет смысл</a:t>
            </a:r>
            <a:r>
              <a:rPr lang="en-US" sz="3400" dirty="0">
                <a:solidFill>
                  <a:srgbClr val="002060"/>
                </a:solidFill>
              </a:rPr>
              <a:t>, </a:t>
            </a:r>
            <a:r>
              <a:rPr lang="ru-RU" sz="3400" dirty="0">
                <a:solidFill>
                  <a:srgbClr val="002060"/>
                </a:solidFill>
              </a:rPr>
              <a:t>как например для</a:t>
            </a:r>
            <a:br>
              <a:rPr lang="ru-RU" sz="3400" dirty="0">
                <a:solidFill>
                  <a:srgbClr val="002060"/>
                </a:solidFill>
              </a:rPr>
            </a:br>
            <a:endParaRPr lang="ru-RU" sz="3400" dirty="0">
              <a:solidFill>
                <a:srgbClr val="002060"/>
              </a:solidFill>
            </a:endParaRPr>
          </a:p>
          <a:p>
            <a:pPr lvl="1"/>
            <a:r>
              <a:rPr lang="en-US" dirty="0">
                <a:solidFill>
                  <a:srgbClr val="002060"/>
                </a:solidFill>
              </a:rPr>
              <a:t>Mini batch k-means</a:t>
            </a:r>
          </a:p>
          <a:p>
            <a:pPr lvl="1"/>
            <a:r>
              <a:rPr lang="en-US" dirty="0">
                <a:solidFill>
                  <a:srgbClr val="002060"/>
                </a:solidFill>
              </a:rPr>
              <a:t>J-means</a:t>
            </a:r>
          </a:p>
          <a:p>
            <a:pPr lvl="1"/>
            <a:r>
              <a:rPr lang="en-US" dirty="0">
                <a:solidFill>
                  <a:srgbClr val="002060"/>
                </a:solidFill>
              </a:rPr>
              <a:t>H-means</a:t>
            </a:r>
            <a:endParaRPr lang="ru-RU" dirty="0">
              <a:solidFill>
                <a:srgbClr val="002060"/>
              </a:solidFill>
            </a:endParaRPr>
          </a:p>
          <a:p>
            <a:pPr lvl="1"/>
            <a:r>
              <a:rPr lang="en-US" dirty="0">
                <a:solidFill>
                  <a:srgbClr val="002060"/>
                </a:solidFill>
              </a:rPr>
              <a:t>Hybrid algorithms</a:t>
            </a:r>
          </a:p>
          <a:p>
            <a:pPr lvl="1"/>
            <a:r>
              <a:rPr lang="en-US" dirty="0" err="1">
                <a:solidFill>
                  <a:srgbClr val="002060"/>
                </a:solidFill>
              </a:rPr>
              <a:t>etc</a:t>
            </a:r>
            <a:r>
              <a:rPr lang="ru-RU" dirty="0">
                <a:solidFill>
                  <a:srgbClr val="002060"/>
                </a:solidFill>
              </a:rPr>
              <a:t> . . .</a:t>
            </a:r>
          </a:p>
          <a:p>
            <a:endParaRPr lang="ru-RU" dirty="0">
              <a:solidFill>
                <a:srgbClr val="002060"/>
              </a:solidFill>
            </a:endParaRPr>
          </a:p>
          <a:p>
            <a:r>
              <a:rPr lang="ru-RU" dirty="0">
                <a:solidFill>
                  <a:srgbClr val="002060"/>
                </a:solidFill>
              </a:rPr>
              <a:t>Все остальные шаги алгоритма поиска центроидов остаются неизменными</a:t>
            </a:r>
          </a:p>
          <a:p>
            <a:r>
              <a:rPr lang="ru-RU" dirty="0">
                <a:solidFill>
                  <a:srgbClr val="002060"/>
                </a:solidFill>
              </a:rPr>
              <a:t>Таким образом предлагаем обобщенную мета-эвристику для ускорения кластеризации на больших наборах данных</a:t>
            </a:r>
          </a:p>
          <a:p>
            <a:endParaRPr lang="x-none" dirty="0">
              <a:solidFill>
                <a:srgbClr val="002060"/>
              </a:solidFill>
            </a:endParaRPr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DED2A689-B08E-47FE-A1D4-758161C6B5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Лаборатория «Анализа и моделирования информационных процессов»</a:t>
            </a:r>
          </a:p>
        </p:txBody>
      </p:sp>
    </p:spTree>
    <p:extLst>
      <p:ext uri="{BB962C8B-B14F-4D97-AF65-F5344CB8AC3E}">
        <p14:creationId xmlns:p14="http://schemas.microsoft.com/office/powerpoint/2010/main" val="3609003294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4626FF89-4806-46B8-B1D0-A83FFFEFAC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109485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kk-KZ" sz="4400" b="1" dirty="0">
                <a:solidFill>
                  <a:srgbClr val="002060"/>
                </a:solidFill>
              </a:rPr>
              <a:t>Благодарю за внимание</a:t>
            </a:r>
            <a:endParaRPr lang="ru-KZ" sz="4400" b="1" dirty="0">
              <a:solidFill>
                <a:srgbClr val="002060"/>
              </a:solidFill>
            </a:endParaRPr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A6E5560C-5F88-4DB0-BAAE-81516A3249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Лаборатория «Анализа и моделирования информационных процессов»</a:t>
            </a:r>
          </a:p>
        </p:txBody>
      </p:sp>
    </p:spTree>
    <p:extLst>
      <p:ext uri="{BB962C8B-B14F-4D97-AF65-F5344CB8AC3E}">
        <p14:creationId xmlns:p14="http://schemas.microsoft.com/office/powerpoint/2010/main" val="39766538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CBDBA7D-CEDE-4651-953F-E8120D4EC2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2539" y="320675"/>
            <a:ext cx="10919604" cy="1415002"/>
          </a:xfrm>
        </p:spPr>
        <p:txBody>
          <a:bodyPr>
            <a:noAutofit/>
          </a:bodyPr>
          <a:lstStyle/>
          <a:p>
            <a:pPr algn="just"/>
            <a:r>
              <a:rPr lang="kk-KZ" sz="2800" b="1" dirty="0">
                <a:solidFill>
                  <a:srgbClr val="0070C0"/>
                </a:solidFill>
              </a:rPr>
              <a:t>Задача</a:t>
            </a:r>
            <a:r>
              <a:rPr lang="ru-RU" sz="2800" b="1" dirty="0"/>
              <a:t>.</a:t>
            </a:r>
            <a:r>
              <a:rPr lang="ru-RU" sz="2800" dirty="0"/>
              <a:t> </a:t>
            </a:r>
            <a:r>
              <a:rPr lang="ru-RU" sz="2800" b="1" dirty="0">
                <a:solidFill>
                  <a:srgbClr val="0070C0"/>
                </a:solidFill>
              </a:rPr>
              <a:t>Создание необходимых технических и экспертно-аналитических условий для разработки информационной системы оценки влияния открытых текстовых информационных источников на социум </a:t>
            </a:r>
            <a:endParaRPr lang="x-none" sz="28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2FD9242-EC30-458D-8B83-7DC08D2528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2539" y="1915064"/>
            <a:ext cx="10919604" cy="4261899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ru-RU" dirty="0">
                <a:solidFill>
                  <a:srgbClr val="002060"/>
                </a:solidFill>
              </a:rPr>
              <a:t>Внедрение документов на основе вариационного </a:t>
            </a:r>
            <a:r>
              <a:rPr lang="ru-RU" dirty="0" err="1">
                <a:solidFill>
                  <a:srgbClr val="002060"/>
                </a:solidFill>
              </a:rPr>
              <a:t>автоэнкодера</a:t>
            </a:r>
            <a:r>
              <a:rPr lang="ru-RU" dirty="0">
                <a:solidFill>
                  <a:srgbClr val="002060"/>
                </a:solidFill>
              </a:rPr>
              <a:t> с рекуррентной нейронной сетью </a:t>
            </a:r>
          </a:p>
          <a:p>
            <a:pPr algn="just"/>
            <a:r>
              <a:rPr lang="ru-RU" dirty="0">
                <a:solidFill>
                  <a:srgbClr val="002060"/>
                </a:solidFill>
              </a:rPr>
              <a:t>Реферирование текстового документа с помощью </a:t>
            </a:r>
            <a:r>
              <a:rPr lang="ru-RU" dirty="0" err="1">
                <a:solidFill>
                  <a:srgbClr val="002060"/>
                </a:solidFill>
              </a:rPr>
              <a:t>Word</a:t>
            </a:r>
            <a:r>
              <a:rPr lang="ru-RU" dirty="0">
                <a:solidFill>
                  <a:srgbClr val="002060"/>
                </a:solidFill>
              </a:rPr>
              <a:t> </a:t>
            </a:r>
            <a:r>
              <a:rPr lang="ru-RU" dirty="0" err="1">
                <a:solidFill>
                  <a:srgbClr val="002060"/>
                </a:solidFill>
              </a:rPr>
              <a:t>Mover’s</a:t>
            </a:r>
            <a:r>
              <a:rPr lang="ru-RU" dirty="0">
                <a:solidFill>
                  <a:srgbClr val="002060"/>
                </a:solidFill>
              </a:rPr>
              <a:t> </a:t>
            </a:r>
            <a:r>
              <a:rPr lang="ru-RU" dirty="0" err="1">
                <a:solidFill>
                  <a:srgbClr val="002060"/>
                </a:solidFill>
              </a:rPr>
              <a:t>Distance</a:t>
            </a:r>
            <a:r>
              <a:rPr lang="ru-RU" dirty="0">
                <a:solidFill>
                  <a:srgbClr val="002060"/>
                </a:solidFill>
              </a:rPr>
              <a:t> и извлеченных ключевых слов документа </a:t>
            </a:r>
          </a:p>
          <a:p>
            <a:pPr algn="just"/>
            <a:r>
              <a:rPr lang="ru-RU" dirty="0">
                <a:solidFill>
                  <a:srgbClr val="002060"/>
                </a:solidFill>
              </a:rPr>
              <a:t>Группировка новостных публикаций по инфоповодам с помощью методов кластеризации </a:t>
            </a:r>
            <a:endParaRPr lang="ru-RU" dirty="0">
              <a:solidFill>
                <a:srgbClr val="00B050"/>
              </a:solidFill>
            </a:endParaRPr>
          </a:p>
          <a:p>
            <a:pPr algn="just"/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Разработаны технологии создания декларативных средств для кластеризации документов СМИ (на основе методов семантического анализа текстов) </a:t>
            </a:r>
            <a:endParaRPr lang="ru-RU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>
                <a:solidFill>
                  <a:srgbClr val="002060"/>
                </a:solidFill>
              </a:rPr>
              <a:t>Разработаны методики для автоматического формирования тематических словарей социально-значимых понятий </a:t>
            </a:r>
            <a:endParaRPr lang="ru-RU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Разработан метод  декомпозиций в кластеризации </a:t>
            </a:r>
            <a:endParaRPr lang="ru-RU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>
              <a:solidFill>
                <a:srgbClr val="002060"/>
              </a:solidFill>
            </a:endParaRPr>
          </a:p>
          <a:p>
            <a:endParaRPr lang="en-US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x-none" dirty="0">
              <a:solidFill>
                <a:srgbClr val="002060"/>
              </a:solidFill>
            </a:endParaRPr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FEAA364A-D598-4D2B-8F68-BC281B08E9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/>
              <a:t>Лаборатория «Анализа и моделирования информационных процессов»</a:t>
            </a:r>
          </a:p>
        </p:txBody>
      </p:sp>
    </p:spTree>
    <p:extLst>
      <p:ext uri="{BB962C8B-B14F-4D97-AF65-F5344CB8AC3E}">
        <p14:creationId xmlns:p14="http://schemas.microsoft.com/office/powerpoint/2010/main" val="13060508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7CA7A73-5617-400B-8EE7-D7CA81E601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054100"/>
          </a:xfrm>
        </p:spPr>
        <p:txBody>
          <a:bodyPr>
            <a:normAutofit fontScale="90000"/>
          </a:bodyPr>
          <a:lstStyle/>
          <a:p>
            <a:r>
              <a:rPr lang="en-US" sz="3200" b="1" dirty="0">
                <a:solidFill>
                  <a:srgbClr val="0070C0"/>
                </a:solidFill>
              </a:rPr>
              <a:t>Using Centroid Keywords and WMD for Single Document Extractive Summarization </a:t>
            </a:r>
            <a:r>
              <a:rPr lang="ru-RU" sz="3200" b="1" dirty="0">
                <a:solidFill>
                  <a:srgbClr val="0070C0"/>
                </a:solidFill>
              </a:rPr>
              <a:t>- </a:t>
            </a:r>
            <a:r>
              <a:rPr lang="ru-RU" sz="2700" b="1" dirty="0">
                <a:solidFill>
                  <a:srgbClr val="0070C0"/>
                </a:solidFill>
              </a:rPr>
              <a:t>Использование центроидных ключевых слов и </a:t>
            </a:r>
            <a:r>
              <a:rPr lang="en-US" sz="2800" b="1" dirty="0">
                <a:solidFill>
                  <a:srgbClr val="0070C0"/>
                </a:solidFill>
              </a:rPr>
              <a:t>WMD </a:t>
            </a:r>
            <a:r>
              <a:rPr lang="ru-RU" sz="2700" b="1" dirty="0">
                <a:solidFill>
                  <a:srgbClr val="0070C0"/>
                </a:solidFill>
              </a:rPr>
              <a:t>для обобщения извлечения одного документа</a:t>
            </a:r>
            <a:endParaRPr lang="x-none" sz="3200" b="1" dirty="0">
              <a:solidFill>
                <a:srgbClr val="0070C0"/>
              </a:solidFill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756ED43-C7CB-48D7-A7B7-994DAC811A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62100"/>
            <a:ext cx="10515600" cy="4614863"/>
          </a:xfrm>
        </p:spPr>
        <p:txBody>
          <a:bodyPr/>
          <a:lstStyle/>
          <a:p>
            <a:pPr marL="285750" indent="-285750"/>
            <a:r>
              <a:rPr lang="en-US" b="1" dirty="0">
                <a:solidFill>
                  <a:srgbClr val="002060"/>
                </a:solidFill>
              </a:rPr>
              <a:t>Extractive</a:t>
            </a:r>
            <a:r>
              <a:rPr lang="en-US" dirty="0">
                <a:solidFill>
                  <a:srgbClr val="002060"/>
                </a:solidFill>
              </a:rPr>
              <a:t> – </a:t>
            </a:r>
            <a:r>
              <a:rPr lang="ru-RU" dirty="0">
                <a:solidFill>
                  <a:srgbClr val="002060"/>
                </a:solidFill>
              </a:rPr>
              <a:t>формируются из имеющихся предложений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ru-RU" dirty="0">
                <a:solidFill>
                  <a:srgbClr val="002060"/>
                </a:solidFill>
              </a:rPr>
              <a:t>в тексте</a:t>
            </a:r>
            <a:endParaRPr lang="en-US" dirty="0">
              <a:solidFill>
                <a:srgbClr val="002060"/>
              </a:solidFill>
            </a:endParaRPr>
          </a:p>
          <a:p>
            <a:pPr marL="285750" indent="-285750"/>
            <a:r>
              <a:rPr lang="en-US" b="1" dirty="0">
                <a:solidFill>
                  <a:srgbClr val="002060"/>
                </a:solidFill>
              </a:rPr>
              <a:t>Single Document</a:t>
            </a:r>
            <a:r>
              <a:rPr lang="ru-RU" b="1" dirty="0">
                <a:solidFill>
                  <a:srgbClr val="002060"/>
                </a:solidFill>
              </a:rPr>
              <a:t> </a:t>
            </a:r>
            <a:r>
              <a:rPr lang="ru-RU" dirty="0">
                <a:solidFill>
                  <a:srgbClr val="002060"/>
                </a:solidFill>
              </a:rPr>
              <a:t>– используется информация только одного документа</a:t>
            </a:r>
            <a:endParaRPr lang="en-US" dirty="0">
              <a:solidFill>
                <a:srgbClr val="002060"/>
              </a:solidFill>
            </a:endParaRPr>
          </a:p>
          <a:p>
            <a:pPr marL="285750" indent="-285750"/>
            <a:r>
              <a:rPr lang="en-US" b="1" dirty="0">
                <a:solidFill>
                  <a:srgbClr val="002060"/>
                </a:solidFill>
              </a:rPr>
              <a:t>Dataset:</a:t>
            </a:r>
            <a:r>
              <a:rPr lang="en-US" dirty="0">
                <a:solidFill>
                  <a:srgbClr val="002060"/>
                </a:solidFill>
              </a:rPr>
              <a:t> DUC 2002 – 567 </a:t>
            </a:r>
            <a:r>
              <a:rPr lang="ru-RU" dirty="0">
                <a:solidFill>
                  <a:srgbClr val="002060"/>
                </a:solidFill>
              </a:rPr>
              <a:t>новостей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ru-RU" dirty="0">
                <a:solidFill>
                  <a:srgbClr val="002060"/>
                </a:solidFill>
              </a:rPr>
              <a:t>и их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ru-RU" dirty="0">
                <a:solidFill>
                  <a:srgbClr val="002060"/>
                </a:solidFill>
              </a:rPr>
              <a:t>суммаризации</a:t>
            </a:r>
            <a:endParaRPr lang="en-US" dirty="0">
              <a:solidFill>
                <a:srgbClr val="002060"/>
              </a:solidFill>
            </a:endParaRPr>
          </a:p>
          <a:p>
            <a:pPr marL="285750" indent="-285750"/>
            <a:r>
              <a:rPr lang="ru-RU" dirty="0">
                <a:solidFill>
                  <a:srgbClr val="002060"/>
                </a:solidFill>
              </a:rPr>
              <a:t>Метрика оценки качества </a:t>
            </a:r>
            <a:r>
              <a:rPr lang="en-US" b="1" dirty="0">
                <a:solidFill>
                  <a:srgbClr val="002060"/>
                </a:solidFill>
              </a:rPr>
              <a:t>ROUGE</a:t>
            </a:r>
            <a:endParaRPr lang="x-none" b="1" dirty="0">
              <a:solidFill>
                <a:srgbClr val="002060"/>
              </a:solidFill>
            </a:endParaRPr>
          </a:p>
          <a:p>
            <a:endParaRPr lang="x-none" dirty="0">
              <a:solidFill>
                <a:srgbClr val="002060"/>
              </a:solidFill>
            </a:endParaRPr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553EFA29-1E93-43FB-8FFF-A02981556C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Лаборатория «Анализа и моделирования информационных процессов»</a:t>
            </a: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0B461688-10F0-42F9-8C3E-E2156B6192AE}"/>
              </a:ext>
            </a:extLst>
          </p:cNvPr>
          <p:cNvSpPr/>
          <p:nvPr/>
        </p:nvSpPr>
        <p:spPr>
          <a:xfrm>
            <a:off x="1778586" y="4647822"/>
            <a:ext cx="1440160" cy="800478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/>
              <a:t>Document </a:t>
            </a:r>
            <a:endParaRPr lang="x-none" sz="1400" dirty="0"/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6FB55F45-683E-4621-8C58-677E1AAA8BA9}"/>
              </a:ext>
            </a:extLst>
          </p:cNvPr>
          <p:cNvSpPr/>
          <p:nvPr/>
        </p:nvSpPr>
        <p:spPr>
          <a:xfrm>
            <a:off x="3938826" y="4647822"/>
            <a:ext cx="1440160" cy="800477"/>
          </a:xfrm>
          <a:prstGeom prst="rect">
            <a:avLst/>
          </a:prstGeom>
          <a:gradFill flip="none" rotWithShape="1">
            <a:gsLst>
              <a:gs pos="0">
                <a:schemeClr val="accent3">
                  <a:lumMod val="67000"/>
                </a:schemeClr>
              </a:gs>
              <a:gs pos="48000">
                <a:schemeClr val="accent3">
                  <a:lumMod val="97000"/>
                  <a:lumOff val="3000"/>
                </a:schemeClr>
              </a:gs>
              <a:gs pos="100000">
                <a:schemeClr val="accent3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FFFFFF"/>
                </a:solidFill>
              </a:rPr>
              <a:t>Keyword Extraction</a:t>
            </a:r>
            <a:endParaRPr lang="x-none" sz="1400" dirty="0">
              <a:solidFill>
                <a:srgbClr val="FFFFFF"/>
              </a:solidFill>
            </a:endParaRPr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B07BC15E-F6BC-49AB-A1DF-E20EEF6CB2C7}"/>
              </a:ext>
            </a:extLst>
          </p:cNvPr>
          <p:cNvSpPr/>
          <p:nvPr/>
        </p:nvSpPr>
        <p:spPr>
          <a:xfrm>
            <a:off x="6096000" y="4647821"/>
            <a:ext cx="1514475" cy="800477"/>
          </a:xfrm>
          <a:prstGeom prst="rect">
            <a:avLst/>
          </a:prstGeom>
          <a:gradFill flip="none" rotWithShape="1">
            <a:gsLst>
              <a:gs pos="0">
                <a:schemeClr val="accent5">
                  <a:lumMod val="67000"/>
                </a:schemeClr>
              </a:gs>
              <a:gs pos="48000">
                <a:schemeClr val="accent5">
                  <a:lumMod val="97000"/>
                  <a:lumOff val="3000"/>
                </a:schemeClr>
              </a:gs>
              <a:gs pos="100000">
                <a:schemeClr val="accent5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FFFFFF"/>
                </a:solidFill>
              </a:rPr>
              <a:t>Sentence scoring with WMD</a:t>
            </a:r>
            <a:endParaRPr lang="x-none" sz="1400" dirty="0">
              <a:solidFill>
                <a:srgbClr val="FFFFFF"/>
              </a:solidFill>
            </a:endParaRPr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436F628B-87D5-4214-8EB6-B27FA1C95325}"/>
              </a:ext>
            </a:extLst>
          </p:cNvPr>
          <p:cNvSpPr/>
          <p:nvPr/>
        </p:nvSpPr>
        <p:spPr>
          <a:xfrm>
            <a:off x="8327489" y="4647822"/>
            <a:ext cx="1606327" cy="800476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67000"/>
                </a:schemeClr>
              </a:gs>
              <a:gs pos="48000">
                <a:schemeClr val="accent1">
                  <a:lumMod val="97000"/>
                  <a:lumOff val="3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FFFFFF"/>
                </a:solidFill>
              </a:rPr>
              <a:t>Summary:</a:t>
            </a:r>
          </a:p>
          <a:p>
            <a:pPr algn="ctr"/>
            <a:r>
              <a:rPr lang="en-US" sz="1400" dirty="0">
                <a:solidFill>
                  <a:srgbClr val="FFFFFF"/>
                </a:solidFill>
              </a:rPr>
              <a:t>First 100 words</a:t>
            </a:r>
            <a:endParaRPr lang="ru-RU" sz="1400" dirty="0">
              <a:solidFill>
                <a:srgbClr val="FFFFFF"/>
              </a:solidFill>
            </a:endParaRPr>
          </a:p>
        </p:txBody>
      </p:sp>
      <p:cxnSp>
        <p:nvCxnSpPr>
          <p:cNvPr id="9" name="Прямая со стрелкой 8">
            <a:extLst>
              <a:ext uri="{FF2B5EF4-FFF2-40B4-BE49-F238E27FC236}">
                <a16:creationId xmlns:a16="http://schemas.microsoft.com/office/drawing/2014/main" id="{5D7BDDBD-2D5F-4EA0-A83D-579462442AE8}"/>
              </a:ext>
            </a:extLst>
          </p:cNvPr>
          <p:cNvCxnSpPr>
            <a:cxnSpLocks/>
            <a:stCxn id="5" idx="3"/>
            <a:endCxn id="6" idx="1"/>
          </p:cNvCxnSpPr>
          <p:nvPr/>
        </p:nvCxnSpPr>
        <p:spPr>
          <a:xfrm>
            <a:off x="3218746" y="5048061"/>
            <a:ext cx="72008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 стрелкой 9">
            <a:extLst>
              <a:ext uri="{FF2B5EF4-FFF2-40B4-BE49-F238E27FC236}">
                <a16:creationId xmlns:a16="http://schemas.microsoft.com/office/drawing/2014/main" id="{DC8DA09F-DB0E-409A-A89B-9C8AF5FFDE02}"/>
              </a:ext>
            </a:extLst>
          </p:cNvPr>
          <p:cNvCxnSpPr>
            <a:cxnSpLocks/>
            <a:stCxn id="6" idx="3"/>
            <a:endCxn id="7" idx="1"/>
          </p:cNvCxnSpPr>
          <p:nvPr/>
        </p:nvCxnSpPr>
        <p:spPr>
          <a:xfrm flipV="1">
            <a:off x="5378986" y="5048060"/>
            <a:ext cx="717014" cy="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 стрелкой 10">
            <a:extLst>
              <a:ext uri="{FF2B5EF4-FFF2-40B4-BE49-F238E27FC236}">
                <a16:creationId xmlns:a16="http://schemas.microsoft.com/office/drawing/2014/main" id="{A305BB0E-84F8-4C06-802C-1252238D0437}"/>
              </a:ext>
            </a:extLst>
          </p:cNvPr>
          <p:cNvCxnSpPr>
            <a:cxnSpLocks/>
            <a:stCxn id="7" idx="3"/>
            <a:endCxn id="8" idx="1"/>
          </p:cNvCxnSpPr>
          <p:nvPr/>
        </p:nvCxnSpPr>
        <p:spPr>
          <a:xfrm>
            <a:off x="7610475" y="5048060"/>
            <a:ext cx="717014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146784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8602648B-C625-4631-AF50-CEDD5388FC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Лаборатория «Анализа и моделирования информационных процессов»</a:t>
            </a: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A5AD4D98-45D8-449F-B3E6-197D1EFE7A4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43084" y="1754986"/>
            <a:ext cx="2420632" cy="840497"/>
          </a:xfrm>
          <a:prstGeom prst="rect">
            <a:avLst/>
          </a:prstGeom>
        </p:spPr>
      </p:pic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DA230FC4-080A-4088-8CA8-EE9C1809CF4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94466" y="1771124"/>
            <a:ext cx="2790657" cy="824359"/>
          </a:xfrm>
          <a:prstGeom prst="rect">
            <a:avLst/>
          </a:prstGeom>
        </p:spPr>
      </p:pic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D1662B09-FC6F-4CB7-A4F6-5288BDCAE5A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73384" y="2970531"/>
            <a:ext cx="3326500" cy="795468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25F4653A-1302-43D4-8225-4112368CD981}"/>
              </a:ext>
            </a:extLst>
          </p:cNvPr>
          <p:cNvSpPr txBox="1"/>
          <p:nvPr/>
        </p:nvSpPr>
        <p:spPr>
          <a:xfrm>
            <a:off x="6096000" y="1328986"/>
            <a:ext cx="562324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rgbClr val="002060"/>
                </a:solidFill>
              </a:rPr>
              <a:t>2. Cosine distance to C:</a:t>
            </a:r>
            <a:r>
              <a:rPr lang="ru-RU" sz="2000" b="1" dirty="0">
                <a:solidFill>
                  <a:srgbClr val="002060"/>
                </a:solidFill>
              </a:rPr>
              <a:t> </a:t>
            </a:r>
            <a:r>
              <a:rPr lang="ru-RU" sz="1600" dirty="0">
                <a:solidFill>
                  <a:srgbClr val="002060"/>
                </a:solidFill>
              </a:rPr>
              <a:t>Косинусное расстояние до С</a:t>
            </a:r>
            <a:endParaRPr lang="x-none" dirty="0">
              <a:solidFill>
                <a:srgbClr val="002060"/>
              </a:solidFill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FB2A213-5B78-49A2-84BE-5BFB2CF6BCAD}"/>
              </a:ext>
            </a:extLst>
          </p:cNvPr>
          <p:cNvSpPr txBox="1"/>
          <p:nvPr/>
        </p:nvSpPr>
        <p:spPr>
          <a:xfrm>
            <a:off x="1007604" y="1328986"/>
            <a:ext cx="38543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AutoNum type="arabicPeriod"/>
            </a:pPr>
            <a:r>
              <a:rPr lang="en-US" sz="2000" b="1" dirty="0">
                <a:solidFill>
                  <a:srgbClr val="002060"/>
                </a:solidFill>
              </a:rPr>
              <a:t>Centroid word embedding:</a:t>
            </a:r>
            <a:r>
              <a:rPr lang="ru-RU" sz="2000" b="1" dirty="0">
                <a:solidFill>
                  <a:srgbClr val="002060"/>
                </a:solidFill>
              </a:rPr>
              <a:t> </a:t>
            </a:r>
          </a:p>
          <a:p>
            <a:r>
              <a:rPr lang="ru-RU" sz="1600" dirty="0">
                <a:solidFill>
                  <a:srgbClr val="002060"/>
                </a:solidFill>
              </a:rPr>
              <a:t>           Встраивание центроидного слова</a:t>
            </a:r>
            <a:endParaRPr lang="x-none" sz="1600" dirty="0">
              <a:solidFill>
                <a:srgbClr val="002060"/>
              </a:solidFill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41FD205-CADF-4D2A-B36A-AF2E573AA7C8}"/>
              </a:ext>
            </a:extLst>
          </p:cNvPr>
          <p:cNvSpPr txBox="1"/>
          <p:nvPr/>
        </p:nvSpPr>
        <p:spPr>
          <a:xfrm>
            <a:off x="3854186" y="2569937"/>
            <a:ext cx="379777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>
                <a:solidFill>
                  <a:srgbClr val="002060"/>
                </a:solidFill>
              </a:rPr>
              <a:t>3. </a:t>
            </a:r>
            <a:r>
              <a:rPr lang="en-US" sz="2000" b="1" dirty="0">
                <a:solidFill>
                  <a:srgbClr val="002060"/>
                </a:solidFill>
              </a:rPr>
              <a:t>Sentence scoring with WMD:</a:t>
            </a:r>
            <a:endParaRPr lang="x-none" sz="2000" b="1" dirty="0">
              <a:solidFill>
                <a:srgbClr val="002060"/>
              </a:solidFill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86E717E-2825-4843-A3A3-03BA311D94BE}"/>
              </a:ext>
            </a:extLst>
          </p:cNvPr>
          <p:cNvSpPr txBox="1"/>
          <p:nvPr/>
        </p:nvSpPr>
        <p:spPr>
          <a:xfrm>
            <a:off x="3967124" y="453456"/>
            <a:ext cx="41148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000" i="1" dirty="0">
                <a:solidFill>
                  <a:srgbClr val="002060"/>
                </a:solidFill>
                <a:latin typeface="PT Serif"/>
                <a:ea typeface="+mj-ea"/>
                <a:cs typeface="+mj-cs"/>
              </a:rPr>
              <a:t>Описание метода</a:t>
            </a:r>
            <a:endParaRPr lang="x-none" sz="3000" i="1" dirty="0">
              <a:solidFill>
                <a:srgbClr val="002060"/>
              </a:solidFill>
              <a:latin typeface="PT Serif"/>
              <a:ea typeface="+mj-ea"/>
              <a:cs typeface="+mj-cs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8748B548-3AD9-4E78-83ED-39C0D3824C7D}"/>
              </a:ext>
            </a:extLst>
          </p:cNvPr>
          <p:cNvSpPr txBox="1"/>
          <p:nvPr/>
        </p:nvSpPr>
        <p:spPr>
          <a:xfrm>
            <a:off x="685800" y="3765999"/>
            <a:ext cx="1082040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>
                <a:solidFill>
                  <a:srgbClr val="002060"/>
                </a:solidFill>
              </a:rPr>
              <a:t>Что уже есть</a:t>
            </a:r>
            <a:r>
              <a:rPr lang="en-US" b="1" dirty="0">
                <a:solidFill>
                  <a:srgbClr val="002060"/>
                </a:solidFill>
              </a:rPr>
              <a:t>:</a:t>
            </a:r>
            <a:endParaRPr lang="ru-RU" b="1" dirty="0">
              <a:solidFill>
                <a:srgbClr val="002060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>
                <a:solidFill>
                  <a:srgbClr val="002060"/>
                </a:solidFill>
              </a:rPr>
              <a:t>Есть методы где используются </a:t>
            </a:r>
            <a:r>
              <a:rPr lang="en-US" dirty="0">
                <a:solidFill>
                  <a:srgbClr val="002060"/>
                </a:solidFill>
              </a:rPr>
              <a:t>centroid embeddings </a:t>
            </a:r>
            <a:r>
              <a:rPr lang="ru-RU" dirty="0">
                <a:solidFill>
                  <a:srgbClr val="002060"/>
                </a:solidFill>
              </a:rPr>
              <a:t>предложений и документов.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>
                <a:solidFill>
                  <a:srgbClr val="002060"/>
                </a:solidFill>
              </a:rPr>
              <a:t>Есть работы где берут </a:t>
            </a:r>
            <a:r>
              <a:rPr lang="en-US" dirty="0">
                <a:solidFill>
                  <a:srgbClr val="002060"/>
                </a:solidFill>
              </a:rPr>
              <a:t>WMD </a:t>
            </a:r>
            <a:r>
              <a:rPr lang="ru-RU" dirty="0">
                <a:solidFill>
                  <a:srgbClr val="002060"/>
                </a:solidFill>
              </a:rPr>
              <a:t>между предложениями в документе. </a:t>
            </a:r>
            <a:endParaRPr lang="en-US" dirty="0">
              <a:solidFill>
                <a:srgbClr val="002060"/>
              </a:solidFill>
            </a:endParaRPr>
          </a:p>
          <a:p>
            <a:r>
              <a:rPr lang="ru-RU" b="1" dirty="0">
                <a:solidFill>
                  <a:srgbClr val="002060"/>
                </a:solidFill>
              </a:rPr>
              <a:t>В чем новизна?</a:t>
            </a:r>
            <a:endParaRPr lang="en-US" dirty="0">
              <a:solidFill>
                <a:srgbClr val="002060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>
                <a:solidFill>
                  <a:srgbClr val="C00000"/>
                </a:solidFill>
              </a:rPr>
              <a:t>В этой </a:t>
            </a:r>
            <a:r>
              <a:rPr lang="kk-KZ" dirty="0">
                <a:solidFill>
                  <a:srgbClr val="C00000"/>
                </a:solidFill>
              </a:rPr>
              <a:t>работе</a:t>
            </a:r>
            <a:r>
              <a:rPr lang="ru-RU" dirty="0">
                <a:solidFill>
                  <a:srgbClr val="C00000"/>
                </a:solidFill>
              </a:rPr>
              <a:t> предлагается использовать преимущества обеих методов в комбинации. </a:t>
            </a:r>
          </a:p>
          <a:p>
            <a:endParaRPr lang="ru-RU" dirty="0">
              <a:solidFill>
                <a:srgbClr val="C00000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x-none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63004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11555617-ED36-4755-B314-24D315E599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/>
              <a:t>Лаборатория «Анализа и моделирования информационных процессов»</a:t>
            </a: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6BBEBE67-98D1-485C-A08F-01C83F28751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39968" y="1235648"/>
            <a:ext cx="3965432" cy="3069032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8EAD124C-4504-4C2D-8264-5B45E6087850}"/>
              </a:ext>
            </a:extLst>
          </p:cNvPr>
          <p:cNvSpPr txBox="1"/>
          <p:nvPr/>
        </p:nvSpPr>
        <p:spPr>
          <a:xfrm>
            <a:off x="1223504" y="5162550"/>
            <a:ext cx="38818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rgbClr val="002060"/>
                </a:solidFill>
              </a:rPr>
              <a:t>Table 2: ROUGE-1 evaluation scores for our system, top 7 DUC02 systems, MEAD, </a:t>
            </a:r>
            <a:r>
              <a:rPr lang="en-US" sz="1200" dirty="0" err="1">
                <a:solidFill>
                  <a:srgbClr val="002060"/>
                </a:solidFill>
              </a:rPr>
              <a:t>TextRank</a:t>
            </a:r>
            <a:r>
              <a:rPr lang="en-US" sz="1200" dirty="0">
                <a:solidFill>
                  <a:srgbClr val="002060"/>
                </a:solidFill>
              </a:rPr>
              <a:t>, and the baseline.</a:t>
            </a:r>
            <a:endParaRPr lang="x-none" sz="1200" dirty="0">
              <a:solidFill>
                <a:srgbClr val="002060"/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07620B9-5059-4D62-B02B-103C7FB107D3}"/>
              </a:ext>
            </a:extLst>
          </p:cNvPr>
          <p:cNvSpPr txBox="1"/>
          <p:nvPr/>
        </p:nvSpPr>
        <p:spPr>
          <a:xfrm>
            <a:off x="3525236" y="447656"/>
            <a:ext cx="5141528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000" i="1" dirty="0">
                <a:solidFill>
                  <a:srgbClr val="002060"/>
                </a:solidFill>
                <a:latin typeface="PT Serif"/>
                <a:ea typeface="+mj-ea"/>
                <a:cs typeface="+mj-cs"/>
              </a:rPr>
              <a:t>Результаты и замечания </a:t>
            </a:r>
            <a:endParaRPr lang="x-none" sz="3000" i="1" dirty="0">
              <a:solidFill>
                <a:srgbClr val="002060"/>
              </a:solidFill>
              <a:latin typeface="PT Serif"/>
              <a:ea typeface="+mj-ea"/>
              <a:cs typeface="+mj-cs"/>
            </a:endParaRPr>
          </a:p>
        </p:txBody>
      </p:sp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308FFB24-3F22-4A7E-BBA0-C51C4596B72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66800" y="4239393"/>
            <a:ext cx="4038600" cy="893487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758E2175-3114-4991-9108-F8A0003ACF4F}"/>
              </a:ext>
            </a:extLst>
          </p:cNvPr>
          <p:cNvSpPr txBox="1"/>
          <p:nvPr/>
        </p:nvSpPr>
        <p:spPr>
          <a:xfrm>
            <a:off x="5289425" y="1235648"/>
            <a:ext cx="6169149" cy="40626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>
                <a:solidFill>
                  <a:srgbClr val="002060"/>
                </a:solidFill>
              </a:rPr>
              <a:t>Выводы</a:t>
            </a:r>
            <a:r>
              <a:rPr lang="en-US" sz="2000" b="1" dirty="0">
                <a:solidFill>
                  <a:srgbClr val="002060"/>
                </a:solidFill>
              </a:rPr>
              <a:t>:</a:t>
            </a:r>
            <a:endParaRPr lang="ru-RU" sz="2000" b="1" dirty="0">
              <a:solidFill>
                <a:srgbClr val="002060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000" dirty="0">
                <a:solidFill>
                  <a:srgbClr val="002060"/>
                </a:solidFill>
              </a:rPr>
              <a:t>По результатам </a:t>
            </a:r>
            <a:r>
              <a:rPr lang="en-US" sz="2000" dirty="0">
                <a:solidFill>
                  <a:srgbClr val="002060"/>
                </a:solidFill>
              </a:rPr>
              <a:t>ROUGE</a:t>
            </a:r>
            <a:r>
              <a:rPr lang="ru-RU" sz="2000" dirty="0">
                <a:solidFill>
                  <a:srgbClr val="002060"/>
                </a:solidFill>
              </a:rPr>
              <a:t> предложенный метод может конкурировать с </a:t>
            </a:r>
            <a:r>
              <a:rPr lang="en-US" sz="2000" dirty="0">
                <a:solidFill>
                  <a:srgbClr val="002060"/>
                </a:solidFill>
              </a:rPr>
              <a:t>state of the art </a:t>
            </a:r>
            <a:r>
              <a:rPr lang="ru-RU" sz="2000" dirty="0">
                <a:solidFill>
                  <a:srgbClr val="002060"/>
                </a:solidFill>
              </a:rPr>
              <a:t>системами </a:t>
            </a:r>
            <a:r>
              <a:rPr lang="ru-RU" sz="2000" dirty="0" err="1">
                <a:solidFill>
                  <a:srgbClr val="002060"/>
                </a:solidFill>
              </a:rPr>
              <a:t>суммаризаций</a:t>
            </a:r>
            <a:r>
              <a:rPr lang="ru-RU" sz="2000" dirty="0">
                <a:solidFill>
                  <a:srgbClr val="002060"/>
                </a:solidFill>
              </a:rPr>
              <a:t>.</a:t>
            </a:r>
            <a:endParaRPr lang="en-US" sz="2000" dirty="0">
              <a:solidFill>
                <a:srgbClr val="002060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000" dirty="0">
                <a:solidFill>
                  <a:srgbClr val="002060"/>
                </a:solidFill>
              </a:rPr>
              <a:t>Максимально объективный </a:t>
            </a:r>
            <a:r>
              <a:rPr lang="en-US" sz="2000" dirty="0">
                <a:solidFill>
                  <a:srgbClr val="002060"/>
                </a:solidFill>
              </a:rPr>
              <a:t>score </a:t>
            </a:r>
            <a:r>
              <a:rPr lang="ru-RU" sz="2000" dirty="0">
                <a:solidFill>
                  <a:srgbClr val="002060"/>
                </a:solidFill>
              </a:rPr>
              <a:t>который может достигнуть системы это 50% </a:t>
            </a:r>
            <a:r>
              <a:rPr lang="en-US" sz="2000" dirty="0">
                <a:solidFill>
                  <a:srgbClr val="002060"/>
                </a:solidFill>
              </a:rPr>
              <a:t>F-</a:t>
            </a:r>
            <a:r>
              <a:rPr lang="ru-RU" sz="2000" dirty="0">
                <a:solidFill>
                  <a:srgbClr val="002060"/>
                </a:solidFill>
              </a:rPr>
              <a:t>меры, выше этой отметки можно считать </a:t>
            </a:r>
            <a:r>
              <a:rPr lang="en-US" sz="2000" dirty="0">
                <a:solidFill>
                  <a:srgbClr val="002060"/>
                </a:solidFill>
              </a:rPr>
              <a:t>overfitting</a:t>
            </a:r>
            <a:r>
              <a:rPr lang="ru-RU" sz="2000" dirty="0">
                <a:solidFill>
                  <a:srgbClr val="002060"/>
                </a:solidFill>
              </a:rPr>
              <a:t>-ом.</a:t>
            </a:r>
            <a:endParaRPr lang="en-US" sz="2000" dirty="0">
              <a:solidFill>
                <a:srgbClr val="002060"/>
              </a:solidFill>
            </a:endParaRPr>
          </a:p>
          <a:p>
            <a:endParaRPr lang="en-US" sz="2000" dirty="0">
              <a:solidFill>
                <a:srgbClr val="002060"/>
              </a:solidFill>
            </a:endParaRPr>
          </a:p>
          <a:p>
            <a:r>
              <a:rPr lang="ru-RU" sz="2000" b="1" dirty="0">
                <a:solidFill>
                  <a:srgbClr val="002060"/>
                </a:solidFill>
              </a:rPr>
              <a:t>Замечания</a:t>
            </a:r>
            <a:r>
              <a:rPr lang="en-US" sz="2000" b="1" dirty="0">
                <a:solidFill>
                  <a:srgbClr val="002060"/>
                </a:solidFill>
              </a:rPr>
              <a:t>:</a:t>
            </a:r>
            <a:endParaRPr lang="ru-RU" sz="2000" b="1" dirty="0">
              <a:solidFill>
                <a:srgbClr val="002060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000" dirty="0">
                <a:solidFill>
                  <a:srgbClr val="002060"/>
                </a:solidFill>
              </a:rPr>
              <a:t>Использовать </a:t>
            </a:r>
            <a:r>
              <a:rPr lang="en-US" sz="2000" dirty="0" err="1">
                <a:solidFill>
                  <a:srgbClr val="002060"/>
                </a:solidFill>
              </a:rPr>
              <a:t>tf-idf</a:t>
            </a:r>
            <a:r>
              <a:rPr lang="en-US" sz="2000" dirty="0">
                <a:solidFill>
                  <a:srgbClr val="002060"/>
                </a:solidFill>
              </a:rPr>
              <a:t>.</a:t>
            </a:r>
            <a:endParaRPr lang="ru-RU" sz="2000" dirty="0">
              <a:solidFill>
                <a:srgbClr val="002060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000" dirty="0">
                <a:solidFill>
                  <a:srgbClr val="002060"/>
                </a:solidFill>
              </a:rPr>
              <a:t>Обосновать почему 25% ближайших слов к центру являются ключевыми словами.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x-none" sz="20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381544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 noGrp="1"/>
          </p:cNvSpPr>
          <p:nvPr>
            <p:ph type="title"/>
          </p:nvPr>
        </p:nvSpPr>
        <p:spPr>
          <a:xfrm>
            <a:off x="1992794" y="263620"/>
            <a:ext cx="8136904" cy="576064"/>
          </a:xfrm>
        </p:spPr>
        <p:txBody>
          <a:bodyPr vert="horz" lIns="82945" tIns="41473" rIns="82945" bIns="41473" rtlCol="0" anchor="b">
            <a:noAutofit/>
          </a:bodyPr>
          <a:lstStyle/>
          <a:p>
            <a:pPr algn="ctr" defTabSz="457200"/>
            <a:r>
              <a:rPr lang="en-US" sz="3000" i="1" dirty="0">
                <a:solidFill>
                  <a:srgbClr val="002060"/>
                </a:solidFill>
                <a:latin typeface="PT Serif"/>
              </a:rPr>
              <a:t>Word mover’s distance</a:t>
            </a:r>
          </a:p>
        </p:txBody>
      </p:sp>
      <p:sp>
        <p:nvSpPr>
          <p:cNvPr id="5" name="Заголовок 1">
            <a:extLst>
              <a:ext uri="{FF2B5EF4-FFF2-40B4-BE49-F238E27FC236}">
                <a16:creationId xmlns:a16="http://schemas.microsoft.com/office/drawing/2014/main" id="{C1FB720B-33D1-481B-AA0B-3BC34B163E3A}"/>
              </a:ext>
            </a:extLst>
          </p:cNvPr>
          <p:cNvSpPr txBox="1">
            <a:spLocks/>
          </p:cNvSpPr>
          <p:nvPr/>
        </p:nvSpPr>
        <p:spPr>
          <a:xfrm>
            <a:off x="838201" y="3990908"/>
            <a:ext cx="8136904" cy="378847"/>
          </a:xfrm>
          <a:prstGeom prst="rect">
            <a:avLst/>
          </a:prstGeom>
        </p:spPr>
        <p:txBody>
          <a:bodyPr vert="horz" lIns="82945" tIns="41473" rIns="82945" bIns="41473" rtlCol="0" anchor="b"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1800" b="1" dirty="0">
                <a:solidFill>
                  <a:srgbClr val="002060"/>
                </a:solidFill>
              </a:rPr>
              <a:t>Пример</a:t>
            </a:r>
            <a:r>
              <a:rPr lang="en-US" sz="2000" b="1" dirty="0">
                <a:solidFill>
                  <a:srgbClr val="002060"/>
                </a:solidFill>
              </a:rPr>
              <a:t>:</a:t>
            </a:r>
            <a:endParaRPr lang="ru-RU" sz="2000" b="1" dirty="0">
              <a:solidFill>
                <a:srgbClr val="002060"/>
              </a:solidFill>
            </a:endParaRPr>
          </a:p>
        </p:txBody>
      </p:sp>
      <p:pic>
        <p:nvPicPr>
          <p:cNvPr id="10" name="Рисунок 9">
            <a:extLst>
              <a:ext uri="{FF2B5EF4-FFF2-40B4-BE49-F238E27FC236}">
                <a16:creationId xmlns:a16="http://schemas.microsoft.com/office/drawing/2014/main" id="{8EC8CEED-12FB-49DD-99B7-EA20E1FBF3AD}"/>
              </a:ext>
            </a:extLst>
          </p:cNvPr>
          <p:cNvPicPr/>
          <p:nvPr/>
        </p:nvPicPr>
        <p:blipFill>
          <a:blip r:embed="rId3"/>
          <a:stretch>
            <a:fillRect/>
          </a:stretch>
        </p:blipFill>
        <p:spPr>
          <a:xfrm>
            <a:off x="3418199" y="3915321"/>
            <a:ext cx="2762885" cy="2179320"/>
          </a:xfrm>
          <a:prstGeom prst="rect">
            <a:avLst/>
          </a:prstGeom>
        </p:spPr>
      </p:pic>
      <p:pic>
        <p:nvPicPr>
          <p:cNvPr id="11" name="Рисунок 10" descr="https://vene.ro/images/wmd-obama.png">
            <a:extLst>
              <a:ext uri="{FF2B5EF4-FFF2-40B4-BE49-F238E27FC236}">
                <a16:creationId xmlns:a16="http://schemas.microsoft.com/office/drawing/2014/main" id="{186B5A27-4B2B-41A8-87DC-C239E4DE4BC9}"/>
              </a:ext>
            </a:extLst>
          </p:cNvPr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6988" y="3823733"/>
            <a:ext cx="4182745" cy="2407285"/>
          </a:xfrm>
          <a:prstGeom prst="rect">
            <a:avLst/>
          </a:prstGeom>
          <a:noFill/>
          <a:ln>
            <a:noFill/>
          </a:ln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6" name="Прямоугольник 5">
                <a:extLst>
                  <a:ext uri="{FF2B5EF4-FFF2-40B4-BE49-F238E27FC236}">
                    <a16:creationId xmlns:a16="http://schemas.microsoft.com/office/drawing/2014/main" id="{71EEFFF0-24C8-4C31-B9EB-2CF5475A16C9}"/>
                  </a:ext>
                </a:extLst>
              </p:cNvPr>
              <p:cNvSpPr/>
              <p:nvPr/>
            </p:nvSpPr>
            <p:spPr>
              <a:xfrm>
                <a:off x="2159293" y="3091020"/>
                <a:ext cx="2517811" cy="70487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1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𝑫</m:t>
                      </m:r>
                      <m:r>
                        <a:rPr lang="en-US" sz="1400" b="1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= </m:t>
                      </m:r>
                      <m:nary>
                        <m:naryPr>
                          <m:chr m:val="∑"/>
                          <m:limLoc m:val="undOvr"/>
                          <m:ctrlPr>
                            <a:rPr lang="ru-RU" sz="1400" b="1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a:rPr lang="ru-RU" sz="1400" b="1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𝒊</m:t>
                          </m:r>
                          <m:r>
                            <a:rPr lang="ru-RU" sz="1400" b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ru-RU" sz="1400" b="1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𝒋</m:t>
                          </m:r>
                          <m:r>
                            <a:rPr lang="ru-RU" sz="1400" b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a:rPr lang="ru-RU" sz="1400" b="1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  <m:sup>
                          <m:r>
                            <a:rPr lang="ru-RU" sz="1400" b="1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𝒏</m:t>
                          </m:r>
                        </m:sup>
                        <m:e>
                          <m:sSub>
                            <m:sSubPr>
                              <m:ctrlPr>
                                <a:rPr lang="ru-RU" sz="1400" b="1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ru-RU" sz="1400" b="1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𝑻</m:t>
                              </m:r>
                            </m:e>
                            <m:sub>
                              <m:r>
                                <a:rPr lang="ru-RU" sz="1400" b="1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𝒊𝒋</m:t>
                              </m:r>
                            </m:sub>
                          </m:sSub>
                          <m:r>
                            <a:rPr lang="ru-RU" sz="1400" b="1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𝒄</m:t>
                          </m:r>
                          <m:d>
                            <m:dPr>
                              <m:ctrlPr>
                                <a:rPr lang="ru-RU" sz="1400" b="1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ru-RU" sz="1400" b="1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𝒊</m:t>
                              </m:r>
                              <m:r>
                                <a:rPr lang="ru-RU" sz="1400" b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ru-RU" sz="1400" b="1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𝒋</m:t>
                              </m:r>
                            </m:e>
                          </m:d>
                          <m:r>
                            <a:rPr lang="ru-RU" sz="1400" b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→</m:t>
                          </m:r>
                          <m:func>
                            <m:funcPr>
                              <m:ctrlPr>
                                <a:rPr lang="ru-RU" sz="1400" b="1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limLow>
                                <m:limLowPr>
                                  <m:ctrlPr>
                                    <a:rPr lang="ru-RU" sz="1400" b="1" i="1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limLowPr>
                                <m:e>
                                  <m:r>
                                    <a:rPr lang="ru-RU" sz="1400" b="1" i="1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</a:rPr>
                                    <m:t>𝒎𝒊𝒏</m:t>
                                  </m:r>
                                </m:e>
                                <m:lim>
                                  <m:r>
                                    <a:rPr lang="ru-RU" sz="1400" b="1" i="1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</a:rPr>
                                    <m:t>𝑻</m:t>
                                  </m:r>
                                  <m:r>
                                    <a:rPr lang="ru-RU" sz="1400" b="1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</a:rPr>
                                    <m:t>≥</m:t>
                                  </m:r>
                                  <m:r>
                                    <a:rPr lang="ru-RU" sz="1400" b="1" i="1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</a:rPr>
                                    <m:t>𝟎</m:t>
                                  </m:r>
                                </m:lim>
                              </m:limLow>
                            </m:fName>
                            <m:e/>
                          </m:func>
                        </m:e>
                      </m:nary>
                    </m:oMath>
                  </m:oMathPara>
                </a14:m>
                <a:endParaRPr lang="ru-RU" sz="1400" b="1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6" name="Прямоугольник 5">
                <a:extLst>
                  <a:ext uri="{FF2B5EF4-FFF2-40B4-BE49-F238E27FC236}">
                    <a16:creationId xmlns:a16="http://schemas.microsoft.com/office/drawing/2014/main" id="{71EEFFF0-24C8-4C31-B9EB-2CF5475A16C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59293" y="3091020"/>
                <a:ext cx="2517811" cy="704873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K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Заголовок 1">
            <a:extLst>
              <a:ext uri="{FF2B5EF4-FFF2-40B4-BE49-F238E27FC236}">
                <a16:creationId xmlns:a16="http://schemas.microsoft.com/office/drawing/2014/main" id="{6855B040-1490-47DD-8966-E0F006A77545}"/>
              </a:ext>
            </a:extLst>
          </p:cNvPr>
          <p:cNvSpPr txBox="1">
            <a:spLocks/>
          </p:cNvSpPr>
          <p:nvPr/>
        </p:nvSpPr>
        <p:spPr>
          <a:xfrm>
            <a:off x="838201" y="1553386"/>
            <a:ext cx="11249024" cy="2162750"/>
          </a:xfrm>
          <a:prstGeom prst="rect">
            <a:avLst/>
          </a:prstGeom>
        </p:spPr>
        <p:txBody>
          <a:bodyPr vert="horz" lIns="82945" tIns="41473" rIns="82945" bIns="41473" rtlCol="0" anchor="b"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1800" b="1" dirty="0">
                <a:solidFill>
                  <a:srgbClr val="002060"/>
                </a:solidFill>
              </a:rPr>
              <a:t>Идея: </a:t>
            </a:r>
            <a:r>
              <a:rPr lang="ru-RU" sz="1800" dirty="0">
                <a:solidFill>
                  <a:srgbClr val="002060"/>
                </a:solidFill>
              </a:rPr>
              <a:t>Расстояние между текстами, </a:t>
            </a:r>
            <a:r>
              <a:rPr lang="en-US" sz="1800" b="1" i="1" dirty="0">
                <a:solidFill>
                  <a:srgbClr val="002060"/>
                </a:solidFill>
              </a:rPr>
              <a:t>D</a:t>
            </a:r>
            <a:r>
              <a:rPr lang="en-US" sz="1800" i="1" dirty="0">
                <a:solidFill>
                  <a:srgbClr val="002060"/>
                </a:solidFill>
              </a:rPr>
              <a:t> – </a:t>
            </a:r>
            <a:r>
              <a:rPr lang="ru-RU" sz="1800" i="1" dirty="0">
                <a:solidFill>
                  <a:srgbClr val="002060"/>
                </a:solidFill>
              </a:rPr>
              <a:t>это минимальная</a:t>
            </a:r>
            <a:r>
              <a:rPr lang="en-US" sz="1800" i="1" dirty="0">
                <a:solidFill>
                  <a:srgbClr val="002060"/>
                </a:solidFill>
              </a:rPr>
              <a:t> </a:t>
            </a:r>
            <a:r>
              <a:rPr lang="ru-RU" sz="1800" i="1" dirty="0">
                <a:solidFill>
                  <a:srgbClr val="002060"/>
                </a:solidFill>
              </a:rPr>
              <a:t>потраченная работа для транспортировки одного текста в другую. Чем меньше затрачено работы тем больше  схожи два текста между собой. </a:t>
            </a:r>
            <a:endParaRPr lang="en-US" sz="1800" i="1" dirty="0">
              <a:solidFill>
                <a:srgbClr val="002060"/>
              </a:solidFill>
            </a:endParaRPr>
          </a:p>
          <a:p>
            <a:r>
              <a:rPr lang="ru-RU" sz="1800" i="1" dirty="0">
                <a:solidFill>
                  <a:srgbClr val="002060"/>
                </a:solidFill>
              </a:rPr>
              <a:t>			</a:t>
            </a:r>
            <a:endParaRPr lang="en-US" sz="1800" i="1" dirty="0">
              <a:solidFill>
                <a:srgbClr val="002060"/>
              </a:solidFill>
            </a:endParaRPr>
          </a:p>
          <a:p>
            <a:r>
              <a:rPr lang="en-US" sz="1800" b="1" i="1" dirty="0">
                <a:solidFill>
                  <a:srgbClr val="002060"/>
                </a:solidFill>
              </a:rPr>
              <a:t>			</a:t>
            </a:r>
            <a:r>
              <a:rPr lang="ru-RU" sz="1800" b="1" i="1" dirty="0">
                <a:solidFill>
                  <a:srgbClr val="002060"/>
                </a:solidFill>
              </a:rPr>
              <a:t>Работа = (вес слова) х (дистанция)</a:t>
            </a:r>
          </a:p>
          <a:p>
            <a:endParaRPr lang="en-US" sz="1800" b="1" i="1" dirty="0">
              <a:solidFill>
                <a:srgbClr val="002060"/>
              </a:solidFill>
            </a:endParaRPr>
          </a:p>
          <a:p>
            <a:endParaRPr lang="ru-RU" sz="1800" i="1" dirty="0">
              <a:solidFill>
                <a:srgbClr val="002060"/>
              </a:solidFill>
            </a:endParaRPr>
          </a:p>
          <a:p>
            <a:endParaRPr lang="ru-RU" sz="1800" b="1" dirty="0">
              <a:solidFill>
                <a:srgbClr val="002060"/>
              </a:solidFill>
            </a:endParaRPr>
          </a:p>
          <a:p>
            <a:endParaRPr lang="ru-RU" sz="1800" b="1" dirty="0">
              <a:solidFill>
                <a:srgbClr val="002060"/>
              </a:solidFill>
            </a:endParaRPr>
          </a:p>
          <a:p>
            <a:r>
              <a:rPr lang="ru-RU" sz="1800" b="1" dirty="0">
                <a:solidFill>
                  <a:srgbClr val="002060"/>
                </a:solidFill>
              </a:rPr>
              <a:t>Формула</a:t>
            </a:r>
            <a:r>
              <a:rPr lang="en-US" sz="1800" b="1" dirty="0">
                <a:solidFill>
                  <a:srgbClr val="002060"/>
                </a:solidFill>
              </a:rPr>
              <a:t>:</a:t>
            </a:r>
            <a:endParaRPr lang="kk-KZ" sz="1800" b="1" dirty="0">
              <a:solidFill>
                <a:srgbClr val="002060"/>
              </a:solidFill>
            </a:endParaRPr>
          </a:p>
          <a:p>
            <a:endParaRPr lang="kk-KZ" sz="1800" b="1" dirty="0">
              <a:solidFill>
                <a:srgbClr val="002060"/>
              </a:solidFill>
            </a:endParaRPr>
          </a:p>
          <a:p>
            <a:endParaRPr lang="ru-RU" sz="1800" b="1" dirty="0">
              <a:solidFill>
                <a:srgbClr val="00206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Прямоугольник 7">
                <a:extLst>
                  <a:ext uri="{FF2B5EF4-FFF2-40B4-BE49-F238E27FC236}">
                    <a16:creationId xmlns:a16="http://schemas.microsoft.com/office/drawing/2014/main" id="{B422C677-C07F-459B-8CF6-3350F1851406}"/>
                  </a:ext>
                </a:extLst>
              </p:cNvPr>
              <p:cNvSpPr/>
              <p:nvPr/>
            </p:nvSpPr>
            <p:spPr>
              <a:xfrm>
                <a:off x="4728524" y="3236948"/>
                <a:ext cx="2811487" cy="33291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ru-RU" sz="1100" b="1" dirty="0">
                    <a:solidFill>
                      <a:srgbClr val="002060"/>
                    </a:solidFill>
                  </a:rPr>
                  <a:t>Где,      </a:t>
                </a:r>
                <a14:m>
                  <m:oMath xmlns:m="http://schemas.openxmlformats.org/officeDocument/2006/math">
                    <m:nary>
                      <m:naryPr>
                        <m:chr m:val="∑"/>
                        <m:limLoc m:val="undOvr"/>
                        <m:ctrlPr>
                          <a:rPr lang="ru-RU" sz="14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a:rPr lang="ru-RU" sz="14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𝒋</m:t>
                        </m:r>
                        <m:r>
                          <a:rPr lang="ru-RU" sz="1400" b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ru-RU" sz="14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sub>
                      <m:sup>
                        <m:r>
                          <a:rPr lang="ru-RU" sz="14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𝒏</m:t>
                        </m:r>
                      </m:sup>
                      <m:e>
                        <m:sSub>
                          <m:sSubPr>
                            <m:ctrlPr>
                              <a:rPr lang="ru-RU" sz="1400" b="1" i="1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ru-RU" sz="1400" b="1" i="1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𝑻</m:t>
                            </m:r>
                          </m:e>
                          <m:sub>
                            <m:r>
                              <a:rPr lang="ru-RU" sz="1400" b="1" i="1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𝒊𝒋</m:t>
                            </m:r>
                          </m:sub>
                        </m:sSub>
                        <m:r>
                          <a:rPr lang="ru-RU" sz="1400" b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</m:e>
                    </m:nary>
                    <m:sSub>
                      <m:sSubPr>
                        <m:ctrlPr>
                          <a:rPr lang="ru-RU" sz="14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ru-RU" sz="14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𝒅</m:t>
                        </m:r>
                      </m:e>
                      <m:sub>
                        <m:r>
                          <a:rPr lang="ru-RU" sz="14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𝒊</m:t>
                        </m:r>
                      </m:sub>
                    </m:sSub>
                    <m:r>
                      <a:rPr lang="ru-RU" sz="1400" b="1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,   </m:t>
                    </m:r>
                    <m:nary>
                      <m:naryPr>
                        <m:chr m:val="∑"/>
                        <m:limLoc m:val="undOvr"/>
                        <m:ctrlPr>
                          <a:rPr lang="ru-RU" sz="14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a:rPr lang="ru-RU" sz="14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𝒊</m:t>
                        </m:r>
                        <m:r>
                          <a:rPr lang="ru-RU" sz="1400" b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ru-RU" sz="14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sub>
                      <m:sup>
                        <m:r>
                          <a:rPr lang="ru-RU" sz="14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𝒏</m:t>
                        </m:r>
                      </m:sup>
                      <m:e>
                        <m:sSub>
                          <m:sSubPr>
                            <m:ctrlPr>
                              <a:rPr lang="ru-RU" sz="1400" b="1" i="1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ru-RU" sz="1400" b="1" i="1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𝑻</m:t>
                            </m:r>
                          </m:e>
                          <m:sub>
                            <m:r>
                              <a:rPr lang="ru-RU" sz="1400" b="1" i="1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𝒊𝒋</m:t>
                            </m:r>
                          </m:sub>
                        </m:sSub>
                        <m:r>
                          <a:rPr lang="ru-RU" sz="1400" b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</m:e>
                    </m:nary>
                    <m:sSub>
                      <m:sSubPr>
                        <m:ctrlPr>
                          <a:rPr lang="ru-RU" sz="14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ru-RU" sz="14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𝒅</m:t>
                        </m:r>
                        <m:r>
                          <a:rPr lang="ru-RU" sz="1400" b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′</m:t>
                        </m:r>
                      </m:e>
                      <m:sub>
                        <m:r>
                          <a:rPr lang="ru-RU" sz="14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𝒋</m:t>
                        </m:r>
                      </m:sub>
                    </m:sSub>
                  </m:oMath>
                </a14:m>
                <a:endParaRPr lang="ru-RU" sz="1100" b="1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8" name="Прямоугольник 7">
                <a:extLst>
                  <a:ext uri="{FF2B5EF4-FFF2-40B4-BE49-F238E27FC236}">
                    <a16:creationId xmlns:a16="http://schemas.microsoft.com/office/drawing/2014/main" id="{B422C677-C07F-459B-8CF6-3350F1851406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28524" y="3236948"/>
                <a:ext cx="2811487" cy="332912"/>
              </a:xfrm>
              <a:prstGeom prst="rect">
                <a:avLst/>
              </a:prstGeom>
              <a:blipFill>
                <a:blip r:embed="rId6"/>
                <a:stretch>
                  <a:fillRect t="-92727" b="-140000"/>
                </a:stretch>
              </a:blipFill>
            </p:spPr>
            <p:txBody>
              <a:bodyPr/>
              <a:lstStyle/>
              <a:p>
                <a:r>
                  <a:rPr lang="ru-K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Прямоугольник 8">
                <a:extLst>
                  <a:ext uri="{FF2B5EF4-FFF2-40B4-BE49-F238E27FC236}">
                    <a16:creationId xmlns:a16="http://schemas.microsoft.com/office/drawing/2014/main" id="{CD945F06-9E38-4CAA-B8F6-91200858F737}"/>
                  </a:ext>
                </a:extLst>
              </p:cNvPr>
              <p:cNvSpPr/>
              <p:nvPr/>
            </p:nvSpPr>
            <p:spPr>
              <a:xfrm>
                <a:off x="7642851" y="3153281"/>
                <a:ext cx="3854260" cy="64261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sz="14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ru-RU" sz="1400" b="1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при,  </m:t>
                          </m:r>
                          <m:r>
                            <a:rPr lang="ru-RU" sz="1400" b="1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𝒅</m:t>
                          </m:r>
                        </m:e>
                        <m:sub>
                          <m:r>
                            <a:rPr lang="ru-RU" sz="1400" b="1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𝒊</m:t>
                          </m:r>
                        </m:sub>
                      </m:sSub>
                      <m:r>
                        <a:rPr lang="ru-RU" sz="1400" b="1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≥</m:t>
                      </m:r>
                      <m:r>
                        <a:rPr lang="ru-RU" sz="1400" b="1" i="1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𝟎</m:t>
                      </m:r>
                      <m:r>
                        <a:rPr lang="ru-RU" sz="1400" b="1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, </m:t>
                      </m:r>
                      <m:sSub>
                        <m:sSubPr>
                          <m:ctrlPr>
                            <a:rPr lang="ru-RU" sz="1400" b="1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sSup>
                            <m:sSupPr>
                              <m:ctrlPr>
                                <a:rPr lang="ru-RU" sz="1400" b="1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ru-RU" sz="1400" b="1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𝒅</m:t>
                              </m:r>
                            </m:e>
                            <m:sup>
                              <m:r>
                                <a:rPr lang="ru-RU" sz="1400" b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′</m:t>
                              </m:r>
                            </m:sup>
                          </m:sSup>
                        </m:e>
                        <m:sub>
                          <m:r>
                            <a:rPr lang="ru-RU" sz="1400" b="1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𝒋</m:t>
                          </m:r>
                        </m:sub>
                      </m:sSub>
                      <m:r>
                        <a:rPr lang="ru-RU" sz="1400" b="1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≥</m:t>
                      </m:r>
                      <m:r>
                        <a:rPr lang="ru-RU" sz="1400" b="1" i="1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𝟎</m:t>
                      </m:r>
                      <m:r>
                        <a:rPr lang="ru-RU" sz="1400" b="1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nary>
                        <m:naryPr>
                          <m:chr m:val="∑"/>
                          <m:limLoc m:val="undOvr"/>
                          <m:supHide m:val="on"/>
                          <m:ctrlPr>
                            <a:rPr lang="ru-RU" sz="1400" b="1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a:rPr lang="ru-RU" sz="1400" b="1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𝒊</m:t>
                          </m:r>
                        </m:sub>
                        <m:sup/>
                        <m:e>
                          <m:sSub>
                            <m:sSubPr>
                              <m:ctrlPr>
                                <a:rPr lang="ru-RU" sz="1400" b="1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ru-RU" sz="1400" b="1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𝒅</m:t>
                              </m:r>
                            </m:e>
                            <m:sub>
                              <m:r>
                                <a:rPr lang="ru-RU" sz="1400" b="1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𝒊</m:t>
                              </m:r>
                            </m:sub>
                          </m:sSub>
                          <m:r>
                            <a:rPr lang="ru-RU" sz="1400" b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a:rPr lang="ru-RU" sz="1400" b="1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e>
                      </m:nary>
                      <m:r>
                        <a:rPr lang="ru-RU" sz="1400" b="1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, </m:t>
                      </m:r>
                      <m:nary>
                        <m:naryPr>
                          <m:chr m:val="∑"/>
                          <m:limLoc m:val="undOvr"/>
                          <m:supHide m:val="on"/>
                          <m:ctrlPr>
                            <a:rPr lang="ru-RU" sz="1400" b="1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a:rPr lang="ru-RU" sz="1400" b="1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𝒋</m:t>
                          </m:r>
                        </m:sub>
                        <m:sup/>
                        <m:e>
                          <m:sSub>
                            <m:sSubPr>
                              <m:ctrlPr>
                                <a:rPr lang="ru-RU" sz="1400" b="1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ru-RU" sz="1400" b="1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𝒅</m:t>
                              </m:r>
                              <m:r>
                                <a:rPr lang="ru-RU" sz="1400" b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′</m:t>
                              </m:r>
                            </m:e>
                            <m:sub>
                              <m:r>
                                <a:rPr lang="ru-RU" sz="1400" b="1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𝒋</m:t>
                              </m:r>
                            </m:sub>
                          </m:sSub>
                          <m:r>
                            <a:rPr lang="ru-RU" sz="1400" b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a:rPr lang="ru-RU" sz="1400" b="1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e>
                      </m:nary>
                    </m:oMath>
                  </m:oMathPara>
                </a14:m>
                <a:endParaRPr lang="ru-RU" sz="1400" b="1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9" name="Прямоугольник 8">
                <a:extLst>
                  <a:ext uri="{FF2B5EF4-FFF2-40B4-BE49-F238E27FC236}">
                    <a16:creationId xmlns:a16="http://schemas.microsoft.com/office/drawing/2014/main" id="{CD945F06-9E38-4CAA-B8F6-91200858F737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42851" y="3153281"/>
                <a:ext cx="3854260" cy="642612"/>
              </a:xfrm>
              <a:prstGeom prst="rect">
                <a:avLst/>
              </a:prstGeom>
              <a:blipFill>
                <a:blip r:embed="rId7"/>
                <a:stretch>
                  <a:fillRect t="-110377" r="-15506" b="-153774"/>
                </a:stretch>
              </a:blipFill>
            </p:spPr>
            <p:txBody>
              <a:bodyPr/>
              <a:lstStyle/>
              <a:p>
                <a:r>
                  <a:rPr lang="ru-K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8BFFF3D9-6452-43B5-B83A-4145EE0F44C8}"/>
              </a:ext>
            </a:extLst>
          </p:cNvPr>
          <p:cNvSpPr/>
          <p:nvPr/>
        </p:nvSpPr>
        <p:spPr>
          <a:xfrm>
            <a:off x="3913314" y="2084451"/>
            <a:ext cx="1026431" cy="747670"/>
          </a:xfrm>
          <a:prstGeom prst="rect">
            <a:avLst/>
          </a:prstGeom>
          <a:gradFill flip="none" rotWithShape="1">
            <a:gsLst>
              <a:gs pos="0">
                <a:schemeClr val="accent3">
                  <a:lumMod val="67000"/>
                </a:schemeClr>
              </a:gs>
              <a:gs pos="48000">
                <a:schemeClr val="accent3">
                  <a:lumMod val="97000"/>
                  <a:lumOff val="3000"/>
                </a:schemeClr>
              </a:gs>
              <a:gs pos="100000">
                <a:schemeClr val="accent3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</a:rPr>
              <a:t>TF-IDF</a:t>
            </a:r>
          </a:p>
          <a:p>
            <a:pPr algn="ctr"/>
            <a:r>
              <a:rPr lang="ru-RU" sz="1200" dirty="0">
                <a:solidFill>
                  <a:srgbClr val="FFFFFF"/>
                </a:solidFill>
              </a:rPr>
              <a:t>Машинное обучение</a:t>
            </a:r>
            <a:endParaRPr lang="x-none" sz="1200" dirty="0">
              <a:solidFill>
                <a:srgbClr val="FFFFFF"/>
              </a:solidFill>
            </a:endParaRPr>
          </a:p>
        </p:txBody>
      </p:sp>
      <p:sp>
        <p:nvSpPr>
          <p:cNvPr id="13" name="Прямоугольник 12">
            <a:extLst>
              <a:ext uri="{FF2B5EF4-FFF2-40B4-BE49-F238E27FC236}">
                <a16:creationId xmlns:a16="http://schemas.microsoft.com/office/drawing/2014/main" id="{CEF04747-0383-4BAB-9316-5973C986F39D}"/>
              </a:ext>
            </a:extLst>
          </p:cNvPr>
          <p:cNvSpPr/>
          <p:nvPr/>
        </p:nvSpPr>
        <p:spPr>
          <a:xfrm>
            <a:off x="5403272" y="2094738"/>
            <a:ext cx="1224776" cy="747670"/>
          </a:xfrm>
          <a:prstGeom prst="rect">
            <a:avLst/>
          </a:prstGeom>
          <a:gradFill flip="none" rotWithShape="1">
            <a:gsLst>
              <a:gs pos="0">
                <a:schemeClr val="accent4">
                  <a:lumMod val="67000"/>
                </a:schemeClr>
              </a:gs>
              <a:gs pos="48000">
                <a:schemeClr val="accent4">
                  <a:lumMod val="97000"/>
                  <a:lumOff val="3000"/>
                </a:schemeClr>
              </a:gs>
              <a:gs pos="100000">
                <a:schemeClr val="accent4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</a:rPr>
              <a:t>Word2Vec:</a:t>
            </a:r>
          </a:p>
          <a:p>
            <a:pPr algn="ctr"/>
            <a:r>
              <a:rPr lang="ru-RU" sz="1200" dirty="0">
                <a:solidFill>
                  <a:srgbClr val="FFFFFF"/>
                </a:solidFill>
              </a:rPr>
              <a:t>Нейронные сети</a:t>
            </a:r>
            <a:endParaRPr lang="x-none" sz="1200" dirty="0">
              <a:solidFill>
                <a:srgbClr val="FFFFFF"/>
              </a:solidFill>
            </a:endParaRPr>
          </a:p>
        </p:txBody>
      </p:sp>
      <p:cxnSp>
        <p:nvCxnSpPr>
          <p:cNvPr id="14" name="Прямая со стрелкой 13">
            <a:extLst>
              <a:ext uri="{FF2B5EF4-FFF2-40B4-BE49-F238E27FC236}">
                <a16:creationId xmlns:a16="http://schemas.microsoft.com/office/drawing/2014/main" id="{6351BF8B-8434-4C47-8B1B-F1272F1BE815}"/>
              </a:ext>
            </a:extLst>
          </p:cNvPr>
          <p:cNvCxnSpPr>
            <a:cxnSpLocks/>
            <a:stCxn id="3" idx="0"/>
          </p:cNvCxnSpPr>
          <p:nvPr/>
        </p:nvCxnSpPr>
        <p:spPr>
          <a:xfrm flipV="1">
            <a:off x="4426530" y="1940437"/>
            <a:ext cx="115920" cy="144014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6" name="Прямая со стрелкой 25">
            <a:extLst>
              <a:ext uri="{FF2B5EF4-FFF2-40B4-BE49-F238E27FC236}">
                <a16:creationId xmlns:a16="http://schemas.microsoft.com/office/drawing/2014/main" id="{BF706484-C288-4E17-AA30-F2D896D98006}"/>
              </a:ext>
            </a:extLst>
          </p:cNvPr>
          <p:cNvCxnSpPr>
            <a:stCxn id="13" idx="0"/>
          </p:cNvCxnSpPr>
          <p:nvPr/>
        </p:nvCxnSpPr>
        <p:spPr>
          <a:xfrm flipH="1" flipV="1">
            <a:off x="5969496" y="1950724"/>
            <a:ext cx="46164" cy="144014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5" name="Нижний колонтитул 3">
            <a:extLst>
              <a:ext uri="{FF2B5EF4-FFF2-40B4-BE49-F238E27FC236}">
                <a16:creationId xmlns:a16="http://schemas.microsoft.com/office/drawing/2014/main" id="{B9892355-26F4-45E0-8B09-12477DEEA4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ru-RU" dirty="0"/>
              <a:t>Лаборатория «Анализа и моделирования информационных процессов»</a:t>
            </a:r>
          </a:p>
        </p:txBody>
      </p:sp>
    </p:spTree>
    <p:extLst>
      <p:ext uri="{BB962C8B-B14F-4D97-AF65-F5344CB8AC3E}">
        <p14:creationId xmlns:p14="http://schemas.microsoft.com/office/powerpoint/2010/main" val="368858676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DC45815-191B-4FF8-82F0-23EF28C702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01700"/>
          </a:xfrm>
        </p:spPr>
        <p:txBody>
          <a:bodyPr>
            <a:normAutofit fontScale="90000"/>
          </a:bodyPr>
          <a:lstStyle/>
          <a:p>
            <a:r>
              <a:rPr lang="ru-RU" sz="3600" b="1" dirty="0">
                <a:solidFill>
                  <a:srgbClr val="0070C0"/>
                </a:solidFill>
              </a:rPr>
              <a:t>Группировка новостных публикаций по инфоповодам с помощью методов кластеризации</a:t>
            </a:r>
            <a:endParaRPr lang="x-none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2FF2752-CDFC-4F9D-B60B-03B128DF9F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19225"/>
            <a:ext cx="10515600" cy="475773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b="1" dirty="0">
                <a:solidFill>
                  <a:srgbClr val="002060"/>
                </a:solidFill>
              </a:rPr>
              <a:t>Постановка задачи</a:t>
            </a:r>
            <a:r>
              <a:rPr lang="en-US" b="1" dirty="0">
                <a:solidFill>
                  <a:srgbClr val="002060"/>
                </a:solidFill>
              </a:rPr>
              <a:t>:</a:t>
            </a:r>
            <a:endParaRPr lang="kk-KZ" b="1" dirty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ru-RU" dirty="0">
                <a:solidFill>
                  <a:srgbClr val="002060"/>
                </a:solidFill>
              </a:rPr>
              <a:t>Разработать подходы к группировке текстовой информации по инфоповодам на основе их семантического содержания с помощью методов кластеризации </a:t>
            </a:r>
          </a:p>
          <a:p>
            <a:pPr marL="0" indent="0">
              <a:buNone/>
            </a:pPr>
            <a:r>
              <a:rPr lang="ru-RU" i="1" dirty="0">
                <a:solidFill>
                  <a:srgbClr val="002060"/>
                </a:solidFill>
              </a:rPr>
              <a:t>Область применения </a:t>
            </a:r>
            <a:r>
              <a:rPr lang="ru-RU" dirty="0">
                <a:solidFill>
                  <a:srgbClr val="002060"/>
                </a:solidFill>
              </a:rPr>
              <a:t>– разрабатываемая информационная система для анализа новостных статей, публикуемые в казахстанском сегменте средств массовой информации на русском языке. </a:t>
            </a:r>
          </a:p>
          <a:p>
            <a:pPr marL="0" indent="0">
              <a:buNone/>
            </a:pPr>
            <a:endParaRPr lang="ru-RU" dirty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ru-RU" b="1" dirty="0">
                <a:solidFill>
                  <a:srgbClr val="002060"/>
                </a:solidFill>
              </a:rPr>
              <a:t>Инфоповод</a:t>
            </a:r>
            <a:r>
              <a:rPr lang="ru-RU" dirty="0">
                <a:solidFill>
                  <a:srgbClr val="002060"/>
                </a:solidFill>
              </a:rPr>
              <a:t> – это одно событие, происшествие или заявление, которое тиражируется в СМИ.</a:t>
            </a:r>
          </a:p>
          <a:p>
            <a:endParaRPr lang="x-none" dirty="0">
              <a:solidFill>
                <a:srgbClr val="002060"/>
              </a:solidFill>
            </a:endParaRPr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F8E31310-413C-4547-BCBA-A6075F40CF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/>
              <a:t>Лаборатория «Анализа и моделирования информационных процессов»</a:t>
            </a:r>
          </a:p>
        </p:txBody>
      </p:sp>
    </p:spTree>
    <p:extLst>
      <p:ext uri="{BB962C8B-B14F-4D97-AF65-F5344CB8AC3E}">
        <p14:creationId xmlns:p14="http://schemas.microsoft.com/office/powerpoint/2010/main" val="26626923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Другая 1">
      <a:dk1>
        <a:sysClr val="windowText" lastClr="000000"/>
      </a:dk1>
      <a:lt1>
        <a:srgbClr val="000000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Cambria">
      <a:majorFont>
        <a:latin typeface="Cambria"/>
        <a:ea typeface=""/>
        <a:cs typeface=""/>
        <a:font script="Jpan" typeface="HG明朝B"/>
        <a:font script="Hang" typeface="맑은 고딕"/>
        <a:font script="Hans" typeface="黑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HG明朝B"/>
        <a:font script="Hang" typeface="맑은 고딕"/>
        <a:font script="Hans" typeface="黑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Матовое стекло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100000"/>
              </a:schemeClr>
            </a:gs>
            <a:gs pos="68000">
              <a:schemeClr val="phClr">
                <a:tint val="77000"/>
                <a:satMod val="100000"/>
              </a:schemeClr>
            </a:gs>
            <a:gs pos="81000">
              <a:schemeClr val="phClr">
                <a:tint val="79000"/>
                <a:satMod val="100000"/>
              </a:schemeClr>
            </a:gs>
            <a:gs pos="86000">
              <a:schemeClr val="phClr">
                <a:tint val="73000"/>
                <a:satMod val="100000"/>
              </a:schemeClr>
            </a:gs>
            <a:gs pos="100000">
              <a:schemeClr val="phClr">
                <a:tint val="35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3000"/>
                <a:shade val="100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tint val="100000"/>
                <a:shade val="57000"/>
                <a:satMod val="120000"/>
              </a:schemeClr>
            </a:gs>
            <a:gs pos="80000">
              <a:schemeClr val="phClr">
                <a:tint val="100000"/>
                <a:shade val="56000"/>
                <a:satMod val="145000"/>
              </a:schemeClr>
            </a:gs>
            <a:gs pos="88000">
              <a:schemeClr val="phClr">
                <a:tint val="100000"/>
                <a:shade val="63000"/>
                <a:satMod val="160000"/>
              </a:schemeClr>
            </a:gs>
            <a:gs pos="100000">
              <a:schemeClr val="phClr">
                <a:tint val="99000"/>
                <a:shade val="100000"/>
                <a:satMod val="155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glow" dir="tl">
              <a:rot lat="0" lon="0" rev="1800000"/>
            </a:lightRig>
          </a:scene3d>
          <a:sp3d contourW="10160" prstMaterial="dkEdge">
            <a:bevelT w="0" h="0" prst="angle"/>
            <a:contourClr>
              <a:schemeClr val="phClr">
                <a:shade val="30000"/>
                <a:satMod val="150000"/>
              </a:schemeClr>
            </a:contourClr>
          </a:sp3d>
        </a:effectStyle>
        <a:effectStyle>
          <a:effectLst>
            <a:glow rad="50800">
              <a:schemeClr val="phClr">
                <a:tint val="68000"/>
                <a:shade val="93000"/>
                <a:alpha val="37000"/>
                <a:satMod val="250000"/>
              </a:schemeClr>
            </a:glow>
          </a:effectLst>
          <a:scene3d>
            <a:camera prst="orthographicFront">
              <a:rot lat="0" lon="0" rev="0"/>
            </a:camera>
            <a:lightRig rig="glow" dir="t">
              <a:rot lat="0" lon="0" rev="1800000"/>
            </a:lightRig>
          </a:scene3d>
          <a:sp3d contourW="10160" prstMaterial="dkEdge">
            <a:bevelT w="20320" h="19050" prst="angle"/>
            <a:contourClr>
              <a:schemeClr val="phClr">
                <a:shade val="3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16110</TotalTime>
  <Words>2359</Words>
  <Application>Microsoft Office PowerPoint</Application>
  <PresentationFormat>Широкоэкранный</PresentationFormat>
  <Paragraphs>487</Paragraphs>
  <Slides>34</Slides>
  <Notes>5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9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34</vt:i4>
      </vt:variant>
    </vt:vector>
  </HeadingPairs>
  <TitlesOfParts>
    <vt:vector size="44" baseType="lpstr">
      <vt:lpstr>Arial</vt:lpstr>
      <vt:lpstr>Calibri</vt:lpstr>
      <vt:lpstr>Cambria</vt:lpstr>
      <vt:lpstr>Cambria Math</vt:lpstr>
      <vt:lpstr>Lucida Sans Unicode</vt:lpstr>
      <vt:lpstr>PT Serif</vt:lpstr>
      <vt:lpstr>Tahoma</vt:lpstr>
      <vt:lpstr>Times New Roman</vt:lpstr>
      <vt:lpstr>Wingdings</vt:lpstr>
      <vt:lpstr>Office Theme</vt:lpstr>
      <vt:lpstr>Разработка информационных технологий и систем для стимулирования устойчивого развития личности как одна из основ развития цифрового Казахстана</vt:lpstr>
      <vt:lpstr>Группы проекта</vt:lpstr>
      <vt:lpstr>Цель проекта</vt:lpstr>
      <vt:lpstr>Задача. Создание необходимых технических и экспертно-аналитических условий для разработки информационной системы оценки влияния открытых текстовых информационных источников на социум </vt:lpstr>
      <vt:lpstr>Using Centroid Keywords and WMD for Single Document Extractive Summarization - Использование центроидных ключевых слов и WMD для обобщения извлечения одного документа</vt:lpstr>
      <vt:lpstr>Презентация PowerPoint</vt:lpstr>
      <vt:lpstr>Презентация PowerPoint</vt:lpstr>
      <vt:lpstr>Word mover’s distance</vt:lpstr>
      <vt:lpstr>Группировка новостных публикаций по инфоповодам с помощью методов кластеризации</vt:lpstr>
      <vt:lpstr>Комбинированный подход: Мера Жаккара + WMD</vt:lpstr>
      <vt:lpstr>Комбинированный подход: Мера Жаккара + WMD</vt:lpstr>
      <vt:lpstr>Презентация PowerPoint</vt:lpstr>
      <vt:lpstr>Презентация PowerPoint</vt:lpstr>
      <vt:lpstr>Презентация PowerPoint</vt:lpstr>
      <vt:lpstr>Презентация PowerPoint</vt:lpstr>
      <vt:lpstr>Комбинированный подход: Мера Жаккара + Word’s Average</vt:lpstr>
      <vt:lpstr>Презентация PowerPoint</vt:lpstr>
      <vt:lpstr>Презентация PowerPoint</vt:lpstr>
      <vt:lpstr>Технологии создания декларативных средств для кластеризации документов СМИ (на основе методов семантического анализа текстов)</vt:lpstr>
      <vt:lpstr>Теоретическая концепция фразеологического концептуального анализа текстов</vt:lpstr>
      <vt:lpstr>Гибридный алгоритм №5 выявления наименований понятий в текстах документов</vt:lpstr>
      <vt:lpstr>Исходные статистические данные по  массиву сообщений СМИ</vt:lpstr>
      <vt:lpstr>Результаты выполненных исследований</vt:lpstr>
      <vt:lpstr>Автоматическое формирование тематических словарей социально-значимых понятий</vt:lpstr>
      <vt:lpstr>Алгоритм выявления социально значимых новостей из кластеров новостных статей</vt:lpstr>
      <vt:lpstr>II ТЕМАТИЧЕСКИЕ СЛОВАРИ НА ОСНОВЕ WORD2VEC</vt:lpstr>
      <vt:lpstr>Метод  декомпозиций в кластеризации</vt:lpstr>
      <vt:lpstr>Оценки качества алгоритмов кластеризации</vt:lpstr>
      <vt:lpstr>Идея нашего метода</vt:lpstr>
      <vt:lpstr>Параллельная  декомпозиция Phase 1</vt:lpstr>
      <vt:lpstr>Последовательная  декомпозиция Phase 2</vt:lpstr>
      <vt:lpstr>Результаты экспериментов на синтетических наборах данных и данных UCI** </vt:lpstr>
      <vt:lpstr>Обобщение метода декомпозиций на другие алгоритмы кластеризации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admin</dc:creator>
  <cp:lastModifiedBy>Золотая Долина</cp:lastModifiedBy>
  <cp:revision>193</cp:revision>
  <dcterms:created xsi:type="dcterms:W3CDTF">2018-05-21T06:00:36Z</dcterms:created>
  <dcterms:modified xsi:type="dcterms:W3CDTF">2019-08-28T14:17:54Z</dcterms:modified>
</cp:coreProperties>
</file>