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23"/>
  </p:notesMasterIdLst>
  <p:sldIdLst>
    <p:sldId id="310" r:id="rId2"/>
    <p:sldId id="311" r:id="rId3"/>
    <p:sldId id="312" r:id="rId4"/>
    <p:sldId id="257" r:id="rId5"/>
    <p:sldId id="321" r:id="rId6"/>
    <p:sldId id="319" r:id="rId7"/>
    <p:sldId id="323" r:id="rId8"/>
    <p:sldId id="313" r:id="rId9"/>
    <p:sldId id="314" r:id="rId10"/>
    <p:sldId id="316" r:id="rId11"/>
    <p:sldId id="317" r:id="rId12"/>
    <p:sldId id="324" r:id="rId13"/>
    <p:sldId id="325" r:id="rId14"/>
    <p:sldId id="326" r:id="rId15"/>
    <p:sldId id="328" r:id="rId16"/>
    <p:sldId id="327" r:id="rId17"/>
    <p:sldId id="329" r:id="rId18"/>
    <p:sldId id="330" r:id="rId19"/>
    <p:sldId id="331" r:id="rId20"/>
    <p:sldId id="332" r:id="rId21"/>
    <p:sldId id="333" r:id="rId22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05" autoAdjust="0"/>
    <p:restoredTop sz="78721" autoAdjust="0"/>
  </p:normalViewPr>
  <p:slideViewPr>
    <p:cSldViewPr>
      <p:cViewPr varScale="1">
        <p:scale>
          <a:sx n="100" d="100"/>
          <a:sy n="100" d="100"/>
        </p:scale>
        <p:origin x="153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B829B15-B912-45D0-8951-3068B15C6577}" type="datetimeFigureOut">
              <a:rPr lang="ru-RU"/>
              <a:pPr>
                <a:defRPr/>
              </a:pPr>
              <a:t>27.08.2019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973A267-BF84-41E5-8A37-FFE04D1212A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1434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809543A-8126-4C7F-BE62-BFAE4B92EFB1}" type="slidenum">
              <a:rPr lang="ru-RU" altLang="ru-RU" sz="1200" smtClean="0"/>
              <a:pPr/>
              <a:t>11</a:t>
            </a:fld>
            <a:endParaRPr lang="ru-RU" altLang="ru-RU" sz="12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C1DA9-7E47-4F16-9CE1-8DFF9F6D203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78705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E85F23-49FB-41D5-A89A-D127FEEBB40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56450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FDDD50-E656-4E17-A591-70D6EE62B5F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06074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C719A5-9CA7-4A86-AB4F-08DB0584754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86391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D70BCD-1B32-4B2A-A9C2-95E9EA9D39D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7573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52CFBD-EDC1-4720-A969-D120973EE10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79340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6CE1C1-5135-4271-BE0E-0F3A53BADD4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59486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A80F7C-E509-41F5-A520-6302B3342B9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14050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B3E9F8-6C6C-435F-8E1F-0822CBC7F5A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55870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C49027-ED9F-4F5D-9976-54F2487A80D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08820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33C69C-3D0B-42E6-A78C-44A485C7000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3338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39AB33A3-6808-41E2-A50E-418CBCA217B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2.wmf"/><Relationship Id="rId12" Type="http://schemas.openxmlformats.org/officeDocument/2006/relationships/image" Target="../media/image15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14.wmf"/><Relationship Id="rId5" Type="http://schemas.openxmlformats.org/officeDocument/2006/relationships/image" Target="../media/image11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13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7.png"/><Relationship Id="rId4" Type="http://schemas.openxmlformats.org/officeDocument/2006/relationships/image" Target="../media/image16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9.wmf"/><Relationship Id="rId9" Type="http://schemas.openxmlformats.org/officeDocument/2006/relationships/image" Target="../media/image21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6.e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28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3FC3923-0A5B-4BDB-8146-C8DFE4FD4253}" type="slidenum">
              <a:rPr lang="ru-RU" altLang="ru-RU" sz="140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ru-RU" altLang="ru-RU" sz="1400" smtClean="0"/>
          </a:p>
        </p:txBody>
      </p:sp>
      <p:sp>
        <p:nvSpPr>
          <p:cNvPr id="3075" name="Прямоугольник 2"/>
          <p:cNvSpPr>
            <a:spLocks noChangeArrowheads="1"/>
          </p:cNvSpPr>
          <p:nvPr/>
        </p:nvSpPr>
        <p:spPr bwMode="auto">
          <a:xfrm>
            <a:off x="684213" y="981075"/>
            <a:ext cx="7848600" cy="498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FontTx/>
              <a:buNone/>
            </a:pPr>
            <a:r>
              <a:rPr lang="ru-RU" altLang="ru-RU" b="1">
                <a:ea typeface="Calibri" panose="020F0502020204030204" pitchFamily="34" charset="0"/>
                <a:cs typeface="Times New Roman" panose="02020603050405020304" pitchFamily="18" charset="0"/>
              </a:rPr>
              <a:t>ЗАДАЧИ ОПТИМИЗАЦИИ МАРШРУТОВ ОБСЛУЖИВАНИЯ РЕМОНТНЫХ РАБОТ В УЗЛАХ ИНЖЕНЕРНЫХ СЕТЕЙ </a:t>
            </a:r>
          </a:p>
          <a:p>
            <a:pPr algn="ctr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FontTx/>
              <a:buNone/>
            </a:pPr>
            <a:endParaRPr lang="ru-RU" altLang="ru-RU" sz="2400" b="1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FontTx/>
              <a:buNone/>
            </a:pPr>
            <a:endParaRPr lang="ru-RU" altLang="ru-RU" sz="24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FontTx/>
              <a:buNone/>
            </a:pPr>
            <a:r>
              <a:rPr lang="ru-RU" altLang="ru-RU" sz="2400" b="1">
                <a:ea typeface="Calibri" panose="020F0502020204030204" pitchFamily="34" charset="0"/>
                <a:cs typeface="Times New Roman" panose="02020603050405020304" pitchFamily="18" charset="0"/>
              </a:rPr>
              <a:t> Ляхов О.А.</a:t>
            </a:r>
            <a:r>
              <a:rPr lang="ru-RU" altLang="ru-RU" sz="2400" baseline="30000"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ru-RU" altLang="ru-RU" sz="2400" b="1">
                <a:ea typeface="Calibri" panose="020F0502020204030204" pitchFamily="34" charset="0"/>
                <a:cs typeface="Times New Roman" panose="02020603050405020304" pitchFamily="18" charset="0"/>
              </a:rPr>
              <a:t> , Токтошов Г.Ы</a:t>
            </a:r>
            <a:r>
              <a:rPr lang="ru-RU" altLang="ru-RU" sz="2400" baseline="30000"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endParaRPr lang="ru-RU" altLang="ru-RU" sz="24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ru-RU" altLang="ru-RU" sz="2400" baseline="30000">
                <a:ea typeface="Calibri" panose="020F0502020204030204" pitchFamily="34" charset="0"/>
                <a:cs typeface="Times New Roman" panose="02020603050405020304" pitchFamily="18" charset="0"/>
              </a:rPr>
              <a:t>,1</a:t>
            </a:r>
            <a:r>
              <a:rPr lang="ru-RU" altLang="ru-RU" sz="2400">
                <a:ea typeface="Calibri" panose="020F0502020204030204" pitchFamily="34" charset="0"/>
                <a:cs typeface="Times New Roman" panose="02020603050405020304" pitchFamily="18" charset="0"/>
              </a:rPr>
              <a:t>Институт вычислительной математики и математической геофизики СО РАН, </a:t>
            </a:r>
            <a:endParaRPr lang="ru-RU" altLang="ru-RU" sz="24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ru-RU" altLang="ru-RU" sz="2400">
                <a:ea typeface="Calibri" panose="020F0502020204030204" pitchFamily="34" charset="0"/>
                <a:cs typeface="Times New Roman" panose="02020603050405020304" pitchFamily="18" charset="0"/>
              </a:rPr>
              <a:t>630090, Новосибирск, Россия</a:t>
            </a:r>
            <a:endParaRPr lang="ru-RU" altLang="ru-RU" sz="24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CFDFE"/>
            </a:gs>
            <a:gs pos="13000">
              <a:srgbClr val="FCFDFE"/>
            </a:gs>
            <a:gs pos="74001">
              <a:srgbClr val="E0F1F2"/>
            </a:gs>
            <a:gs pos="83000">
              <a:srgbClr val="E0F1F2"/>
            </a:gs>
            <a:gs pos="100000">
              <a:srgbClr val="EBF6F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56F2DED-8278-452D-9173-B62F37AEC66C}" type="slidenum">
              <a:rPr lang="ru-RU" altLang="ru-RU" sz="1400" smtClean="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ru-RU" altLang="ru-RU" sz="1400" smtClean="0"/>
          </a:p>
        </p:txBody>
      </p:sp>
      <p:sp>
        <p:nvSpPr>
          <p:cNvPr id="12291" name="Rectangle 2"/>
          <p:cNvSpPr>
            <a:spLocks noChangeArrowheads="1"/>
          </p:cNvSpPr>
          <p:nvPr/>
        </p:nvSpPr>
        <p:spPr bwMode="auto">
          <a:xfrm>
            <a:off x="2771775" y="1268413"/>
            <a:ext cx="1600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2400"/>
          </a:p>
        </p:txBody>
      </p:sp>
      <p:sp>
        <p:nvSpPr>
          <p:cNvPr id="6" name="Прямоугольник 5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31540" y="226328"/>
            <a:ext cx="8280920" cy="818301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7" name="Прямоугольник 6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39552" y="1276127"/>
            <a:ext cx="7920880" cy="491417"/>
          </a:xfrm>
          <a:prstGeom prst="rect">
            <a:avLst/>
          </a:prstGeom>
          <a:blipFill>
            <a:blip r:embed="rId3"/>
            <a:stretch>
              <a:fillRect b="-11111"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8" name="Прямоугольник 7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79512" y="1935919"/>
            <a:ext cx="8136904" cy="491417"/>
          </a:xfrm>
          <a:prstGeom prst="rect">
            <a:avLst/>
          </a:prstGeom>
          <a:blipFill>
            <a:blip r:embed="rId4"/>
            <a:stretch>
              <a:fillRect b="-12500"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9" name="Прямоугольник 8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64534" y="2540858"/>
            <a:ext cx="7939914" cy="461665"/>
          </a:xfrm>
          <a:prstGeom prst="rect">
            <a:avLst/>
          </a:prstGeom>
          <a:blipFill>
            <a:blip r:embed="rId5"/>
            <a:stretch>
              <a:fillRect b="-2632"/>
            </a:stretch>
          </a:blipFill>
        </p:spPr>
        <p:txBody>
          <a:bodyPr/>
          <a:lstStyle/>
          <a:p>
            <a:pPr>
              <a:defRPr/>
            </a:pPr>
            <a:r>
              <a:rPr lang="ru-RU" dirty="0">
                <a:noFill/>
              </a:rPr>
              <a:t> </a:t>
            </a:r>
          </a:p>
        </p:txBody>
      </p:sp>
      <p:sp>
        <p:nvSpPr>
          <p:cNvPr id="10" name="Прямоугольник 9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-612576" y="3087793"/>
            <a:ext cx="9145016" cy="817981"/>
          </a:xfrm>
          <a:prstGeom prst="rect">
            <a:avLst/>
          </a:prstGeom>
          <a:blipFill>
            <a:blip r:embed="rId6"/>
            <a:stretch>
              <a:fillRect/>
            </a:stretch>
          </a:blipFill>
        </p:spPr>
        <p:txBody>
          <a:bodyPr lIns="0" rIns="0"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11" name="Прямоугольник 10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31540" y="3996277"/>
            <a:ext cx="8100900" cy="859787"/>
          </a:xfrm>
          <a:prstGeom prst="rect">
            <a:avLst/>
          </a:pr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12" name="Прямоугольник 11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39552" y="4835142"/>
            <a:ext cx="7992888" cy="817981"/>
          </a:xfrm>
          <a:prstGeom prst="rect">
            <a:avLst/>
          </a:pr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5195159-08AE-4795-A05F-F0666942A401}" type="slidenum">
              <a:rPr lang="ru-RU" altLang="ru-RU" sz="1400" smtClean="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ru-RU" altLang="ru-RU" sz="1400" smtClean="0"/>
          </a:p>
        </p:txBody>
      </p:sp>
      <p:sp>
        <p:nvSpPr>
          <p:cNvPr id="13315" name="TextBox 2"/>
          <p:cNvSpPr txBox="1">
            <a:spLocks noChangeArrowheads="1"/>
          </p:cNvSpPr>
          <p:nvPr/>
        </p:nvSpPr>
        <p:spPr bwMode="auto">
          <a:xfrm>
            <a:off x="1476375" y="476250"/>
            <a:ext cx="6264275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/>
              <a:t>КРИТЕРИАЛЬНАЯ ФУНКЦИЯ</a:t>
            </a:r>
          </a:p>
        </p:txBody>
      </p:sp>
      <p:graphicFrame>
        <p:nvGraphicFramePr>
          <p:cNvPr id="13316" name="Объект 7"/>
          <p:cNvGraphicFramePr>
            <a:graphicFrameLocks noChangeAspect="1"/>
          </p:cNvGraphicFramePr>
          <p:nvPr/>
        </p:nvGraphicFramePr>
        <p:xfrm>
          <a:off x="6146800" y="33528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8" name="Equation" r:id="rId4" imgW="435285" imgH="677109" progId="Equation.DSMT4">
                  <p:embed/>
                </p:oleObj>
              </mc:Choice>
              <mc:Fallback>
                <p:oleObj name="Equation" r:id="rId4" imgW="435285" imgH="677109" progId="Equation.DSMT4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6800" y="3352800"/>
                        <a:ext cx="914400" cy="198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2400"/>
          </a:p>
        </p:txBody>
      </p:sp>
      <p:sp>
        <p:nvSpPr>
          <p:cNvPr id="13318" name="TextBox 16"/>
          <p:cNvSpPr txBox="1">
            <a:spLocks noChangeArrowheads="1"/>
          </p:cNvSpPr>
          <p:nvPr/>
        </p:nvSpPr>
        <p:spPr bwMode="auto">
          <a:xfrm>
            <a:off x="395288" y="2214563"/>
            <a:ext cx="80645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400"/>
              <a:t>Первое слагаемое – транспортные затраты</a:t>
            </a:r>
          </a:p>
        </p:txBody>
      </p:sp>
      <p:sp>
        <p:nvSpPr>
          <p:cNvPr id="13319" name="Rectangle 32"/>
          <p:cNvSpPr>
            <a:spLocks noChangeArrowheads="1"/>
          </p:cNvSpPr>
          <p:nvPr/>
        </p:nvSpPr>
        <p:spPr bwMode="auto">
          <a:xfrm>
            <a:off x="606425" y="2870200"/>
            <a:ext cx="1828958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2400"/>
          </a:p>
        </p:txBody>
      </p:sp>
      <p:sp>
        <p:nvSpPr>
          <p:cNvPr id="13320" name="Прямоугольник 30"/>
          <p:cNvSpPr>
            <a:spLocks noChangeArrowheads="1"/>
          </p:cNvSpPr>
          <p:nvPr/>
        </p:nvSpPr>
        <p:spPr bwMode="auto">
          <a:xfrm>
            <a:off x="3127375" y="2867025"/>
            <a:ext cx="3933825" cy="48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FontTx/>
              <a:buNone/>
            </a:pPr>
            <a:r>
              <a:rPr lang="ru-RU" altLang="ru-RU" sz="2400">
                <a:ea typeface="Calibri" panose="020F0502020204030204" pitchFamily="34" charset="0"/>
                <a:cs typeface="Times New Roman" panose="02020603050405020304" pitchFamily="18" charset="0"/>
              </a:rPr>
              <a:t>измеряет затраты на ремонт;</a:t>
            </a:r>
            <a:endParaRPr lang="ru-RU" altLang="ru-RU" sz="20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321" name="Прямоугольник 13"/>
          <p:cNvSpPr>
            <a:spLocks noChangeArrowheads="1"/>
          </p:cNvSpPr>
          <p:nvPr/>
        </p:nvSpPr>
        <p:spPr bwMode="auto">
          <a:xfrm>
            <a:off x="323850" y="4941888"/>
            <a:ext cx="8564563" cy="167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FontTx/>
              <a:buNone/>
            </a:pPr>
            <a:r>
              <a:rPr lang="ru-RU" altLang="ru-RU" sz="2400">
                <a:ea typeface="Calibri" panose="020F0502020204030204" pitchFamily="34" charset="0"/>
                <a:cs typeface="Times New Roman" panose="02020603050405020304" pitchFamily="18" charset="0"/>
              </a:rPr>
              <a:t>Чем больше фиктивных бригад, тем меньше число бригад, реально выполняющих ремонтные работы (</a:t>
            </a:r>
            <a:r>
              <a:rPr lang="ru-RU" altLang="ru-RU" sz="2400" i="1"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ru-RU" altLang="ru-RU" sz="2400">
                <a:ea typeface="Calibri" panose="020F0502020204030204" pitchFamily="34" charset="0"/>
                <a:cs typeface="Times New Roman" panose="02020603050405020304" pitchFamily="18" charset="0"/>
              </a:rPr>
              <a:t>). Включение в целевую функцию этой величины позволяет уменьшить общие затраты и найти оптимальный состав ремонтного персонала. </a:t>
            </a:r>
            <a:endParaRPr lang="ru-RU" altLang="ru-RU" sz="20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322" name="Объект 1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9" name="Уравнение" r:id="rId6" imgW="114120" imgH="215640" progId="Equation.3">
                  <p:embed/>
                </p:oleObj>
              </mc:Choice>
              <mc:Fallback>
                <p:oleObj name="Уравнение" r:id="rId6" imgW="114120" imgH="215640" progId="Equation.3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3" name="Rectangle 14"/>
          <p:cNvSpPr>
            <a:spLocks noChangeArrowheads="1"/>
          </p:cNvSpPr>
          <p:nvPr/>
        </p:nvSpPr>
        <p:spPr bwMode="auto">
          <a:xfrm flipV="1">
            <a:off x="893763" y="1676400"/>
            <a:ext cx="13935075" cy="66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ru-RU" altLang="ru-RU"/>
          </a:p>
        </p:txBody>
      </p:sp>
      <p:graphicFrame>
        <p:nvGraphicFramePr>
          <p:cNvPr id="13324" name="Объект 3"/>
          <p:cNvGraphicFramePr>
            <a:graphicFrameLocks noChangeAspect="1"/>
          </p:cNvGraphicFramePr>
          <p:nvPr/>
        </p:nvGraphicFramePr>
        <p:xfrm>
          <a:off x="415925" y="1263650"/>
          <a:ext cx="7758113" cy="738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0" r:id="rId8" imgW="3213100" imgH="304800" progId="Equation.DSMT4">
                  <p:embed/>
                </p:oleObj>
              </mc:Choice>
              <mc:Fallback>
                <p:oleObj r:id="rId8" imgW="3213100" imgH="304800" progId="Equation.DSMT4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925" y="1263650"/>
                        <a:ext cx="7758113" cy="738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5" name="Rectangle 16"/>
          <p:cNvSpPr>
            <a:spLocks noChangeArrowheads="1"/>
          </p:cNvSpPr>
          <p:nvPr/>
        </p:nvSpPr>
        <p:spPr bwMode="auto">
          <a:xfrm flipV="1">
            <a:off x="-7081838" y="2835275"/>
            <a:ext cx="17876838" cy="46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ru-RU" altLang="ru-RU"/>
          </a:p>
        </p:txBody>
      </p:sp>
      <p:graphicFrame>
        <p:nvGraphicFramePr>
          <p:cNvPr id="13326" name="Объект 5"/>
          <p:cNvGraphicFramePr>
            <a:graphicFrameLocks noChangeAspect="1"/>
          </p:cNvGraphicFramePr>
          <p:nvPr/>
        </p:nvGraphicFramePr>
        <p:xfrm>
          <a:off x="657225" y="2808288"/>
          <a:ext cx="1993900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1" r:id="rId10" imgW="1002865" imgH="279279" progId="Equation.DSMT4">
                  <p:embed/>
                </p:oleObj>
              </mc:Choice>
              <mc:Fallback>
                <p:oleObj r:id="rId10" imgW="1002865" imgH="279279" progId="Equation.DSMT4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225" y="2808288"/>
                        <a:ext cx="1993900" cy="538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327" name="Рисунок 15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" y="3570288"/>
            <a:ext cx="8378825" cy="1284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59F474D-B948-48FF-8A9E-B5D479720E35}" type="slidenum">
              <a:rPr lang="ru-RU" altLang="ru-RU" sz="1400" smtClean="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ru-RU" altLang="ru-RU" sz="1400" smtClean="0"/>
          </a:p>
        </p:txBody>
      </p:sp>
      <p:sp>
        <p:nvSpPr>
          <p:cNvPr id="15363" name="Прямоугольник 2"/>
          <p:cNvSpPr>
            <a:spLocks noChangeArrowheads="1"/>
          </p:cNvSpPr>
          <p:nvPr/>
        </p:nvSpPr>
        <p:spPr bwMode="auto">
          <a:xfrm>
            <a:off x="250825" y="549275"/>
            <a:ext cx="8281988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400" b="1">
                <a:ea typeface="TimesNewRoman"/>
                <a:cs typeface="TimesNewRoman"/>
              </a:rPr>
              <a:t>Модификация модели для условий неоднократного посещения вершин</a:t>
            </a:r>
            <a:endParaRPr lang="ru-RU" altLang="ru-RU" sz="2400"/>
          </a:p>
        </p:txBody>
      </p:sp>
      <p:sp>
        <p:nvSpPr>
          <p:cNvPr id="15364" name="Прямоугольник 3"/>
          <p:cNvSpPr>
            <a:spLocks noChangeArrowheads="1"/>
          </p:cNvSpPr>
          <p:nvPr/>
        </p:nvSpPr>
        <p:spPr bwMode="auto">
          <a:xfrm>
            <a:off x="250825" y="1873250"/>
            <a:ext cx="8569325" cy="415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400"/>
              <a:t> Условие однократного посещения вершин в одном маршруте является обязательным в моделях транспортной логистики </a:t>
            </a:r>
            <a:r>
              <a:rPr lang="en-US" altLang="ru-RU" sz="2400"/>
              <a:t>SDVRP. </a:t>
            </a:r>
            <a:r>
              <a:rPr lang="ru-RU" altLang="ru-RU" sz="2400"/>
              <a:t>Если выполнены условия неравенства треугольника, то задача может быть описана приведенной выше моделью.  Это условие в задаче ремонта сети связи как правило не выполняется, например дороги в горной местности. Потеря эффективных маршрутов перемещения бригад в связи с условием однократности в задаче коммивояжера может возникнуть в каждом пути данной задачи. </a:t>
            </a:r>
            <a:r>
              <a:rPr lang="ru-RU" altLang="ru-RU" sz="2400">
                <a:solidFill>
                  <a:srgbClr val="FF0000"/>
                </a:solidFill>
              </a:rPr>
              <a:t>Самый короткий путь с однократным посещением вершин может оказаться длиннее пути с повторным заходом в вершины</a:t>
            </a:r>
            <a:r>
              <a:rPr lang="en-US" altLang="ru-RU" sz="2400">
                <a:solidFill>
                  <a:srgbClr val="FF0000"/>
                </a:solidFill>
              </a:rPr>
              <a:t>.</a:t>
            </a:r>
            <a:endParaRPr lang="ru-RU" altLang="ru-RU" sz="24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35C28DB-F63D-417E-A4AB-0DDAFE290304}" type="slidenum">
              <a:rPr lang="ru-RU" altLang="ru-RU" sz="1400" smtClean="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ru-RU" altLang="ru-RU" sz="1400" smtClean="0"/>
          </a:p>
        </p:txBody>
      </p:sp>
      <p:sp>
        <p:nvSpPr>
          <p:cNvPr id="16387" name="TextBox 2"/>
          <p:cNvSpPr txBox="1">
            <a:spLocks noChangeArrowheads="1"/>
          </p:cNvSpPr>
          <p:nvPr/>
        </p:nvSpPr>
        <p:spPr bwMode="auto">
          <a:xfrm>
            <a:off x="971550" y="404813"/>
            <a:ext cx="7272338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800">
                <a:solidFill>
                  <a:srgbClr val="FF0000"/>
                </a:solidFill>
              </a:rPr>
              <a:t>Свойства модели маршрутизации ремонтных работ в узлах инженерных сетей</a:t>
            </a:r>
          </a:p>
        </p:txBody>
      </p:sp>
      <p:sp>
        <p:nvSpPr>
          <p:cNvPr id="16388" name="Прямоугольник 14"/>
          <p:cNvSpPr>
            <a:spLocks noChangeArrowheads="1"/>
          </p:cNvSpPr>
          <p:nvPr/>
        </p:nvSpPr>
        <p:spPr bwMode="auto">
          <a:xfrm>
            <a:off x="282575" y="1616075"/>
            <a:ext cx="8578850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400"/>
              <a:t>Пусть  </a:t>
            </a:r>
            <a:r>
              <a:rPr lang="en-US" altLang="ru-RU" sz="2400"/>
              <a:t>            </a:t>
            </a:r>
            <a:r>
              <a:rPr lang="ru-RU" altLang="ru-RU" sz="2400"/>
              <a:t> </a:t>
            </a:r>
            <a:r>
              <a:rPr lang="en-US" altLang="ru-RU" sz="2400"/>
              <a:t>     </a:t>
            </a:r>
            <a:r>
              <a:rPr lang="ru-RU" altLang="ru-RU" sz="2400"/>
              <a:t>матрица, в которой </a:t>
            </a:r>
            <a:r>
              <a:rPr lang="en-US" altLang="ru-RU" sz="2400"/>
              <a:t>                       </a:t>
            </a:r>
            <a:r>
              <a:rPr lang="ru-RU" altLang="ru-RU" sz="2400"/>
              <a:t>минимальное расстояние путей из </a:t>
            </a:r>
            <a:r>
              <a:rPr lang="en-US" altLang="ru-RU" sz="2400"/>
              <a:t>i</a:t>
            </a:r>
            <a:r>
              <a:rPr lang="ru-RU" altLang="ru-RU" sz="2400"/>
              <a:t>  в  j. Для задачи </a:t>
            </a:r>
            <a:r>
              <a:rPr lang="en-US" altLang="ru-RU" sz="2400"/>
              <a:t>SDVRP </a:t>
            </a:r>
            <a:r>
              <a:rPr lang="ru-RU" altLang="ru-RU" sz="2400"/>
              <a:t> справедливы следующие утверждения.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400"/>
              <a:t>   </a:t>
            </a:r>
            <a:r>
              <a:rPr lang="ru-RU" altLang="ru-RU" sz="2400" i="1"/>
              <a:t>1.  Если отказаться от однократности и искать решение задачи  не только в гамильтоновых циклах, то ограничения (см. выше) не соответствуют исходной формулировке задачи, т.к. возможно существование не гамильтоновых более коротких путей, построение которых блокируется условиями модели. </a:t>
            </a:r>
          </a:p>
        </p:txBody>
      </p:sp>
      <p:sp>
        <p:nvSpPr>
          <p:cNvPr id="1638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2400"/>
          </a:p>
        </p:txBody>
      </p:sp>
      <p:graphicFrame>
        <p:nvGraphicFramePr>
          <p:cNvPr id="16390" name="Объект 17"/>
          <p:cNvGraphicFramePr>
            <a:graphicFrameLocks noChangeAspect="1"/>
          </p:cNvGraphicFramePr>
          <p:nvPr/>
        </p:nvGraphicFramePr>
        <p:xfrm>
          <a:off x="1258888" y="1733550"/>
          <a:ext cx="1230312" cy="29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3" name="Equation" r:id="rId3" imgW="622030" imgH="203112" progId="Equation.DSMT4">
                  <p:embed/>
                </p:oleObj>
              </mc:Choice>
              <mc:Fallback>
                <p:oleObj name="Equation" r:id="rId3" imgW="622030" imgH="203112" progId="Equation.DSMT4">
                  <p:embed/>
                  <p:pic>
                    <p:nvPicPr>
                      <p:cNvPr id="0" name="Объект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1733550"/>
                        <a:ext cx="1230312" cy="296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1" name="TextBox 19"/>
          <p:cNvSpPr txBox="1">
            <a:spLocks noChangeArrowheads="1"/>
          </p:cNvSpPr>
          <p:nvPr/>
        </p:nvSpPr>
        <p:spPr bwMode="auto">
          <a:xfrm>
            <a:off x="4114800" y="2971800"/>
            <a:ext cx="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2400"/>
          </a:p>
        </p:txBody>
      </p:sp>
      <p:sp>
        <p:nvSpPr>
          <p:cNvPr id="21" name="Прямоугольник 20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436096" y="1616096"/>
            <a:ext cx="1253524" cy="461665"/>
          </a:xfrm>
          <a:prstGeom prst="rect">
            <a:avLst/>
          </a:prstGeom>
          <a:blipFill>
            <a:blip r:embed="rId5"/>
            <a:stretch>
              <a:fillRect b="-18421"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5431875-E5F7-415D-B476-F1B57E6419CF}" type="slidenum">
              <a:rPr lang="ru-RU" altLang="ru-RU" sz="1400" smtClean="0"/>
              <a:pPr>
                <a:spcBef>
                  <a:spcPct val="0"/>
                </a:spcBef>
                <a:buFontTx/>
                <a:buNone/>
              </a:pPr>
              <a:t>14</a:t>
            </a:fld>
            <a:endParaRPr lang="ru-RU" altLang="ru-RU" sz="1400" smtClean="0"/>
          </a:p>
        </p:txBody>
      </p:sp>
      <p:pic>
        <p:nvPicPr>
          <p:cNvPr id="17411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57463" y="836613"/>
            <a:ext cx="11244263" cy="459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D0B5B21-3146-441C-B3BB-995E9FA02785}" type="slidenum">
              <a:rPr lang="ru-RU" altLang="ru-RU" sz="1400" smtClean="0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ru-RU" altLang="ru-RU" sz="1400" smtClean="0"/>
          </a:p>
        </p:txBody>
      </p:sp>
      <p:sp>
        <p:nvSpPr>
          <p:cNvPr id="18435" name="Прямоугольник 9"/>
          <p:cNvSpPr>
            <a:spLocks noChangeArrowheads="1"/>
          </p:cNvSpPr>
          <p:nvPr/>
        </p:nvSpPr>
        <p:spPr bwMode="auto">
          <a:xfrm>
            <a:off x="400050" y="1241425"/>
            <a:ext cx="84963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400">
                <a:solidFill>
                  <a:srgbClr val="FF0000"/>
                </a:solidFill>
              </a:rPr>
              <a:t>Алгоритм  решения задачи обслуживания ремонтных работ без условия однократности включает следующие этапы.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400"/>
              <a:t>1.</a:t>
            </a:r>
            <a:r>
              <a:rPr lang="en-US" altLang="ru-RU" sz="2400"/>
              <a:t> </a:t>
            </a:r>
            <a:r>
              <a:rPr lang="ru-RU" altLang="ru-RU" sz="2400"/>
              <a:t>Расчет матрицы       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400"/>
              <a:t>2.</a:t>
            </a:r>
            <a:r>
              <a:rPr lang="en-US" altLang="ru-RU" sz="2400"/>
              <a:t> </a:t>
            </a:r>
            <a:r>
              <a:rPr lang="ru-RU" altLang="ru-RU" sz="2400"/>
              <a:t>Решение задачи  SDVRP с матрицей</a:t>
            </a:r>
            <a:r>
              <a:rPr lang="en-US" altLang="ru-RU" sz="2400"/>
              <a:t>  </a:t>
            </a:r>
            <a:r>
              <a:rPr lang="ru-RU" altLang="ru-RU" sz="2400"/>
              <a:t>  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400"/>
              <a:t>3.</a:t>
            </a:r>
            <a:r>
              <a:rPr lang="en-US" altLang="ru-RU" sz="2400"/>
              <a:t> </a:t>
            </a:r>
            <a:r>
              <a:rPr lang="ru-RU" altLang="ru-RU" sz="2400"/>
              <a:t>Восстановление маршрута по дугам оптимального пути , таким что </a:t>
            </a:r>
            <a:r>
              <a:rPr lang="en-US" altLang="ru-RU" sz="2400"/>
              <a:t> </a:t>
            </a:r>
            <a:r>
              <a:rPr lang="ru-RU" altLang="ru-RU" sz="2400"/>
              <a:t> </a:t>
            </a:r>
            <a:r>
              <a:rPr lang="en-US" altLang="ru-RU" sz="2400"/>
              <a:t>             . </a:t>
            </a:r>
            <a:endParaRPr lang="ru-RU" altLang="ru-RU" sz="2400"/>
          </a:p>
        </p:txBody>
      </p:sp>
      <p:sp>
        <p:nvSpPr>
          <p:cNvPr id="18436" name="Rectangle 9"/>
          <p:cNvSpPr>
            <a:spLocks noChangeArrowheads="1"/>
          </p:cNvSpPr>
          <p:nvPr/>
        </p:nvSpPr>
        <p:spPr bwMode="auto">
          <a:xfrm>
            <a:off x="-1588" y="-123825"/>
            <a:ext cx="9144001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2400"/>
          </a:p>
        </p:txBody>
      </p:sp>
      <p:graphicFrame>
        <p:nvGraphicFramePr>
          <p:cNvPr id="18437" name="Объект 11"/>
          <p:cNvGraphicFramePr>
            <a:graphicFrameLocks noChangeAspect="1"/>
          </p:cNvGraphicFramePr>
          <p:nvPr/>
        </p:nvGraphicFramePr>
        <p:xfrm>
          <a:off x="-1588" y="333375"/>
          <a:ext cx="190501" cy="18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1" name="Уравнение" r:id="rId3" imgW="190335" imgH="177646" progId="Equation.3">
                  <p:embed/>
                </p:oleObj>
              </mc:Choice>
              <mc:Fallback>
                <p:oleObj name="Уравнение" r:id="rId3" imgW="190335" imgH="177646" progId="Equation.3">
                  <p:embed/>
                  <p:pic>
                    <p:nvPicPr>
                      <p:cNvPr id="0" name="Объект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1588" y="333375"/>
                        <a:ext cx="190501" cy="180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8" name="Объект 17"/>
          <p:cNvGraphicFramePr>
            <a:graphicFrameLocks noChangeAspect="1"/>
          </p:cNvGraphicFramePr>
          <p:nvPr/>
        </p:nvGraphicFramePr>
        <p:xfrm>
          <a:off x="2917825" y="1928813"/>
          <a:ext cx="411163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2" name="Уравнение" r:id="rId5" imgW="152202" imgH="177569" progId="Equation.3">
                  <p:embed/>
                </p:oleObj>
              </mc:Choice>
              <mc:Fallback>
                <p:oleObj name="Уравнение" r:id="rId5" imgW="152202" imgH="177569" progId="Equation.3">
                  <p:embed/>
                  <p:pic>
                    <p:nvPicPr>
                      <p:cNvPr id="0" name="Объект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7825" y="1928813"/>
                        <a:ext cx="411163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9" name="Объект 19"/>
          <p:cNvGraphicFramePr>
            <a:graphicFrameLocks noChangeAspect="1"/>
          </p:cNvGraphicFramePr>
          <p:nvPr/>
        </p:nvGraphicFramePr>
        <p:xfrm>
          <a:off x="5494338" y="2276475"/>
          <a:ext cx="412750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3" name="Уравнение" r:id="rId7" imgW="152202" imgH="177569" progId="Equation.3">
                  <p:embed/>
                </p:oleObj>
              </mc:Choice>
              <mc:Fallback>
                <p:oleObj name="Уравнение" r:id="rId7" imgW="152202" imgH="177569" progId="Equation.3">
                  <p:embed/>
                  <p:pic>
                    <p:nvPicPr>
                      <p:cNvPr id="0" name="Объект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4338" y="2276475"/>
                        <a:ext cx="412750" cy="481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0" name="Объект 21"/>
          <p:cNvGraphicFramePr>
            <a:graphicFrameLocks noChangeAspect="1"/>
          </p:cNvGraphicFramePr>
          <p:nvPr/>
        </p:nvGraphicFramePr>
        <p:xfrm>
          <a:off x="1825625" y="3021013"/>
          <a:ext cx="1092200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4" name="Уравнение" r:id="rId8" imgW="457200" imgH="241300" progId="Equation.3">
                  <p:embed/>
                </p:oleObj>
              </mc:Choice>
              <mc:Fallback>
                <p:oleObj name="Уравнение" r:id="rId8" imgW="457200" imgH="241300" progId="Equation.3">
                  <p:embed/>
                  <p:pic>
                    <p:nvPicPr>
                      <p:cNvPr id="0" name="Объект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5625" y="3021013"/>
                        <a:ext cx="1092200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8F44B34-A622-4034-AD5B-994E1C463685}" type="slidenum">
              <a:rPr lang="ru-RU" altLang="ru-RU" sz="1400" smtClean="0"/>
              <a:pPr>
                <a:spcBef>
                  <a:spcPct val="0"/>
                </a:spcBef>
                <a:buFontTx/>
                <a:buNone/>
              </a:pPr>
              <a:t>16</a:t>
            </a:fld>
            <a:endParaRPr lang="ru-RU" altLang="ru-RU" sz="1400" smtClean="0"/>
          </a:p>
        </p:txBody>
      </p:sp>
      <p:pic>
        <p:nvPicPr>
          <p:cNvPr id="19459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375" y="1557338"/>
            <a:ext cx="7488238" cy="3671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50A9270-52D9-4ED8-A074-0449E333DFFA}" type="slidenum">
              <a:rPr lang="ru-RU" altLang="ru-RU" sz="1400" smtClean="0"/>
              <a:pPr>
                <a:spcBef>
                  <a:spcPct val="0"/>
                </a:spcBef>
                <a:buFontTx/>
                <a:buNone/>
              </a:pPr>
              <a:t>17</a:t>
            </a:fld>
            <a:endParaRPr lang="ru-RU" altLang="ru-RU" sz="1400" smtClean="0"/>
          </a:p>
        </p:txBody>
      </p:sp>
      <p:pic>
        <p:nvPicPr>
          <p:cNvPr id="20483" name="Рисунок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1341438"/>
            <a:ext cx="6205538" cy="4421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4" name="TextBox 3"/>
          <p:cNvSpPr txBox="1">
            <a:spLocks noChangeArrowheads="1"/>
          </p:cNvSpPr>
          <p:nvPr/>
        </p:nvSpPr>
        <p:spPr bwMode="auto">
          <a:xfrm>
            <a:off x="3635375" y="260350"/>
            <a:ext cx="19446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800"/>
              <a:t>ПРИМЕР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1F49D09-B7E5-464C-9FE0-7DF2E39DD3F2}" type="slidenum">
              <a:rPr lang="ru-RU" altLang="ru-RU" sz="1400" smtClean="0"/>
              <a:pPr>
                <a:spcBef>
                  <a:spcPct val="0"/>
                </a:spcBef>
                <a:buFontTx/>
                <a:buNone/>
              </a:pPr>
              <a:t>18</a:t>
            </a:fld>
            <a:endParaRPr lang="ru-RU" altLang="ru-RU" sz="1400" smtClean="0"/>
          </a:p>
        </p:txBody>
      </p:sp>
      <p:sp>
        <p:nvSpPr>
          <p:cNvPr id="21507" name="Прямоугольник 10"/>
          <p:cNvSpPr>
            <a:spLocks noChangeArrowheads="1"/>
          </p:cNvSpPr>
          <p:nvPr/>
        </p:nvSpPr>
        <p:spPr bwMode="auto">
          <a:xfrm>
            <a:off x="468313" y="404813"/>
            <a:ext cx="82804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400"/>
              <a:t>Оптимальные решения задач  и  совпадают: маршруты 0→1→2→0,  0→3→1→0, 0→4→0, 0→6→5→0; значение целевой функции  3+10 + 3+10 + 2+5 + 3+10=46.</a:t>
            </a:r>
          </a:p>
        </p:txBody>
      </p:sp>
      <p:pic>
        <p:nvPicPr>
          <p:cNvPr id="21508" name="Рисунок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1844675"/>
            <a:ext cx="3095625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9" name="Рисунок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538" y="1841500"/>
            <a:ext cx="2803525" cy="173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0" name="Рисунок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3681413"/>
            <a:ext cx="8464550" cy="256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D876A46-28C9-4432-9D20-3ACFAA297676}" type="slidenum">
              <a:rPr lang="ru-RU" altLang="ru-RU" sz="1400" smtClean="0"/>
              <a:pPr>
                <a:spcBef>
                  <a:spcPct val="0"/>
                </a:spcBef>
                <a:buFontTx/>
                <a:buNone/>
              </a:pPr>
              <a:t>19</a:t>
            </a:fld>
            <a:endParaRPr lang="ru-RU" altLang="ru-RU" sz="1400" smtClean="0"/>
          </a:p>
        </p:txBody>
      </p:sp>
      <p:pic>
        <p:nvPicPr>
          <p:cNvPr id="22531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908050"/>
            <a:ext cx="7920037" cy="2449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64C13AD-6566-4F8C-935A-AAEFCA8DDD8E}" type="slidenum">
              <a:rPr lang="ru-RU" altLang="ru-RU" sz="140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ru-RU" altLang="ru-RU" sz="1400" smtClean="0"/>
          </a:p>
        </p:txBody>
      </p:sp>
      <p:sp>
        <p:nvSpPr>
          <p:cNvPr id="3" name="Прямоугольник 2"/>
          <p:cNvSpPr/>
          <p:nvPr/>
        </p:nvSpPr>
        <p:spPr>
          <a:xfrm>
            <a:off x="827088" y="1268413"/>
            <a:ext cx="7273925" cy="41560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Надёжное и безаварийное функционирования сетей </a:t>
            </a:r>
          </a:p>
          <a:p>
            <a:pPr>
              <a:defRPr/>
            </a:pPr>
            <a:r>
              <a:rPr lang="ru-RU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в целом зависит от надежности линий и узлов этих сетей. Однако в штатном режиме работы надежность функционирования инженерных сетей в значительной </a:t>
            </a:r>
          </a:p>
          <a:p>
            <a:pPr>
              <a:defRPr/>
            </a:pPr>
            <a:r>
              <a:rPr lang="ru-RU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степени зависит от своевременного технического обслуживания </a:t>
            </a:r>
            <a:r>
              <a:rPr lang="ru-RU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узлов, т.к. отказ узла приводит к нарушению значительно большего числа путей, чем отказ линии. </a:t>
            </a:r>
          </a:p>
          <a:p>
            <a:pPr>
              <a:defRPr/>
            </a:pPr>
            <a:r>
              <a:rPr lang="ru-RU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Узлы – это элементы сети, которые соответствуют точкам соединения линий, а также местам отбора или подачи потока в сеть. </a:t>
            </a:r>
            <a:endParaRPr lang="ru-RU" dirty="0">
              <a:latin typeface="+mj-lt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D83B346-3717-4B01-A312-5485E9F46647}" type="slidenum">
              <a:rPr lang="ru-RU" altLang="ru-RU" sz="1400" smtClean="0"/>
              <a:pPr>
                <a:spcBef>
                  <a:spcPct val="0"/>
                </a:spcBef>
                <a:buFontTx/>
                <a:buNone/>
              </a:pPr>
              <a:t>20</a:t>
            </a:fld>
            <a:endParaRPr lang="ru-RU" altLang="ru-RU" sz="1400" smtClean="0"/>
          </a:p>
        </p:txBody>
      </p:sp>
      <p:sp>
        <p:nvSpPr>
          <p:cNvPr id="23555" name="Прямоугольник 2"/>
          <p:cNvSpPr>
            <a:spLocks noChangeArrowheads="1"/>
          </p:cNvSpPr>
          <p:nvPr/>
        </p:nvSpPr>
        <p:spPr bwMode="auto">
          <a:xfrm>
            <a:off x="395288" y="612775"/>
            <a:ext cx="7921625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400"/>
              <a:t>Решение задачи SDVRP с матрицей   будет всегда включать дугу (0,5) или (5,0) с весом 100 и суммарные затраты по пути   0→6→5→0 составят </a:t>
            </a:r>
            <a:r>
              <a:rPr lang="ru-RU" altLang="ru-RU" sz="2400">
                <a:solidFill>
                  <a:srgbClr val="FF0000"/>
                </a:solidFill>
              </a:rPr>
              <a:t>102+10</a:t>
            </a:r>
            <a:r>
              <a:rPr lang="ru-RU" altLang="ru-RU" sz="2400"/>
              <a:t>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400"/>
              <a:t>   Без условия однократности задача сводится к решению SDVRP с матрицей   и восстановлению маршрутов: по дугам, у которых    : путь 0→6→5→0 преобразуется в 0→6→5→6→0 (возврат в депо через повторное посещение вершины 6) с суммарными затратами </a:t>
            </a:r>
            <a:r>
              <a:rPr lang="ru-RU" altLang="ru-RU" sz="2400">
                <a:solidFill>
                  <a:srgbClr val="FF0000"/>
                </a:solidFill>
              </a:rPr>
              <a:t>4+10</a:t>
            </a:r>
            <a:r>
              <a:rPr lang="ru-RU" altLang="ru-RU" sz="2400"/>
              <a:t>.</a:t>
            </a:r>
          </a:p>
        </p:txBody>
      </p:sp>
      <p:sp>
        <p:nvSpPr>
          <p:cNvPr id="23556" name="Прямоугольник 16"/>
          <p:cNvSpPr>
            <a:spLocks noChangeArrowheads="1"/>
          </p:cNvSpPr>
          <p:nvPr/>
        </p:nvSpPr>
        <p:spPr bwMode="auto">
          <a:xfrm>
            <a:off x="449263" y="3725863"/>
            <a:ext cx="8208962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400"/>
              <a:t>Пусть в примере на рис.  </a:t>
            </a:r>
            <a:r>
              <a:rPr lang="en-US" altLang="ru-RU" sz="2400"/>
              <a:t>                    </a:t>
            </a:r>
            <a:r>
              <a:rPr lang="ru-RU" altLang="ru-RU" sz="2400"/>
              <a:t>. Тогда задача SDVRP не имеет допустимых решений (отсутствуют гамильтоновы циклы для маршрутов, проходящих через вершину 5).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400"/>
              <a:t>                            .</a:t>
            </a:r>
          </a:p>
        </p:txBody>
      </p:sp>
      <p:sp>
        <p:nvSpPr>
          <p:cNvPr id="23557" name="Rectangle 15"/>
          <p:cNvSpPr>
            <a:spLocks noChangeArrowheads="1"/>
          </p:cNvSpPr>
          <p:nvPr/>
        </p:nvSpPr>
        <p:spPr bwMode="auto">
          <a:xfrm>
            <a:off x="0" y="66675"/>
            <a:ext cx="10160000" cy="46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2400"/>
          </a:p>
        </p:txBody>
      </p:sp>
      <p:graphicFrame>
        <p:nvGraphicFramePr>
          <p:cNvPr id="23558" name="Объект 18"/>
          <p:cNvGraphicFramePr>
            <a:graphicFrameLocks noChangeAspect="1"/>
          </p:cNvGraphicFramePr>
          <p:nvPr/>
        </p:nvGraphicFramePr>
        <p:xfrm>
          <a:off x="3779838" y="3765550"/>
          <a:ext cx="1433512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0" name="Уравнение" r:id="rId3" imgW="800100" imgH="228600" progId="Equation.3">
                  <p:embed/>
                </p:oleObj>
              </mc:Choice>
              <mc:Fallback>
                <p:oleObj name="Уравнение" r:id="rId3" imgW="800100" imgH="228600" progId="Equation.3">
                  <p:embed/>
                  <p:pic>
                    <p:nvPicPr>
                      <p:cNvPr id="0" name="Объект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3765550"/>
                        <a:ext cx="1433512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9" name="Прямоугольник 19"/>
          <p:cNvSpPr>
            <a:spLocks noChangeArrowheads="1"/>
          </p:cNvSpPr>
          <p:nvPr/>
        </p:nvSpPr>
        <p:spPr bwMode="auto">
          <a:xfrm>
            <a:off x="395288" y="5045075"/>
            <a:ext cx="77057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400"/>
              <a:t> Решением задачи маршрутизации ремонтных бригад   являются следующие маршруты: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400"/>
              <a:t> </a:t>
            </a:r>
            <a:r>
              <a:rPr lang="ru-RU" altLang="ru-RU" sz="2400">
                <a:solidFill>
                  <a:srgbClr val="FF0000"/>
                </a:solidFill>
              </a:rPr>
              <a:t>0→1→2→0,  0→3→1→0, 0→4→0, 0→6→5→6→0.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B6F08D1-3D6B-4E25-B058-A2A4B82D3752}" type="slidenum">
              <a:rPr lang="ru-RU" altLang="ru-RU" sz="1400" smtClean="0"/>
              <a:pPr>
                <a:spcBef>
                  <a:spcPct val="0"/>
                </a:spcBef>
                <a:buFontTx/>
                <a:buNone/>
              </a:pPr>
              <a:t>21</a:t>
            </a:fld>
            <a:endParaRPr lang="ru-RU" altLang="ru-RU" sz="1400" smtClean="0"/>
          </a:p>
        </p:txBody>
      </p:sp>
      <p:sp>
        <p:nvSpPr>
          <p:cNvPr id="24579" name="Прямоугольник 2"/>
          <p:cNvSpPr>
            <a:spLocks noChangeArrowheads="1"/>
          </p:cNvSpPr>
          <p:nvPr/>
        </p:nvSpPr>
        <p:spPr bwMode="auto">
          <a:xfrm>
            <a:off x="301625" y="1484313"/>
            <a:ext cx="8858250" cy="415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400"/>
              <a:t>Рассмотрена прикладная задача планирования ремонтных работ инженерных сетей различного назначения с учетом транспортных затрат. В отличие от известных постановок VRP учитываются не только затраты на транспортировку ремонтных бригад, но и затраты обслуживания узлов в узлах сети.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 sz="2400"/>
              <a:t>   Разработана модификация модели, разрешающая неоднократное посещение внутренних вершин инженерной сети в каждом маршруте, позволяющая сократить суммарные затраты в сравнении с задачей SDVRP. Предложен способ преобразования исходной матрицы расстояний для решения задач построения не гамильтоновых маршрутов ремонтных бригад.   </a:t>
            </a:r>
          </a:p>
        </p:txBody>
      </p:sp>
      <p:sp>
        <p:nvSpPr>
          <p:cNvPr id="24580" name="Прямоугольник 3"/>
          <p:cNvSpPr>
            <a:spLocks noChangeArrowheads="1"/>
          </p:cNvSpPr>
          <p:nvPr/>
        </p:nvSpPr>
        <p:spPr bwMode="auto">
          <a:xfrm>
            <a:off x="2627313" y="476250"/>
            <a:ext cx="2665412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ru-RU" altLang="ru-RU" b="1">
                <a:ea typeface="TimesNewRoman"/>
                <a:cs typeface="Times New Roman" panose="02020603050405020304" pitchFamily="18" charset="0"/>
              </a:rPr>
              <a:t>Заключение</a:t>
            </a:r>
            <a:endParaRPr lang="ru-RU" altLang="ru-RU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D8E714A-D732-4B79-B029-5362B390F666}" type="slidenum">
              <a:rPr lang="ru-RU" altLang="ru-RU" sz="1400" smtClean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ru-RU" altLang="ru-RU" sz="140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909638" y="836613"/>
            <a:ext cx="7777162" cy="526256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800" dirty="0">
                <a:latin typeface="+mn-lt"/>
                <a:ea typeface="TimesNewRoman"/>
                <a:cs typeface="Times New Roman" panose="02020603050405020304" pitchFamily="18" charset="0"/>
              </a:rPr>
              <a:t>В настоящее время техническим обслуживанием </a:t>
            </a:r>
            <a:endParaRPr lang="en-US" sz="2800" dirty="0">
              <a:latin typeface="+mn-lt"/>
              <a:ea typeface="TimesNewRoman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ru-RU" sz="2800" dirty="0">
                <a:latin typeface="+mn-lt"/>
                <a:ea typeface="TimesNewRoman"/>
                <a:cs typeface="Times New Roman" panose="02020603050405020304" pitchFamily="18" charset="0"/>
              </a:rPr>
              <a:t>сетей занимаются государственные или частные предприятия, целью которых является</a:t>
            </a:r>
            <a:endParaRPr lang="en-US" sz="2800" dirty="0">
              <a:latin typeface="+mn-lt"/>
              <a:ea typeface="TimesNewRoman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ru-RU" sz="2800" dirty="0">
                <a:latin typeface="+mn-lt"/>
                <a:ea typeface="TimesNewRoman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комплексное обслуживание, ремонт и восстановление элементов инженерной </a:t>
            </a:r>
            <a:endParaRPr lang="en-US" sz="28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ru-RU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сети. </a:t>
            </a:r>
            <a:r>
              <a:rPr lang="ru-RU" sz="2800" dirty="0">
                <a:solidFill>
                  <a:srgbClr val="00000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В связи с этим возникает задача, </a:t>
            </a:r>
            <a:endParaRPr lang="en-US" sz="2800" dirty="0">
              <a:solidFill>
                <a:srgbClr val="000000"/>
              </a:solidFill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ru-RU" sz="2800" dirty="0">
                <a:solidFill>
                  <a:srgbClr val="00000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связанная с построением маршрута доставки</a:t>
            </a:r>
            <a:endParaRPr lang="en-US" sz="2800" dirty="0">
              <a:solidFill>
                <a:srgbClr val="000000"/>
              </a:solidFill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ru-RU" sz="2800" dirty="0">
                <a:latin typeface="+mn-lt"/>
                <a:ea typeface="TimesNewRoman"/>
                <a:cs typeface="Times New Roman" panose="02020603050405020304" pitchFamily="18" charset="0"/>
              </a:rPr>
              <a:t>ремонтных бригад от производственной </a:t>
            </a:r>
            <a:endParaRPr lang="en-US" sz="2800" dirty="0">
              <a:latin typeface="+mn-lt"/>
              <a:ea typeface="TimesNewRoman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ru-RU" sz="2800" dirty="0">
                <a:latin typeface="+mn-lt"/>
                <a:ea typeface="TimesNewRoman"/>
                <a:cs typeface="Times New Roman" panose="02020603050405020304" pitchFamily="18" charset="0"/>
              </a:rPr>
              <a:t>площадки до всех узлов инженерной сети с минимальными затратами несколькими </a:t>
            </a:r>
            <a:endParaRPr lang="en-US" sz="2800" dirty="0">
              <a:latin typeface="+mn-lt"/>
              <a:ea typeface="TimesNewRoman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ru-RU" sz="2800" dirty="0">
                <a:latin typeface="+mn-lt"/>
                <a:ea typeface="TimesNewRoman"/>
                <a:cs typeface="Times New Roman" panose="02020603050405020304" pitchFamily="18" charset="0"/>
              </a:rPr>
              <a:t>одинаковыми транспортными средствами </a:t>
            </a:r>
            <a:endParaRPr lang="en-US" sz="2800" dirty="0">
              <a:latin typeface="+mn-lt"/>
              <a:ea typeface="TimesNewRoman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2800" dirty="0">
                <a:latin typeface="+mn-lt"/>
                <a:ea typeface="TimesNewRoman"/>
                <a:cs typeface="Times New Roman" panose="02020603050405020304" pitchFamily="18" charset="0"/>
              </a:rPr>
              <a:t>VRP</a:t>
            </a:r>
            <a:r>
              <a:rPr lang="ru-RU" sz="2800" dirty="0">
                <a:latin typeface="+mn-lt"/>
                <a:ea typeface="TimesNewRoman"/>
                <a:cs typeface="Times New Roman" panose="02020603050405020304" pitchFamily="18" charset="0"/>
              </a:rPr>
              <a:t> (</a:t>
            </a:r>
            <a:r>
              <a:rPr lang="en-US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vehicle routing problem</a:t>
            </a:r>
            <a:r>
              <a:rPr lang="ru-RU" sz="2800" dirty="0">
                <a:latin typeface="+mn-lt"/>
                <a:ea typeface="TimesNewRoman"/>
                <a:cs typeface="Times New Roman" panose="02020603050405020304" pitchFamily="18" charset="0"/>
              </a:rPr>
              <a:t>).</a:t>
            </a:r>
            <a:r>
              <a:rPr lang="ru-RU" sz="2800" dirty="0">
                <a:solidFill>
                  <a:srgbClr val="00000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8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Прямоугольник 1"/>
          <p:cNvSpPr>
            <a:spLocks noChangeArrowheads="1"/>
          </p:cNvSpPr>
          <p:nvPr/>
        </p:nvSpPr>
        <p:spPr bwMode="auto">
          <a:xfrm>
            <a:off x="900113" y="692150"/>
            <a:ext cx="8175625" cy="5018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None/>
            </a:pPr>
            <a:r>
              <a:rPr lang="ru-RU" altLang="ru-RU"/>
              <a:t>Рассматриваются задачи, сводящиеся к построению маршрутов нескольких коммивояжеров. Сюда относятся: доставка грузов несколькими транспортными средствами с возвратом в исходный пункт, разработка маршрутов развозки продуктов разными и одинаковыми транспортными средствами, расчет состава парка средств передвижения, перевозка почты и многие другие задачи. </a:t>
            </a:r>
          </a:p>
        </p:txBody>
      </p:sp>
      <p:sp>
        <p:nvSpPr>
          <p:cNvPr id="6147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F7E3B19-38A6-4BDE-B6CB-46761C33123F}" type="slidenum">
              <a:rPr lang="ru-RU" altLang="ru-RU" sz="1400" smtClean="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ru-RU" altLang="ru-RU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820A5D1-87F6-4C22-B481-0286D725CDC0}" type="slidenum">
              <a:rPr lang="ru-RU" altLang="ru-RU" sz="1400" smtClean="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ru-RU" altLang="ru-RU" sz="1400" smtClean="0"/>
          </a:p>
        </p:txBody>
      </p:sp>
      <p:grpSp>
        <p:nvGrpSpPr>
          <p:cNvPr id="7171" name="Группа 2"/>
          <p:cNvGrpSpPr>
            <a:grpSpLocks/>
          </p:cNvGrpSpPr>
          <p:nvPr/>
        </p:nvGrpSpPr>
        <p:grpSpPr bwMode="auto">
          <a:xfrm>
            <a:off x="1547813" y="981075"/>
            <a:ext cx="6245225" cy="4022725"/>
            <a:chOff x="4540250" y="2355449"/>
            <a:chExt cx="4529111" cy="3081107"/>
          </a:xfrm>
        </p:grpSpPr>
        <p:pic>
          <p:nvPicPr>
            <p:cNvPr id="7172" name="Picture 2" descr="http://neo.lcc.uma.es/dynamic/images/vrp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01498" y="2355449"/>
              <a:ext cx="4003682" cy="3081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73" name="TextBox 4"/>
            <p:cNvSpPr txBox="1">
              <a:spLocks noChangeArrowheads="1"/>
            </p:cNvSpPr>
            <p:nvPr/>
          </p:nvSpPr>
          <p:spPr bwMode="auto">
            <a:xfrm>
              <a:off x="4540250" y="3251200"/>
              <a:ext cx="903261" cy="2769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ru-RU" altLang="ru-RU" sz="1200"/>
                <a:t>Маршрут 1</a:t>
              </a:r>
            </a:p>
          </p:txBody>
        </p:sp>
        <p:sp>
          <p:nvSpPr>
            <p:cNvPr id="7174" name="TextBox 5"/>
            <p:cNvSpPr txBox="1">
              <a:spLocks noChangeArrowheads="1"/>
            </p:cNvSpPr>
            <p:nvPr/>
          </p:nvSpPr>
          <p:spPr bwMode="auto">
            <a:xfrm>
              <a:off x="8166100" y="3619003"/>
              <a:ext cx="903261" cy="2769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ru-RU" altLang="ru-RU" sz="1200"/>
                <a:t>Маршрут 2</a:t>
              </a:r>
            </a:p>
          </p:txBody>
        </p:sp>
        <p:sp>
          <p:nvSpPr>
            <p:cNvPr id="7175" name="TextBox 6"/>
            <p:cNvSpPr txBox="1">
              <a:spLocks noChangeArrowheads="1"/>
            </p:cNvSpPr>
            <p:nvPr/>
          </p:nvSpPr>
          <p:spPr bwMode="auto">
            <a:xfrm>
              <a:off x="7156450" y="4635500"/>
              <a:ext cx="903261" cy="2769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ru-RU" altLang="ru-RU" sz="1200"/>
                <a:t>Маршрут 3</a:t>
              </a: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6610240" y="3921537"/>
              <a:ext cx="470871" cy="14104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7177" name="TextBox 8"/>
            <p:cNvSpPr txBox="1">
              <a:spLocks noChangeArrowheads="1"/>
            </p:cNvSpPr>
            <p:nvPr/>
          </p:nvSpPr>
          <p:spPr bwMode="auto">
            <a:xfrm>
              <a:off x="6546850" y="3866152"/>
              <a:ext cx="5842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ru-RU" altLang="ru-RU" sz="1200"/>
                <a:t>депо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94F8D95-6CCB-466C-BEB5-FF6EB8D17465}" type="slidenum">
              <a:rPr lang="ru-RU" altLang="ru-RU" sz="1400" smtClean="0">
                <a:solidFill>
                  <a:srgbClr val="000000"/>
                </a:solidFill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ru-RU" altLang="ru-RU" sz="1400" smtClean="0">
              <a:solidFill>
                <a:srgbClr val="000000"/>
              </a:solidFill>
            </a:endParaRPr>
          </a:p>
        </p:txBody>
      </p:sp>
      <p:sp>
        <p:nvSpPr>
          <p:cNvPr id="8195" name="TextBox 129"/>
          <p:cNvSpPr txBox="1">
            <a:spLocks noChangeArrowheads="1"/>
          </p:cNvSpPr>
          <p:nvPr/>
        </p:nvSpPr>
        <p:spPr bwMode="auto">
          <a:xfrm>
            <a:off x="179388" y="3081338"/>
            <a:ext cx="30543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400">
                <a:solidFill>
                  <a:srgbClr val="000000"/>
                </a:solidFill>
              </a:rPr>
              <a:t>Задача коммивояжера</a:t>
            </a:r>
          </a:p>
        </p:txBody>
      </p:sp>
      <p:sp>
        <p:nvSpPr>
          <p:cNvPr id="8196" name="TextBox 133"/>
          <p:cNvSpPr txBox="1">
            <a:spLocks noChangeArrowheads="1"/>
          </p:cNvSpPr>
          <p:nvPr/>
        </p:nvSpPr>
        <p:spPr bwMode="auto">
          <a:xfrm>
            <a:off x="3763963" y="3059113"/>
            <a:ext cx="48244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400">
                <a:solidFill>
                  <a:srgbClr val="000000"/>
                </a:solidFill>
              </a:rPr>
              <a:t>Задача нескольких коммивояжеров</a:t>
            </a:r>
          </a:p>
        </p:txBody>
      </p:sp>
      <p:sp>
        <p:nvSpPr>
          <p:cNvPr id="142" name="Овал 141"/>
          <p:cNvSpPr/>
          <p:nvPr/>
        </p:nvSpPr>
        <p:spPr>
          <a:xfrm>
            <a:off x="527050" y="4486275"/>
            <a:ext cx="215900" cy="2159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8198" name="TextBox 142"/>
          <p:cNvSpPr txBox="1">
            <a:spLocks noChangeArrowheads="1"/>
          </p:cNvSpPr>
          <p:nvPr/>
        </p:nvSpPr>
        <p:spPr bwMode="auto">
          <a:xfrm>
            <a:off x="812800" y="4335463"/>
            <a:ext cx="8024813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ru-RU" sz="2400">
                <a:solidFill>
                  <a:srgbClr val="000000"/>
                </a:solidFill>
              </a:rPr>
              <a:t>- </a:t>
            </a:r>
            <a:r>
              <a:rPr lang="ru-RU" altLang="ru-RU" sz="2400">
                <a:solidFill>
                  <a:srgbClr val="000000"/>
                </a:solidFill>
              </a:rPr>
              <a:t>начальная и конечная вершина маршрутов всех коммивояжеров.</a:t>
            </a:r>
          </a:p>
        </p:txBody>
      </p:sp>
      <p:sp>
        <p:nvSpPr>
          <p:cNvPr id="148" name="Овал 147"/>
          <p:cNvSpPr/>
          <p:nvPr/>
        </p:nvSpPr>
        <p:spPr>
          <a:xfrm>
            <a:off x="244475" y="5434013"/>
            <a:ext cx="215900" cy="215900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151" name="Овал 150"/>
          <p:cNvSpPr/>
          <p:nvPr/>
        </p:nvSpPr>
        <p:spPr>
          <a:xfrm>
            <a:off x="596900" y="5434013"/>
            <a:ext cx="215900" cy="215900"/>
          </a:xfrm>
          <a:prstGeom prst="ellipse">
            <a:avLst/>
          </a:prstGeom>
          <a:ln>
            <a:solidFill>
              <a:srgbClr val="00B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8201" name="TextBox 153"/>
          <p:cNvSpPr txBox="1">
            <a:spLocks noChangeArrowheads="1"/>
          </p:cNvSpPr>
          <p:nvPr/>
        </p:nvSpPr>
        <p:spPr bwMode="auto">
          <a:xfrm>
            <a:off x="1082675" y="5295900"/>
            <a:ext cx="75057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400">
                <a:solidFill>
                  <a:srgbClr val="000000"/>
                </a:solidFill>
              </a:rPr>
              <a:t>- Внутренние вершины в одном маршруте каждая внутренняя вершина посещается один раз).</a:t>
            </a:r>
          </a:p>
        </p:txBody>
      </p:sp>
      <p:pic>
        <p:nvPicPr>
          <p:cNvPr id="820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825" y="800100"/>
            <a:ext cx="1949450" cy="185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3" name="Рисунок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898525"/>
            <a:ext cx="1955800" cy="191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71B89E6-9135-43A2-8489-9336C10F33EA}" type="slidenum">
              <a:rPr lang="ru-RU" altLang="ru-RU" sz="1400" smtClean="0">
                <a:solidFill>
                  <a:srgbClr val="000000"/>
                </a:solidFill>
              </a:rPr>
              <a:pPr>
                <a:spcBef>
                  <a:spcPct val="0"/>
                </a:spcBef>
                <a:buFontTx/>
                <a:buNone/>
              </a:pPr>
              <a:t>7</a:t>
            </a:fld>
            <a:endParaRPr lang="ru-RU" altLang="ru-RU" sz="1400" smtClean="0">
              <a:solidFill>
                <a:srgbClr val="000000"/>
              </a:solidFill>
            </a:endParaRPr>
          </a:p>
        </p:txBody>
      </p:sp>
      <p:sp>
        <p:nvSpPr>
          <p:cNvPr id="63" name="Овал 62"/>
          <p:cNvSpPr/>
          <p:nvPr/>
        </p:nvSpPr>
        <p:spPr>
          <a:xfrm>
            <a:off x="1287463" y="2219325"/>
            <a:ext cx="215900" cy="215900"/>
          </a:xfrm>
          <a:prstGeom prst="ellipse">
            <a:avLst/>
          </a:prstGeom>
          <a:ln>
            <a:solidFill>
              <a:srgbClr val="00B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4" name="Овал 63"/>
          <p:cNvSpPr/>
          <p:nvPr/>
        </p:nvSpPr>
        <p:spPr>
          <a:xfrm>
            <a:off x="1800225" y="1492250"/>
            <a:ext cx="217488" cy="215900"/>
          </a:xfrm>
          <a:prstGeom prst="ellipse">
            <a:avLst/>
          </a:prstGeom>
          <a:solidFill>
            <a:srgbClr val="FF0000"/>
          </a:solidFill>
          <a:ln>
            <a:solidFill>
              <a:srgbClr val="00B05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5" name="Овал 64"/>
          <p:cNvSpPr/>
          <p:nvPr/>
        </p:nvSpPr>
        <p:spPr>
          <a:xfrm>
            <a:off x="2633663" y="1500188"/>
            <a:ext cx="215900" cy="215900"/>
          </a:xfrm>
          <a:prstGeom prst="ellipse">
            <a:avLst/>
          </a:prstGeom>
          <a:ln>
            <a:solidFill>
              <a:srgbClr val="00B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6" name="Овал 65"/>
          <p:cNvSpPr/>
          <p:nvPr/>
        </p:nvSpPr>
        <p:spPr>
          <a:xfrm>
            <a:off x="1338263" y="635000"/>
            <a:ext cx="215900" cy="215900"/>
          </a:xfrm>
          <a:prstGeom prst="ellipse">
            <a:avLst/>
          </a:prstGeom>
          <a:ln>
            <a:solidFill>
              <a:srgbClr val="00B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7" name="Овал 66"/>
          <p:cNvSpPr/>
          <p:nvPr/>
        </p:nvSpPr>
        <p:spPr>
          <a:xfrm>
            <a:off x="920750" y="1482725"/>
            <a:ext cx="215900" cy="215900"/>
          </a:xfrm>
          <a:prstGeom prst="ellipse">
            <a:avLst/>
          </a:prstGeom>
          <a:ln>
            <a:solidFill>
              <a:srgbClr val="00B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8" name="Овал 67"/>
          <p:cNvSpPr/>
          <p:nvPr/>
        </p:nvSpPr>
        <p:spPr>
          <a:xfrm>
            <a:off x="2222500" y="625475"/>
            <a:ext cx="215900" cy="215900"/>
          </a:xfrm>
          <a:prstGeom prst="ellipse">
            <a:avLst/>
          </a:prstGeom>
          <a:ln>
            <a:solidFill>
              <a:srgbClr val="00B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9" name="Овал 68"/>
          <p:cNvSpPr/>
          <p:nvPr/>
        </p:nvSpPr>
        <p:spPr>
          <a:xfrm>
            <a:off x="2192338" y="2241550"/>
            <a:ext cx="215900" cy="215900"/>
          </a:xfrm>
          <a:prstGeom prst="ellipse">
            <a:avLst/>
          </a:prstGeom>
          <a:ln>
            <a:solidFill>
              <a:srgbClr val="00B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cxnSp>
        <p:nvCxnSpPr>
          <p:cNvPr id="88" name="Прямая со стрелкой 87"/>
          <p:cNvCxnSpPr>
            <a:stCxn id="64" idx="7"/>
            <a:endCxn id="68" idx="3"/>
          </p:cNvCxnSpPr>
          <p:nvPr/>
        </p:nvCxnSpPr>
        <p:spPr>
          <a:xfrm flipV="1">
            <a:off x="1985963" y="809625"/>
            <a:ext cx="268287" cy="714375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Прямая со стрелкой 93"/>
          <p:cNvCxnSpPr>
            <a:stCxn id="68" idx="2"/>
            <a:endCxn id="66" idx="6"/>
          </p:cNvCxnSpPr>
          <p:nvPr/>
        </p:nvCxnSpPr>
        <p:spPr>
          <a:xfrm flipH="1">
            <a:off x="1554163" y="733425"/>
            <a:ext cx="668337" cy="9525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Прямая со стрелкой 95"/>
          <p:cNvCxnSpPr>
            <a:stCxn id="66" idx="5"/>
            <a:endCxn id="64" idx="0"/>
          </p:cNvCxnSpPr>
          <p:nvPr/>
        </p:nvCxnSpPr>
        <p:spPr>
          <a:xfrm>
            <a:off x="1522413" y="819150"/>
            <a:ext cx="387350" cy="67310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 стрелкой 97"/>
          <p:cNvCxnSpPr>
            <a:stCxn id="64" idx="2"/>
            <a:endCxn id="67" idx="6"/>
          </p:cNvCxnSpPr>
          <p:nvPr/>
        </p:nvCxnSpPr>
        <p:spPr>
          <a:xfrm flipH="1" flipV="1">
            <a:off x="1136650" y="1590675"/>
            <a:ext cx="663575" cy="9525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Прямая со стрелкой 99"/>
          <p:cNvCxnSpPr>
            <a:stCxn id="67" idx="5"/>
            <a:endCxn id="63" idx="7"/>
          </p:cNvCxnSpPr>
          <p:nvPr/>
        </p:nvCxnSpPr>
        <p:spPr>
          <a:xfrm>
            <a:off x="1104900" y="1666875"/>
            <a:ext cx="366713" cy="58420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Прямая со стрелкой 101"/>
          <p:cNvCxnSpPr>
            <a:stCxn id="63" idx="7"/>
            <a:endCxn id="64" idx="3"/>
          </p:cNvCxnSpPr>
          <p:nvPr/>
        </p:nvCxnSpPr>
        <p:spPr>
          <a:xfrm flipV="1">
            <a:off x="1471613" y="1676400"/>
            <a:ext cx="360362" cy="574675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Прямая со стрелкой 103"/>
          <p:cNvCxnSpPr/>
          <p:nvPr/>
        </p:nvCxnSpPr>
        <p:spPr>
          <a:xfrm>
            <a:off x="1985963" y="1676400"/>
            <a:ext cx="314325" cy="56515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 стрелкой 105"/>
          <p:cNvCxnSpPr>
            <a:stCxn id="69" idx="0"/>
            <a:endCxn id="65" idx="3"/>
          </p:cNvCxnSpPr>
          <p:nvPr/>
        </p:nvCxnSpPr>
        <p:spPr>
          <a:xfrm flipV="1">
            <a:off x="2300288" y="1684338"/>
            <a:ext cx="365125" cy="557212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Прямая со стрелкой 107"/>
          <p:cNvCxnSpPr>
            <a:stCxn id="65" idx="2"/>
            <a:endCxn id="64" idx="6"/>
          </p:cNvCxnSpPr>
          <p:nvPr/>
        </p:nvCxnSpPr>
        <p:spPr>
          <a:xfrm flipH="1" flipV="1">
            <a:off x="2017713" y="1600200"/>
            <a:ext cx="615950" cy="7938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Овал 108"/>
          <p:cNvSpPr/>
          <p:nvPr/>
        </p:nvSpPr>
        <p:spPr>
          <a:xfrm>
            <a:off x="6729413" y="2035175"/>
            <a:ext cx="217487" cy="215900"/>
          </a:xfrm>
          <a:prstGeom prst="ellipse">
            <a:avLst/>
          </a:prstGeom>
          <a:ln>
            <a:solidFill>
              <a:srgbClr val="00B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110" name="Овал 109"/>
          <p:cNvSpPr/>
          <p:nvPr/>
        </p:nvSpPr>
        <p:spPr>
          <a:xfrm>
            <a:off x="7243763" y="1308100"/>
            <a:ext cx="215900" cy="215900"/>
          </a:xfrm>
          <a:prstGeom prst="ellipse">
            <a:avLst/>
          </a:prstGeom>
          <a:solidFill>
            <a:srgbClr val="FF0000"/>
          </a:solidFill>
          <a:ln>
            <a:solidFill>
              <a:srgbClr val="00B05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111" name="Овал 110"/>
          <p:cNvSpPr/>
          <p:nvPr/>
        </p:nvSpPr>
        <p:spPr>
          <a:xfrm>
            <a:off x="8077200" y="1316038"/>
            <a:ext cx="215900" cy="215900"/>
          </a:xfrm>
          <a:prstGeom prst="ellipse">
            <a:avLst/>
          </a:prstGeom>
          <a:ln>
            <a:solidFill>
              <a:srgbClr val="00B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112" name="Овал 111"/>
          <p:cNvSpPr/>
          <p:nvPr/>
        </p:nvSpPr>
        <p:spPr>
          <a:xfrm>
            <a:off x="6780213" y="450850"/>
            <a:ext cx="215900" cy="215900"/>
          </a:xfrm>
          <a:prstGeom prst="ellipse">
            <a:avLst/>
          </a:prstGeom>
          <a:ln>
            <a:solidFill>
              <a:srgbClr val="00B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113" name="Овал 112"/>
          <p:cNvSpPr/>
          <p:nvPr/>
        </p:nvSpPr>
        <p:spPr>
          <a:xfrm>
            <a:off x="6362700" y="1298575"/>
            <a:ext cx="215900" cy="215900"/>
          </a:xfrm>
          <a:prstGeom prst="ellipse">
            <a:avLst/>
          </a:prstGeom>
          <a:ln>
            <a:solidFill>
              <a:srgbClr val="00B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114" name="Овал 113"/>
          <p:cNvSpPr/>
          <p:nvPr/>
        </p:nvSpPr>
        <p:spPr>
          <a:xfrm>
            <a:off x="7666038" y="441325"/>
            <a:ext cx="215900" cy="215900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115" name="Овал 114"/>
          <p:cNvSpPr/>
          <p:nvPr/>
        </p:nvSpPr>
        <p:spPr>
          <a:xfrm>
            <a:off x="7634288" y="2057400"/>
            <a:ext cx="215900" cy="215900"/>
          </a:xfrm>
          <a:prstGeom prst="ellipse">
            <a:avLst/>
          </a:prstGeom>
          <a:ln>
            <a:solidFill>
              <a:srgbClr val="00B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cxnSp>
        <p:nvCxnSpPr>
          <p:cNvPr id="116" name="Прямая со стрелкой 115"/>
          <p:cNvCxnSpPr>
            <a:endCxn id="114" idx="3"/>
          </p:cNvCxnSpPr>
          <p:nvPr/>
        </p:nvCxnSpPr>
        <p:spPr>
          <a:xfrm flipV="1">
            <a:off x="7366000" y="625475"/>
            <a:ext cx="330200" cy="744538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Прямая со стрелкой 116"/>
          <p:cNvCxnSpPr>
            <a:stCxn id="114" idx="2"/>
            <a:endCxn id="112" idx="6"/>
          </p:cNvCxnSpPr>
          <p:nvPr/>
        </p:nvCxnSpPr>
        <p:spPr>
          <a:xfrm flipH="1">
            <a:off x="6996113" y="549275"/>
            <a:ext cx="669925" cy="9525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Прямая со стрелкой 117"/>
          <p:cNvCxnSpPr>
            <a:stCxn id="112" idx="5"/>
            <a:endCxn id="110" idx="0"/>
          </p:cNvCxnSpPr>
          <p:nvPr/>
        </p:nvCxnSpPr>
        <p:spPr>
          <a:xfrm>
            <a:off x="6964363" y="635000"/>
            <a:ext cx="387350" cy="67310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Прямая со стрелкой 118"/>
          <p:cNvCxnSpPr>
            <a:stCxn id="110" idx="2"/>
            <a:endCxn id="113" idx="6"/>
          </p:cNvCxnSpPr>
          <p:nvPr/>
        </p:nvCxnSpPr>
        <p:spPr>
          <a:xfrm flipH="1" flipV="1">
            <a:off x="6578600" y="1406525"/>
            <a:ext cx="665163" cy="9525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Прямая со стрелкой 119"/>
          <p:cNvCxnSpPr>
            <a:stCxn id="113" idx="5"/>
            <a:endCxn id="109" idx="7"/>
          </p:cNvCxnSpPr>
          <p:nvPr/>
        </p:nvCxnSpPr>
        <p:spPr>
          <a:xfrm>
            <a:off x="6548438" y="1482725"/>
            <a:ext cx="366712" cy="58420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Прямая со стрелкой 120"/>
          <p:cNvCxnSpPr>
            <a:stCxn id="109" idx="7"/>
            <a:endCxn id="110" idx="3"/>
          </p:cNvCxnSpPr>
          <p:nvPr/>
        </p:nvCxnSpPr>
        <p:spPr>
          <a:xfrm flipV="1">
            <a:off x="6915150" y="1492250"/>
            <a:ext cx="360363" cy="574675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Прямая со стрелкой 121"/>
          <p:cNvCxnSpPr>
            <a:stCxn id="110" idx="5"/>
            <a:endCxn id="115" idx="0"/>
          </p:cNvCxnSpPr>
          <p:nvPr/>
        </p:nvCxnSpPr>
        <p:spPr>
          <a:xfrm>
            <a:off x="7427913" y="1492250"/>
            <a:ext cx="314325" cy="56515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Прямая со стрелкой 122"/>
          <p:cNvCxnSpPr>
            <a:stCxn id="115" idx="0"/>
            <a:endCxn id="111" idx="3"/>
          </p:cNvCxnSpPr>
          <p:nvPr/>
        </p:nvCxnSpPr>
        <p:spPr>
          <a:xfrm flipV="1">
            <a:off x="7742238" y="1500188"/>
            <a:ext cx="366712" cy="557212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Прямая со стрелкой 125"/>
          <p:cNvCxnSpPr/>
          <p:nvPr/>
        </p:nvCxnSpPr>
        <p:spPr>
          <a:xfrm flipH="1" flipV="1">
            <a:off x="7888288" y="666750"/>
            <a:ext cx="334962" cy="690563"/>
          </a:xfrm>
          <a:prstGeom prst="straightConnector1">
            <a:avLst/>
          </a:prstGeom>
          <a:ln w="222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Прямая со стрелкой 127"/>
          <p:cNvCxnSpPr>
            <a:stCxn id="114" idx="5"/>
            <a:endCxn id="110" idx="6"/>
          </p:cNvCxnSpPr>
          <p:nvPr/>
        </p:nvCxnSpPr>
        <p:spPr>
          <a:xfrm flipH="1">
            <a:off x="7459663" y="625475"/>
            <a:ext cx="390525" cy="790575"/>
          </a:xfrm>
          <a:prstGeom prst="straightConnector1">
            <a:avLst/>
          </a:prstGeom>
          <a:ln w="222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52" name="TextBox 130"/>
          <p:cNvSpPr txBox="1">
            <a:spLocks noChangeArrowheads="1"/>
          </p:cNvSpPr>
          <p:nvPr/>
        </p:nvSpPr>
        <p:spPr bwMode="auto">
          <a:xfrm>
            <a:off x="6311900" y="2390775"/>
            <a:ext cx="22320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400">
                <a:solidFill>
                  <a:srgbClr val="000000"/>
                </a:solidFill>
              </a:rPr>
              <a:t>Задача </a:t>
            </a:r>
            <a:r>
              <a:rPr lang="en-US" altLang="ru-RU" sz="2400">
                <a:solidFill>
                  <a:srgbClr val="000000"/>
                </a:solidFill>
              </a:rPr>
              <a:t>SVDRP</a:t>
            </a:r>
            <a:endParaRPr lang="ru-RU" altLang="ru-RU" sz="2400">
              <a:solidFill>
                <a:srgbClr val="000000"/>
              </a:solidFill>
            </a:endParaRPr>
          </a:p>
        </p:txBody>
      </p:sp>
      <p:sp>
        <p:nvSpPr>
          <p:cNvPr id="9253" name="TextBox 133"/>
          <p:cNvSpPr txBox="1">
            <a:spLocks noChangeArrowheads="1"/>
          </p:cNvSpPr>
          <p:nvPr/>
        </p:nvSpPr>
        <p:spPr bwMode="auto">
          <a:xfrm>
            <a:off x="841375" y="2603500"/>
            <a:ext cx="22875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400">
                <a:solidFill>
                  <a:srgbClr val="000000"/>
                </a:solidFill>
              </a:rPr>
              <a:t>Задача </a:t>
            </a:r>
            <a:r>
              <a:rPr lang="en-US" altLang="ru-RU" sz="2400">
                <a:solidFill>
                  <a:srgbClr val="000000"/>
                </a:solidFill>
              </a:rPr>
              <a:t>HFFVRP</a:t>
            </a:r>
            <a:endParaRPr lang="ru-RU" altLang="ru-RU" sz="2400">
              <a:solidFill>
                <a:srgbClr val="000000"/>
              </a:solidFill>
            </a:endParaRPr>
          </a:p>
        </p:txBody>
      </p:sp>
      <p:sp>
        <p:nvSpPr>
          <p:cNvPr id="142" name="Овал 141"/>
          <p:cNvSpPr/>
          <p:nvPr/>
        </p:nvSpPr>
        <p:spPr>
          <a:xfrm>
            <a:off x="428625" y="3429000"/>
            <a:ext cx="215900" cy="2159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9255" name="TextBox 142"/>
          <p:cNvSpPr txBox="1">
            <a:spLocks noChangeArrowheads="1"/>
          </p:cNvSpPr>
          <p:nvPr/>
        </p:nvSpPr>
        <p:spPr bwMode="auto">
          <a:xfrm>
            <a:off x="811213" y="3297238"/>
            <a:ext cx="8024812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ru-RU" sz="2400">
                <a:solidFill>
                  <a:srgbClr val="000000"/>
                </a:solidFill>
              </a:rPr>
              <a:t>- </a:t>
            </a:r>
            <a:r>
              <a:rPr lang="ru-RU" altLang="ru-RU" sz="2400">
                <a:solidFill>
                  <a:srgbClr val="000000"/>
                </a:solidFill>
              </a:rPr>
              <a:t>Депо (начальная и конечная вершина маршрутов всех транспортных средств).</a:t>
            </a:r>
          </a:p>
        </p:txBody>
      </p:sp>
      <p:sp>
        <p:nvSpPr>
          <p:cNvPr id="148" name="Овал 147"/>
          <p:cNvSpPr/>
          <p:nvPr/>
        </p:nvSpPr>
        <p:spPr>
          <a:xfrm>
            <a:off x="438150" y="4365625"/>
            <a:ext cx="215900" cy="215900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151" name="Овал 150"/>
          <p:cNvSpPr/>
          <p:nvPr/>
        </p:nvSpPr>
        <p:spPr>
          <a:xfrm>
            <a:off x="938213" y="4365625"/>
            <a:ext cx="215900" cy="215900"/>
          </a:xfrm>
          <a:prstGeom prst="ellipse">
            <a:avLst/>
          </a:prstGeom>
          <a:ln>
            <a:solidFill>
              <a:srgbClr val="00B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9258" name="TextBox 153"/>
          <p:cNvSpPr txBox="1">
            <a:spLocks noChangeArrowheads="1"/>
          </p:cNvSpPr>
          <p:nvPr/>
        </p:nvSpPr>
        <p:spPr bwMode="auto">
          <a:xfrm>
            <a:off x="1330325" y="4197350"/>
            <a:ext cx="75057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400">
                <a:solidFill>
                  <a:srgbClr val="000000"/>
                </a:solidFill>
              </a:rPr>
              <a:t>- Потребители (в одном маршруте каждая внутренняя вершина посещается один раз).</a:t>
            </a:r>
          </a:p>
        </p:txBody>
      </p:sp>
      <p:sp>
        <p:nvSpPr>
          <p:cNvPr id="9259" name="TextBox 154"/>
          <p:cNvSpPr txBox="1">
            <a:spLocks noChangeArrowheads="1"/>
          </p:cNvSpPr>
          <p:nvPr/>
        </p:nvSpPr>
        <p:spPr bwMode="auto">
          <a:xfrm>
            <a:off x="438150" y="5157788"/>
            <a:ext cx="7785100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400">
                <a:solidFill>
                  <a:srgbClr val="000000"/>
                </a:solidFill>
              </a:rPr>
              <a:t>В </a:t>
            </a:r>
            <a:r>
              <a:rPr lang="en-US" altLang="ru-RU" sz="2400">
                <a:solidFill>
                  <a:srgbClr val="000000"/>
                </a:solidFill>
              </a:rPr>
              <a:t>SDVRP </a:t>
            </a:r>
            <a:r>
              <a:rPr lang="ru-RU" altLang="ru-RU" sz="2400">
                <a:solidFill>
                  <a:srgbClr val="000000"/>
                </a:solidFill>
              </a:rPr>
              <a:t>возможны разделенные поставки – одному потребителю несколькими транспортными средствами. Поставляемый продукт однородный (уголь, нефть, песок и т.д.).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991C13E-B2B4-4A27-BCE0-EA81C6F81FB9}" type="slidenum">
              <a:rPr lang="ru-RU" altLang="ru-RU" sz="1400" smtClean="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ru-RU" altLang="ru-RU" sz="1400" smtClean="0"/>
          </a:p>
        </p:txBody>
      </p:sp>
      <p:sp>
        <p:nvSpPr>
          <p:cNvPr id="10243" name="Прямоугольник 2"/>
          <p:cNvSpPr>
            <a:spLocks noChangeArrowheads="1"/>
          </p:cNvSpPr>
          <p:nvPr/>
        </p:nvSpPr>
        <p:spPr bwMode="auto">
          <a:xfrm>
            <a:off x="827088" y="692150"/>
            <a:ext cx="7705725" cy="5018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ru-RU" altLang="ru-RU">
                <a:cs typeface="Times New Roman" panose="02020603050405020304" pitchFamily="18" charset="0"/>
              </a:rPr>
              <a:t>Требуется рассчитать потребность в транспортных средствах и ремонтном персонале при передвижении по ребрам и выполнении работ в узлах инженерной сети. Задача сводится к построению маршрутов передвижения ремонтных бригад при выполнении заданного объема работ в вершинах по критерию минимизации транспортных расходов и </a:t>
            </a:r>
            <a:r>
              <a:rPr lang="ru-RU" altLang="ru-RU">
                <a:solidFill>
                  <a:srgbClr val="FF0000"/>
                </a:solidFill>
                <a:cs typeface="Times New Roman" panose="02020603050405020304" pitchFamily="18" charset="0"/>
              </a:rPr>
              <a:t>затрат, связанных с ремонтом в узлах сети. </a:t>
            </a:r>
            <a:endParaRPr lang="ru-RU" altLang="ru-RU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16868AC-FE41-4529-9D6A-8BA9F1989226}" type="slidenum">
              <a:rPr lang="ru-RU" altLang="ru-RU" sz="1400" smtClean="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ru-RU" altLang="ru-RU" sz="1400" smtClean="0"/>
          </a:p>
        </p:txBody>
      </p:sp>
      <p:sp>
        <p:nvSpPr>
          <p:cNvPr id="11267" name="Прямоугольник 2"/>
          <p:cNvSpPr>
            <a:spLocks noChangeArrowheads="1"/>
          </p:cNvSpPr>
          <p:nvPr/>
        </p:nvSpPr>
        <p:spPr bwMode="auto">
          <a:xfrm>
            <a:off x="1116013" y="242888"/>
            <a:ext cx="7343775" cy="600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ru-RU"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ru-RU">
                <a:cs typeface="Times New Roman" panose="02020603050405020304" pitchFamily="18" charset="0"/>
              </a:rPr>
              <a:t>         </a:t>
            </a:r>
            <a:r>
              <a:rPr lang="ru-RU" altLang="ru-RU" b="1">
                <a:cs typeface="Times New Roman" panose="02020603050405020304" pitchFamily="18" charset="0"/>
              </a:rPr>
              <a:t>ПОСТАНОВКА ЗАДАЧИ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ru-RU"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ru-RU" altLang="ru-RU">
                <a:cs typeface="Times New Roman" panose="02020603050405020304" pitchFamily="18" charset="0"/>
              </a:rPr>
              <a:t>За основу взята известная модель задачи транспортной логистики </a:t>
            </a:r>
            <a:r>
              <a:rPr lang="en-US" altLang="ru-RU">
                <a:solidFill>
                  <a:srgbClr val="FF0000"/>
                </a:solidFill>
                <a:cs typeface="Times New Roman" panose="02020603050405020304" pitchFamily="18" charset="0"/>
              </a:rPr>
              <a:t>SDVRP</a:t>
            </a:r>
            <a:r>
              <a:rPr lang="ru-RU" altLang="ru-RU">
                <a:cs typeface="Times New Roman" panose="02020603050405020304" pitchFamily="18" charset="0"/>
              </a:rPr>
              <a:t> (</a:t>
            </a:r>
            <a:r>
              <a:rPr lang="en-US" altLang="ru-RU">
                <a:cs typeface="Times New Roman" panose="02020603050405020304" pitchFamily="18" charset="0"/>
              </a:rPr>
              <a:t>the split delivery vehicle routing problem</a:t>
            </a:r>
            <a:r>
              <a:rPr lang="ru-RU" altLang="ru-RU">
                <a:cs typeface="Times New Roman" panose="02020603050405020304" pitchFamily="18" charset="0"/>
              </a:rPr>
              <a:t>) - использование неограниченного парка однородных средств передвижения с возможностью обслуживания каждого клиента (вершины) несколькими транспортными средствами (коммивояжерами). </a:t>
            </a:r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3242</TotalTime>
  <Words>957</Words>
  <Application>Microsoft Office PowerPoint</Application>
  <PresentationFormat>Экран (4:3)</PresentationFormat>
  <Paragraphs>92</Paragraphs>
  <Slides>21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3</vt:i4>
      </vt:variant>
      <vt:variant>
        <vt:lpstr>Заголовки слайдов</vt:lpstr>
      </vt:variant>
      <vt:variant>
        <vt:i4>21</vt:i4>
      </vt:variant>
    </vt:vector>
  </HeadingPairs>
  <TitlesOfParts>
    <vt:vector size="29" baseType="lpstr">
      <vt:lpstr>Times New Roman</vt:lpstr>
      <vt:lpstr>Arial</vt:lpstr>
      <vt:lpstr>Calibri</vt:lpstr>
      <vt:lpstr>TimesNewRoman</vt:lpstr>
      <vt:lpstr>Оформление по умолчанию</vt:lpstr>
      <vt:lpstr>MathType 7.0 Equation</vt:lpstr>
      <vt:lpstr>Microsoft Equation 3.0</vt:lpstr>
      <vt:lpstr>Equation.DSMT4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loa</dc:creator>
  <cp:lastModifiedBy>па1</cp:lastModifiedBy>
  <cp:revision>190</cp:revision>
  <dcterms:created xsi:type="dcterms:W3CDTF">2008-06-17T10:37:01Z</dcterms:created>
  <dcterms:modified xsi:type="dcterms:W3CDTF">2019-08-27T07:01:27Z</dcterms:modified>
</cp:coreProperties>
</file>