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553" r:id="rId2"/>
    <p:sldId id="257" r:id="rId3"/>
    <p:sldId id="557" r:id="rId4"/>
    <p:sldId id="558" r:id="rId5"/>
    <p:sldId id="259" r:id="rId6"/>
    <p:sldId id="560" r:id="rId7"/>
    <p:sldId id="561" r:id="rId8"/>
    <p:sldId id="566" r:id="rId9"/>
    <p:sldId id="567" r:id="rId10"/>
    <p:sldId id="562" r:id="rId11"/>
    <p:sldId id="569" r:id="rId12"/>
    <p:sldId id="545" r:id="rId13"/>
    <p:sldId id="568" r:id="rId14"/>
    <p:sldId id="538" r:id="rId15"/>
    <p:sldId id="559" r:id="rId16"/>
    <p:sldId id="269" r:id="rId17"/>
    <p:sldId id="564" r:id="rId1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B8024-1DC0-40BA-A537-E6EE708D61FB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x-none"/>
        </a:p>
      </dgm:t>
    </dgm:pt>
    <dgm:pt modelId="{8A94FE87-945D-4602-BE93-28406B5E07E1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Информационная безопасность</a:t>
          </a:r>
          <a:endParaRPr lang="x-none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7BB36-7943-4FD7-AED9-EED63D1B348C}" type="parTrans" cxnId="{CF1256DA-20BB-4067-8371-3FFE5F84ED58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66A6A-9924-4AAE-9462-F641FA9D4D6C}" type="sibTrans" cxnId="{CF1256DA-20BB-4067-8371-3FFE5F84ED58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708F0-E64F-406C-A4CC-F29C4144002C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Аналитика больших данных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9F729-63BC-4BF3-96D1-045512D4A887}" type="parTrans" cxnId="{C2676A6B-9B73-4EF3-998E-17DD17BB5CD6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70231-D6EC-4706-89C8-C35BFFB1B47C}" type="sibTrans" cxnId="{C2676A6B-9B73-4EF3-998E-17DD17BB5CD6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84228-22F0-4402-BB55-B6E08CB5308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Искусственный интеллект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CEABB-6F52-4530-AAFC-02648B2E6C01}" type="parTrans" cxnId="{CBF50F43-4269-4DF4-8A0C-B7A8E7C42007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F2D33-0D61-42F9-9DA3-D041626AE139}" type="sibTrans" cxnId="{CBF50F43-4269-4DF4-8A0C-B7A8E7C42007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E559A-8528-49AD-B7BC-BF57138F5BFB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Цифровизация отраслей экономики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8E3FFF-88F3-4190-BB37-3CC836FC4896}" type="parTrans" cxnId="{02E26FF3-4DDA-4197-B215-2CFADD29A08B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0E1D5-5B95-48F3-8CBA-8C35D334A4FE}" type="sibTrans" cxnId="{02E26FF3-4DDA-4197-B215-2CFADD29A08B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DD090-B192-417D-A5D8-4BB1E337782B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Аэрокосмические технологии</a:t>
          </a:r>
          <a:endParaRPr lang="x-none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06280-6609-4000-BB6C-0CD78E99A995}" type="parTrans" cxnId="{58D444C3-66AD-459C-8297-4EB663773B59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9F2D1-CD71-4533-8982-E401ABD5D7B1}" type="sibTrans" cxnId="{58D444C3-66AD-459C-8297-4EB663773B59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517C34-63A6-40FE-A21D-22C9CEAF1D64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Робототехнические системы</a:t>
          </a:r>
          <a:endParaRPr lang="x-none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B2234-F007-4D0F-93C4-B587B31A4AF7}" type="parTrans" cxnId="{B48E33C9-A064-4D63-B459-CFF334E07B2D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FCD1E-BA7D-42C2-92A7-B0F4EA32E1F7}" type="sibTrans" cxnId="{B48E33C9-A064-4D63-B459-CFF334E07B2D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9392E-F573-44F0-BBC0-391B1773E0F6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Кибербезопасность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Криптография, Трансграничный обмен</a:t>
          </a:r>
          <a:r>
            <a:rPr lang="ru-RU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… </a:t>
          </a:r>
          <a:endParaRPr lang="x-none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F589A-979C-4B5D-86AD-3736BE86A049}" type="parTrans" cxnId="{3A3D8826-20CF-4C7D-8FA4-5B7D2D74B931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58A2F-296A-4105-B374-AD344B22FE6C}" type="sibTrans" cxnId="{3A3D8826-20CF-4C7D-8FA4-5B7D2D74B931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0EB96-5E7D-4C09-BE68-F87B649F8342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Дроны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разведывательные роботы, </a:t>
          </a:r>
          <a:r>
            <a:rPr lang="ru-RU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квадрокоптеры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гексакоптеры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  <a:endParaRPr lang="x-none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0322E0-4B92-45A3-8014-107A17AFEB52}" type="parTrans" cxnId="{34EBB3F7-9E37-407B-B0EA-604291DB7B39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BB9A21-34E8-4AC3-AF44-EF6B930DF66A}" type="sibTrans" cxnId="{34EBB3F7-9E37-407B-B0EA-604291DB7B39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8F18B-14A3-4C86-B4F8-54937DE0461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Big Data, Data Mining, …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7A263-AAC3-4D63-896C-A4075EE3BAE2}" type="parTrans" cxnId="{7DC9D62E-8FFE-4196-BAEB-4C84B408BC84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F7645-B1B3-431B-A953-C77B29B7B821}" type="sibTrans" cxnId="{7DC9D62E-8FFE-4196-BAEB-4C84B408BC84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7E925-5C5A-4213-8611-E143023AAD6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Машинное обучение, Глубокое обучение, Распознавание образов и речи, Обработка естественного языка, …  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B71F7-EE85-42CD-8B6E-1EE8FBB5AD5C}" type="parTrans" cxnId="{FA8AC89C-6605-4ADE-8E9A-53B556A789D3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ECC82-631E-4FD3-A9B6-D38945262E75}" type="sibTrans" cxnId="{FA8AC89C-6605-4ADE-8E9A-53B556A789D3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6EB566-283A-40C9-94FE-D2A3D215F366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Автоматизация, Прогнозирование, Умные города, Интеллектуальные системы … 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125E1-DE50-4615-A76E-A4E6E2071A77}" type="parTrans" cxnId="{C2427144-8E81-4915-B183-7ACEBC754DF9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4EF15-BA80-4316-BAFD-6FEA35D94F82}" type="sibTrans" cxnId="{C2427144-8E81-4915-B183-7ACEBC754DF9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4C6984-5ED1-4EC6-BA3C-2DC7DB06B56E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 b="0" i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Спутниковая связь, ГИС-технологии, Аэрокосмическая разведка, …</a:t>
          </a:r>
          <a:endParaRPr lang="x-none" sz="14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CE567-F28A-470D-B694-A8D18664B379}" type="parTrans" cxnId="{AAFCDCD8-C6F9-4491-A223-55FB49152F82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58A00-9EAB-46D9-9BE6-611F003AF8E1}" type="sibTrans" cxnId="{AAFCDCD8-C6F9-4491-A223-55FB49152F82}">
      <dgm:prSet/>
      <dgm:spPr/>
      <dgm:t>
        <a:bodyPr/>
        <a:lstStyle/>
        <a:p>
          <a:endParaRPr lang="x-none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C71BC-6DCF-4323-8074-D3720F2FAF71}" type="pres">
      <dgm:prSet presAssocID="{6C7B8024-1DC0-40BA-A537-E6EE708D61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82568F-792D-4146-A15D-78C8A4D39B68}" type="pres">
      <dgm:prSet presAssocID="{8A94FE87-945D-4602-BE93-28406B5E07E1}" presName="comp" presStyleCnt="0"/>
      <dgm:spPr/>
    </dgm:pt>
    <dgm:pt modelId="{B83CA3FA-5EBE-4D7F-AA4A-6BCC578DBB98}" type="pres">
      <dgm:prSet presAssocID="{8A94FE87-945D-4602-BE93-28406B5E07E1}" presName="box" presStyleLbl="node1" presStyleIdx="0" presStyleCnt="6" custLinFactNeighborX="65" custLinFactNeighborY="-17920"/>
      <dgm:spPr/>
      <dgm:t>
        <a:bodyPr/>
        <a:lstStyle/>
        <a:p>
          <a:endParaRPr lang="ru-RU"/>
        </a:p>
      </dgm:t>
    </dgm:pt>
    <dgm:pt modelId="{6A6DC62B-4C71-4177-9C46-FFADCBE13E7C}" type="pres">
      <dgm:prSet presAssocID="{8A94FE87-945D-4602-BE93-28406B5E07E1}" presName="img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4EB98FA0-5AAE-469F-871A-7F24603F9AB4}" type="pres">
      <dgm:prSet presAssocID="{8A94FE87-945D-4602-BE93-28406B5E07E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8DEB0-9935-49AF-94E2-CC7BF289439A}" type="pres">
      <dgm:prSet presAssocID="{18D66A6A-9924-4AAE-9462-F641FA9D4D6C}" presName="spacer" presStyleCnt="0"/>
      <dgm:spPr/>
    </dgm:pt>
    <dgm:pt modelId="{B5BC4A36-1CFB-43BA-8CD4-BEDDDAFC44D2}" type="pres">
      <dgm:prSet presAssocID="{12517C34-63A6-40FE-A21D-22C9CEAF1D64}" presName="comp" presStyleCnt="0"/>
      <dgm:spPr/>
    </dgm:pt>
    <dgm:pt modelId="{DA436257-5619-4DBF-943B-938B19E2BA05}" type="pres">
      <dgm:prSet presAssocID="{12517C34-63A6-40FE-A21D-22C9CEAF1D64}" presName="box" presStyleLbl="node1" presStyleIdx="1" presStyleCnt="6"/>
      <dgm:spPr/>
      <dgm:t>
        <a:bodyPr/>
        <a:lstStyle/>
        <a:p>
          <a:endParaRPr lang="ru-RU"/>
        </a:p>
      </dgm:t>
    </dgm:pt>
    <dgm:pt modelId="{7C9BB109-0260-4178-A42D-21F8CE830C60}" type="pres">
      <dgm:prSet presAssocID="{12517C34-63A6-40FE-A21D-22C9CEAF1D64}" presName="img" presStyleLbl="fgImgPlace1" presStyleIdx="1" presStyleCnt="6" custLinFactNeighborX="566" custLinFactNeighborY="0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E9C5A50E-1ABF-4EA2-BD79-9941CFB01911}" type="pres">
      <dgm:prSet presAssocID="{12517C34-63A6-40FE-A21D-22C9CEAF1D6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93BBF-3DA1-4704-BCDF-866FBD0CA3CD}" type="pres">
      <dgm:prSet presAssocID="{354FCD1E-BA7D-42C2-92A7-B0F4EA32E1F7}" presName="spacer" presStyleCnt="0"/>
      <dgm:spPr/>
    </dgm:pt>
    <dgm:pt modelId="{02DC13AD-B801-49C9-9C7B-6DAD15F326F8}" type="pres">
      <dgm:prSet presAssocID="{E2F708F0-E64F-406C-A4CC-F29C4144002C}" presName="comp" presStyleCnt="0"/>
      <dgm:spPr/>
    </dgm:pt>
    <dgm:pt modelId="{22FBC111-743C-4F85-9CCE-C03C469038A2}" type="pres">
      <dgm:prSet presAssocID="{E2F708F0-E64F-406C-A4CC-F29C4144002C}" presName="box" presStyleLbl="node1" presStyleIdx="2" presStyleCnt="6" custLinFactNeighborX="-777" custLinFactNeighborY="-3239"/>
      <dgm:spPr/>
      <dgm:t>
        <a:bodyPr/>
        <a:lstStyle/>
        <a:p>
          <a:endParaRPr lang="ru-RU"/>
        </a:p>
      </dgm:t>
    </dgm:pt>
    <dgm:pt modelId="{34DB8A5A-DF53-4833-A06A-2C19F5C426E7}" type="pres">
      <dgm:prSet presAssocID="{E2F708F0-E64F-406C-A4CC-F29C4144002C}" presName="img" presStyleLbl="f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</dgm:spPr>
    </dgm:pt>
    <dgm:pt modelId="{DD1B9AD0-DFCA-4150-ADD7-AEBD1C02A0A1}" type="pres">
      <dgm:prSet presAssocID="{E2F708F0-E64F-406C-A4CC-F29C4144002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BC3F6-3290-44D7-8FDE-B4CBB6BD3AFD}" type="pres">
      <dgm:prSet presAssocID="{78770231-D6EC-4706-89C8-C35BFFB1B47C}" presName="spacer" presStyleCnt="0"/>
      <dgm:spPr/>
    </dgm:pt>
    <dgm:pt modelId="{C7F63915-14D0-4341-AEEE-9A272626EBF7}" type="pres">
      <dgm:prSet presAssocID="{95984228-22F0-4402-BB55-B6E08CB53081}" presName="comp" presStyleCnt="0"/>
      <dgm:spPr/>
    </dgm:pt>
    <dgm:pt modelId="{F45907A2-CFE2-4D7D-A913-DEB2032EB3ED}" type="pres">
      <dgm:prSet presAssocID="{95984228-22F0-4402-BB55-B6E08CB53081}" presName="box" presStyleLbl="node1" presStyleIdx="3" presStyleCnt="6"/>
      <dgm:spPr/>
      <dgm:t>
        <a:bodyPr/>
        <a:lstStyle/>
        <a:p>
          <a:endParaRPr lang="ru-RU"/>
        </a:p>
      </dgm:t>
    </dgm:pt>
    <dgm:pt modelId="{2723D96B-40BA-45FB-A96E-33E98C0CE54F}" type="pres">
      <dgm:prSet presAssocID="{95984228-22F0-4402-BB55-B6E08CB53081}" presName="img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E26ED367-20C9-4C56-BAE5-06846C010323}" type="pres">
      <dgm:prSet presAssocID="{95984228-22F0-4402-BB55-B6E08CB5308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D6948-CB66-4F33-BB77-87D37AF235AF}" type="pres">
      <dgm:prSet presAssocID="{A00F2D33-0D61-42F9-9DA3-D041626AE139}" presName="spacer" presStyleCnt="0"/>
      <dgm:spPr/>
    </dgm:pt>
    <dgm:pt modelId="{C18696A4-9A83-4D7F-AAC1-5102025F6C5D}" type="pres">
      <dgm:prSet presAssocID="{CD3E559A-8528-49AD-B7BC-BF57138F5BFB}" presName="comp" presStyleCnt="0"/>
      <dgm:spPr/>
    </dgm:pt>
    <dgm:pt modelId="{9B7F86FB-3100-411C-9E4D-4F3E82C48010}" type="pres">
      <dgm:prSet presAssocID="{CD3E559A-8528-49AD-B7BC-BF57138F5BFB}" presName="box" presStyleLbl="node1" presStyleIdx="4" presStyleCnt="6"/>
      <dgm:spPr/>
      <dgm:t>
        <a:bodyPr/>
        <a:lstStyle/>
        <a:p>
          <a:endParaRPr lang="ru-RU"/>
        </a:p>
      </dgm:t>
    </dgm:pt>
    <dgm:pt modelId="{529670CD-A107-4F71-86BE-1D017A83D6C6}" type="pres">
      <dgm:prSet presAssocID="{CD3E559A-8528-49AD-B7BC-BF57138F5BFB}" presName="img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7EA4044E-A2A9-4B34-A823-BF39D2F93B93}" type="pres">
      <dgm:prSet presAssocID="{CD3E559A-8528-49AD-B7BC-BF57138F5BFB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158C6-BAC3-487A-A408-F62F7AACF160}" type="pres">
      <dgm:prSet presAssocID="{0030E1D5-5B95-48F3-8CBA-8C35D334A4FE}" presName="spacer" presStyleCnt="0"/>
      <dgm:spPr/>
    </dgm:pt>
    <dgm:pt modelId="{FEC37A8B-ACD9-410A-86B9-D23B8F3F391B}" type="pres">
      <dgm:prSet presAssocID="{FD6DD090-B192-417D-A5D8-4BB1E337782B}" presName="comp" presStyleCnt="0"/>
      <dgm:spPr/>
    </dgm:pt>
    <dgm:pt modelId="{28C69552-B114-4AFF-8E03-00C83E0348D8}" type="pres">
      <dgm:prSet presAssocID="{FD6DD090-B192-417D-A5D8-4BB1E337782B}" presName="box" presStyleLbl="node1" presStyleIdx="5" presStyleCnt="6"/>
      <dgm:spPr/>
      <dgm:t>
        <a:bodyPr/>
        <a:lstStyle/>
        <a:p>
          <a:endParaRPr lang="ru-RU"/>
        </a:p>
      </dgm:t>
    </dgm:pt>
    <dgm:pt modelId="{BD7D36F4-FD9E-4BBA-A268-40B2DF850458}" type="pres">
      <dgm:prSet presAssocID="{FD6DD090-B192-417D-A5D8-4BB1E337782B}" presName="img" presStyleLbl="f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 t="-38000" b="-38000"/>
          </a:stretch>
        </a:blipFill>
      </dgm:spPr>
    </dgm:pt>
    <dgm:pt modelId="{1A8276DD-D797-443B-8E7E-82F1F424D5A3}" type="pres">
      <dgm:prSet presAssocID="{FD6DD090-B192-417D-A5D8-4BB1E337782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323DC-EA28-42A8-B4C1-C104BECDB812}" type="presOf" srcId="{95984228-22F0-4402-BB55-B6E08CB53081}" destId="{E26ED367-20C9-4C56-BAE5-06846C010323}" srcOrd="1" destOrd="0" presId="urn:microsoft.com/office/officeart/2005/8/layout/vList4"/>
    <dgm:cxn modelId="{CF1256DA-20BB-4067-8371-3FFE5F84ED58}" srcId="{6C7B8024-1DC0-40BA-A537-E6EE708D61FB}" destId="{8A94FE87-945D-4602-BE93-28406B5E07E1}" srcOrd="0" destOrd="0" parTransId="{54D7BB36-7943-4FD7-AED9-EED63D1B348C}" sibTransId="{18D66A6A-9924-4AAE-9462-F641FA9D4D6C}"/>
    <dgm:cxn modelId="{6BBEDF09-3E9C-4398-A47D-A834C7822421}" type="presOf" srcId="{814C6984-5ED1-4EC6-BA3C-2DC7DB06B56E}" destId="{1A8276DD-D797-443B-8E7E-82F1F424D5A3}" srcOrd="1" destOrd="1" presId="urn:microsoft.com/office/officeart/2005/8/layout/vList4"/>
    <dgm:cxn modelId="{CBF50F43-4269-4DF4-8A0C-B7A8E7C42007}" srcId="{6C7B8024-1DC0-40BA-A537-E6EE708D61FB}" destId="{95984228-22F0-4402-BB55-B6E08CB53081}" srcOrd="3" destOrd="0" parTransId="{EE2CEABB-6F52-4530-AAFC-02648B2E6C01}" sibTransId="{A00F2D33-0D61-42F9-9DA3-D041626AE139}"/>
    <dgm:cxn modelId="{63F5D769-5D2E-4C78-9F56-E8BA27D0B449}" type="presOf" srcId="{1639392E-F573-44F0-BBC0-391B1773E0F6}" destId="{4EB98FA0-5AAE-469F-871A-7F24603F9AB4}" srcOrd="1" destOrd="1" presId="urn:microsoft.com/office/officeart/2005/8/layout/vList4"/>
    <dgm:cxn modelId="{B4195D6A-8322-4995-9793-4A7B1B233BED}" type="presOf" srcId="{1298F18B-14A3-4C86-B4F8-54937DE04619}" destId="{22FBC111-743C-4F85-9CCE-C03C469038A2}" srcOrd="0" destOrd="1" presId="urn:microsoft.com/office/officeart/2005/8/layout/vList4"/>
    <dgm:cxn modelId="{AAFCDCD8-C6F9-4491-A223-55FB49152F82}" srcId="{FD6DD090-B192-417D-A5D8-4BB1E337782B}" destId="{814C6984-5ED1-4EC6-BA3C-2DC7DB06B56E}" srcOrd="0" destOrd="0" parTransId="{AF8CE567-F28A-470D-B694-A8D18664B379}" sibTransId="{ECF58A00-9EAB-46D9-9BE6-611F003AF8E1}"/>
    <dgm:cxn modelId="{25FF4D96-6455-4A62-9325-522809AB9139}" type="presOf" srcId="{CD3E559A-8528-49AD-B7BC-BF57138F5BFB}" destId="{9B7F86FB-3100-411C-9E4D-4F3E82C48010}" srcOrd="0" destOrd="0" presId="urn:microsoft.com/office/officeart/2005/8/layout/vList4"/>
    <dgm:cxn modelId="{C2676A6B-9B73-4EF3-998E-17DD17BB5CD6}" srcId="{6C7B8024-1DC0-40BA-A537-E6EE708D61FB}" destId="{E2F708F0-E64F-406C-A4CC-F29C4144002C}" srcOrd="2" destOrd="0" parTransId="{A819F729-63BC-4BF3-96D1-045512D4A887}" sibTransId="{78770231-D6EC-4706-89C8-C35BFFB1B47C}"/>
    <dgm:cxn modelId="{8AC07FD4-1AA3-4E88-A559-5354152A9CA0}" type="presOf" srcId="{814C6984-5ED1-4EC6-BA3C-2DC7DB06B56E}" destId="{28C69552-B114-4AFF-8E03-00C83E0348D8}" srcOrd="0" destOrd="1" presId="urn:microsoft.com/office/officeart/2005/8/layout/vList4"/>
    <dgm:cxn modelId="{02E26FF3-4DDA-4197-B215-2CFADD29A08B}" srcId="{6C7B8024-1DC0-40BA-A537-E6EE708D61FB}" destId="{CD3E559A-8528-49AD-B7BC-BF57138F5BFB}" srcOrd="4" destOrd="0" parTransId="{0A8E3FFF-88F3-4190-BB37-3CC836FC4896}" sibTransId="{0030E1D5-5B95-48F3-8CBA-8C35D334A4FE}"/>
    <dgm:cxn modelId="{58F53661-2256-4E24-83DE-F822466D143E}" type="presOf" srcId="{37C7E925-5C5A-4213-8611-E143023AAD69}" destId="{F45907A2-CFE2-4D7D-A913-DEB2032EB3ED}" srcOrd="0" destOrd="1" presId="urn:microsoft.com/office/officeart/2005/8/layout/vList4"/>
    <dgm:cxn modelId="{D392F754-D43C-4FCB-9E2F-A6E9B5963DAF}" type="presOf" srcId="{8A94FE87-945D-4602-BE93-28406B5E07E1}" destId="{B83CA3FA-5EBE-4D7F-AA4A-6BCC578DBB98}" srcOrd="0" destOrd="0" presId="urn:microsoft.com/office/officeart/2005/8/layout/vList4"/>
    <dgm:cxn modelId="{C2427144-8E81-4915-B183-7ACEBC754DF9}" srcId="{CD3E559A-8528-49AD-B7BC-BF57138F5BFB}" destId="{006EB566-283A-40C9-94FE-D2A3D215F366}" srcOrd="0" destOrd="0" parTransId="{BE4125E1-DE50-4615-A76E-A4E6E2071A77}" sibTransId="{E1B4EF15-BA80-4316-BAFD-6FEA35D94F82}"/>
    <dgm:cxn modelId="{9424F7CE-A3B5-43DF-887E-C40957589D12}" type="presOf" srcId="{006EB566-283A-40C9-94FE-D2A3D215F366}" destId="{7EA4044E-A2A9-4B34-A823-BF39D2F93B93}" srcOrd="1" destOrd="1" presId="urn:microsoft.com/office/officeart/2005/8/layout/vList4"/>
    <dgm:cxn modelId="{A55D7D29-CA66-4817-A33A-4ACCB3AE796B}" type="presOf" srcId="{8A94FE87-945D-4602-BE93-28406B5E07E1}" destId="{4EB98FA0-5AAE-469F-871A-7F24603F9AB4}" srcOrd="1" destOrd="0" presId="urn:microsoft.com/office/officeart/2005/8/layout/vList4"/>
    <dgm:cxn modelId="{12961954-F42C-4D0A-8F91-41095A30A8B3}" type="presOf" srcId="{E2F708F0-E64F-406C-A4CC-F29C4144002C}" destId="{DD1B9AD0-DFCA-4150-ADD7-AEBD1C02A0A1}" srcOrd="1" destOrd="0" presId="urn:microsoft.com/office/officeart/2005/8/layout/vList4"/>
    <dgm:cxn modelId="{4C14A8ED-479A-41D5-833A-C6CD112A116A}" type="presOf" srcId="{12517C34-63A6-40FE-A21D-22C9CEAF1D64}" destId="{E9C5A50E-1ABF-4EA2-BD79-9941CFB01911}" srcOrd="1" destOrd="0" presId="urn:microsoft.com/office/officeart/2005/8/layout/vList4"/>
    <dgm:cxn modelId="{1997E7AF-715E-40A2-9F5F-FC07D9117BD7}" type="presOf" srcId="{CD3E559A-8528-49AD-B7BC-BF57138F5BFB}" destId="{7EA4044E-A2A9-4B34-A823-BF39D2F93B93}" srcOrd="1" destOrd="0" presId="urn:microsoft.com/office/officeart/2005/8/layout/vList4"/>
    <dgm:cxn modelId="{FA8AC89C-6605-4ADE-8E9A-53B556A789D3}" srcId="{95984228-22F0-4402-BB55-B6E08CB53081}" destId="{37C7E925-5C5A-4213-8611-E143023AAD69}" srcOrd="0" destOrd="0" parTransId="{A3EB71F7-EE85-42CD-8B6E-1EE8FBB5AD5C}" sibTransId="{2DAECC82-631E-4FD3-A9B6-D38945262E75}"/>
    <dgm:cxn modelId="{07902537-DB9A-4801-853C-2AE459608C4E}" type="presOf" srcId="{37C7E925-5C5A-4213-8611-E143023AAD69}" destId="{E26ED367-20C9-4C56-BAE5-06846C010323}" srcOrd="1" destOrd="1" presId="urn:microsoft.com/office/officeart/2005/8/layout/vList4"/>
    <dgm:cxn modelId="{7DC9D62E-8FFE-4196-BAEB-4C84B408BC84}" srcId="{E2F708F0-E64F-406C-A4CC-F29C4144002C}" destId="{1298F18B-14A3-4C86-B4F8-54937DE04619}" srcOrd="0" destOrd="0" parTransId="{3B87A263-AAC3-4D63-896C-A4075EE3BAE2}" sibTransId="{F40F7645-B1B3-431B-A953-C77B29B7B821}"/>
    <dgm:cxn modelId="{08E00F81-BD6C-4A3B-BB74-40DFB2106F95}" type="presOf" srcId="{E2F708F0-E64F-406C-A4CC-F29C4144002C}" destId="{22FBC111-743C-4F85-9CCE-C03C469038A2}" srcOrd="0" destOrd="0" presId="urn:microsoft.com/office/officeart/2005/8/layout/vList4"/>
    <dgm:cxn modelId="{074797EE-D886-4EC4-9CC7-DE3B935CCA50}" type="presOf" srcId="{006EB566-283A-40C9-94FE-D2A3D215F366}" destId="{9B7F86FB-3100-411C-9E4D-4F3E82C48010}" srcOrd="0" destOrd="1" presId="urn:microsoft.com/office/officeart/2005/8/layout/vList4"/>
    <dgm:cxn modelId="{AD29E403-1824-4732-9096-565EC2DAE4A8}" type="presOf" srcId="{E460EB96-5E7D-4C09-BE68-F87B649F8342}" destId="{E9C5A50E-1ABF-4EA2-BD79-9941CFB01911}" srcOrd="1" destOrd="1" presId="urn:microsoft.com/office/officeart/2005/8/layout/vList4"/>
    <dgm:cxn modelId="{CE1D0746-6EB9-4DAF-B775-E6C0107015AF}" type="presOf" srcId="{E460EB96-5E7D-4C09-BE68-F87B649F8342}" destId="{DA436257-5619-4DBF-943B-938B19E2BA05}" srcOrd="0" destOrd="1" presId="urn:microsoft.com/office/officeart/2005/8/layout/vList4"/>
    <dgm:cxn modelId="{A5803877-B9B6-4908-A3A3-B0485CCFC863}" type="presOf" srcId="{FD6DD090-B192-417D-A5D8-4BB1E337782B}" destId="{1A8276DD-D797-443B-8E7E-82F1F424D5A3}" srcOrd="1" destOrd="0" presId="urn:microsoft.com/office/officeart/2005/8/layout/vList4"/>
    <dgm:cxn modelId="{3A3D8826-20CF-4C7D-8FA4-5B7D2D74B931}" srcId="{8A94FE87-945D-4602-BE93-28406B5E07E1}" destId="{1639392E-F573-44F0-BBC0-391B1773E0F6}" srcOrd="0" destOrd="0" parTransId="{2A5F589A-979C-4B5D-86AD-3736BE86A049}" sibTransId="{02958A2F-296A-4105-B374-AD344B22FE6C}"/>
    <dgm:cxn modelId="{882EE8DF-5459-42D4-A33B-D666B19757CE}" type="presOf" srcId="{FD6DD090-B192-417D-A5D8-4BB1E337782B}" destId="{28C69552-B114-4AFF-8E03-00C83E0348D8}" srcOrd="0" destOrd="0" presId="urn:microsoft.com/office/officeart/2005/8/layout/vList4"/>
    <dgm:cxn modelId="{049AFBBD-E3C2-47EE-96F2-B579908A5E30}" type="presOf" srcId="{95984228-22F0-4402-BB55-B6E08CB53081}" destId="{F45907A2-CFE2-4D7D-A913-DEB2032EB3ED}" srcOrd="0" destOrd="0" presId="urn:microsoft.com/office/officeart/2005/8/layout/vList4"/>
    <dgm:cxn modelId="{B48E33C9-A064-4D63-B459-CFF334E07B2D}" srcId="{6C7B8024-1DC0-40BA-A537-E6EE708D61FB}" destId="{12517C34-63A6-40FE-A21D-22C9CEAF1D64}" srcOrd="1" destOrd="0" parTransId="{19BB2234-F007-4D0F-93C4-B587B31A4AF7}" sibTransId="{354FCD1E-BA7D-42C2-92A7-B0F4EA32E1F7}"/>
    <dgm:cxn modelId="{3ACB7A58-9B2B-4793-A67F-4E3B96D098BB}" type="presOf" srcId="{6C7B8024-1DC0-40BA-A537-E6EE708D61FB}" destId="{2BBC71BC-6DCF-4323-8074-D3720F2FAF71}" srcOrd="0" destOrd="0" presId="urn:microsoft.com/office/officeart/2005/8/layout/vList4"/>
    <dgm:cxn modelId="{34EBB3F7-9E37-407B-B0EA-604291DB7B39}" srcId="{12517C34-63A6-40FE-A21D-22C9CEAF1D64}" destId="{E460EB96-5E7D-4C09-BE68-F87B649F8342}" srcOrd="0" destOrd="0" parTransId="{5E0322E0-4B92-45A3-8014-107A17AFEB52}" sibTransId="{8FBB9A21-34E8-4AC3-AF44-EF6B930DF66A}"/>
    <dgm:cxn modelId="{C727BBEB-632B-45D2-8DB0-F2CD2BF4C13F}" type="presOf" srcId="{12517C34-63A6-40FE-A21D-22C9CEAF1D64}" destId="{DA436257-5619-4DBF-943B-938B19E2BA05}" srcOrd="0" destOrd="0" presId="urn:microsoft.com/office/officeart/2005/8/layout/vList4"/>
    <dgm:cxn modelId="{CA3E3620-F6FB-409B-BB5C-3A005F22A346}" type="presOf" srcId="{1298F18B-14A3-4C86-B4F8-54937DE04619}" destId="{DD1B9AD0-DFCA-4150-ADD7-AEBD1C02A0A1}" srcOrd="1" destOrd="1" presId="urn:microsoft.com/office/officeart/2005/8/layout/vList4"/>
    <dgm:cxn modelId="{AA3A7C63-0983-4EF5-9FC0-1F6867F9DF98}" type="presOf" srcId="{1639392E-F573-44F0-BBC0-391B1773E0F6}" destId="{B83CA3FA-5EBE-4D7F-AA4A-6BCC578DBB98}" srcOrd="0" destOrd="1" presId="urn:microsoft.com/office/officeart/2005/8/layout/vList4"/>
    <dgm:cxn modelId="{58D444C3-66AD-459C-8297-4EB663773B59}" srcId="{6C7B8024-1DC0-40BA-A537-E6EE708D61FB}" destId="{FD6DD090-B192-417D-A5D8-4BB1E337782B}" srcOrd="5" destOrd="0" parTransId="{42E06280-6609-4000-BB6C-0CD78E99A995}" sibTransId="{6979F2D1-CD71-4533-8982-E401ABD5D7B1}"/>
    <dgm:cxn modelId="{FB4FE02A-ACEE-4D75-AAD0-C6944C5B8A77}" type="presParOf" srcId="{2BBC71BC-6DCF-4323-8074-D3720F2FAF71}" destId="{B082568F-792D-4146-A15D-78C8A4D39B68}" srcOrd="0" destOrd="0" presId="urn:microsoft.com/office/officeart/2005/8/layout/vList4"/>
    <dgm:cxn modelId="{B68CC30A-B00D-43D0-AF25-0E209B0A671F}" type="presParOf" srcId="{B082568F-792D-4146-A15D-78C8A4D39B68}" destId="{B83CA3FA-5EBE-4D7F-AA4A-6BCC578DBB98}" srcOrd="0" destOrd="0" presId="urn:microsoft.com/office/officeart/2005/8/layout/vList4"/>
    <dgm:cxn modelId="{B20A12C2-1FF9-46D3-9DC8-D7388E536FAC}" type="presParOf" srcId="{B082568F-792D-4146-A15D-78C8A4D39B68}" destId="{6A6DC62B-4C71-4177-9C46-FFADCBE13E7C}" srcOrd="1" destOrd="0" presId="urn:microsoft.com/office/officeart/2005/8/layout/vList4"/>
    <dgm:cxn modelId="{29BE21F5-F4A9-404C-BE26-D14B829A77E4}" type="presParOf" srcId="{B082568F-792D-4146-A15D-78C8A4D39B68}" destId="{4EB98FA0-5AAE-469F-871A-7F24603F9AB4}" srcOrd="2" destOrd="0" presId="urn:microsoft.com/office/officeart/2005/8/layout/vList4"/>
    <dgm:cxn modelId="{EDD9FEDF-E059-4EB6-A614-4C9F9589DD18}" type="presParOf" srcId="{2BBC71BC-6DCF-4323-8074-D3720F2FAF71}" destId="{7C28DEB0-9935-49AF-94E2-CC7BF289439A}" srcOrd="1" destOrd="0" presId="urn:microsoft.com/office/officeart/2005/8/layout/vList4"/>
    <dgm:cxn modelId="{1E2E5472-F37C-44D3-9B2A-A82FAFF7C5C9}" type="presParOf" srcId="{2BBC71BC-6DCF-4323-8074-D3720F2FAF71}" destId="{B5BC4A36-1CFB-43BA-8CD4-BEDDDAFC44D2}" srcOrd="2" destOrd="0" presId="urn:microsoft.com/office/officeart/2005/8/layout/vList4"/>
    <dgm:cxn modelId="{6B43D68C-D80C-420D-8A30-66CF2037619F}" type="presParOf" srcId="{B5BC4A36-1CFB-43BA-8CD4-BEDDDAFC44D2}" destId="{DA436257-5619-4DBF-943B-938B19E2BA05}" srcOrd="0" destOrd="0" presId="urn:microsoft.com/office/officeart/2005/8/layout/vList4"/>
    <dgm:cxn modelId="{17230D5D-351A-48F4-B5EF-C9AD67E470C3}" type="presParOf" srcId="{B5BC4A36-1CFB-43BA-8CD4-BEDDDAFC44D2}" destId="{7C9BB109-0260-4178-A42D-21F8CE830C60}" srcOrd="1" destOrd="0" presId="urn:microsoft.com/office/officeart/2005/8/layout/vList4"/>
    <dgm:cxn modelId="{56D04EDE-37CD-445E-83E6-37EA6381EF22}" type="presParOf" srcId="{B5BC4A36-1CFB-43BA-8CD4-BEDDDAFC44D2}" destId="{E9C5A50E-1ABF-4EA2-BD79-9941CFB01911}" srcOrd="2" destOrd="0" presId="urn:microsoft.com/office/officeart/2005/8/layout/vList4"/>
    <dgm:cxn modelId="{2D612436-F6A5-4449-8AFF-35517501678D}" type="presParOf" srcId="{2BBC71BC-6DCF-4323-8074-D3720F2FAF71}" destId="{78693BBF-3DA1-4704-BCDF-866FBD0CA3CD}" srcOrd="3" destOrd="0" presId="urn:microsoft.com/office/officeart/2005/8/layout/vList4"/>
    <dgm:cxn modelId="{924F332E-A794-428F-9E8D-2DC7A0EB51F7}" type="presParOf" srcId="{2BBC71BC-6DCF-4323-8074-D3720F2FAF71}" destId="{02DC13AD-B801-49C9-9C7B-6DAD15F326F8}" srcOrd="4" destOrd="0" presId="urn:microsoft.com/office/officeart/2005/8/layout/vList4"/>
    <dgm:cxn modelId="{4B36545F-68D5-4F81-AAEB-A6C25F27CA19}" type="presParOf" srcId="{02DC13AD-B801-49C9-9C7B-6DAD15F326F8}" destId="{22FBC111-743C-4F85-9CCE-C03C469038A2}" srcOrd="0" destOrd="0" presId="urn:microsoft.com/office/officeart/2005/8/layout/vList4"/>
    <dgm:cxn modelId="{20AB396C-D0E5-4F02-9E99-8C89C1F71FAA}" type="presParOf" srcId="{02DC13AD-B801-49C9-9C7B-6DAD15F326F8}" destId="{34DB8A5A-DF53-4833-A06A-2C19F5C426E7}" srcOrd="1" destOrd="0" presId="urn:microsoft.com/office/officeart/2005/8/layout/vList4"/>
    <dgm:cxn modelId="{9D62D755-63D8-46D8-8EAD-B471A4060376}" type="presParOf" srcId="{02DC13AD-B801-49C9-9C7B-6DAD15F326F8}" destId="{DD1B9AD0-DFCA-4150-ADD7-AEBD1C02A0A1}" srcOrd="2" destOrd="0" presId="urn:microsoft.com/office/officeart/2005/8/layout/vList4"/>
    <dgm:cxn modelId="{BF85711A-6F9C-489A-835E-04B14F49FC88}" type="presParOf" srcId="{2BBC71BC-6DCF-4323-8074-D3720F2FAF71}" destId="{DA5BC3F6-3290-44D7-8FDE-B4CBB6BD3AFD}" srcOrd="5" destOrd="0" presId="urn:microsoft.com/office/officeart/2005/8/layout/vList4"/>
    <dgm:cxn modelId="{BD0D8125-791B-4D62-BDE6-E2B1AB262375}" type="presParOf" srcId="{2BBC71BC-6DCF-4323-8074-D3720F2FAF71}" destId="{C7F63915-14D0-4341-AEEE-9A272626EBF7}" srcOrd="6" destOrd="0" presId="urn:microsoft.com/office/officeart/2005/8/layout/vList4"/>
    <dgm:cxn modelId="{0D9FB526-E362-4930-BABC-3B3DF62AAD0D}" type="presParOf" srcId="{C7F63915-14D0-4341-AEEE-9A272626EBF7}" destId="{F45907A2-CFE2-4D7D-A913-DEB2032EB3ED}" srcOrd="0" destOrd="0" presId="urn:microsoft.com/office/officeart/2005/8/layout/vList4"/>
    <dgm:cxn modelId="{27E95B10-B816-4014-934E-118FCCD7CA0E}" type="presParOf" srcId="{C7F63915-14D0-4341-AEEE-9A272626EBF7}" destId="{2723D96B-40BA-45FB-A96E-33E98C0CE54F}" srcOrd="1" destOrd="0" presId="urn:microsoft.com/office/officeart/2005/8/layout/vList4"/>
    <dgm:cxn modelId="{A8ABF129-0E14-4845-BE1F-BC1B3E5803E8}" type="presParOf" srcId="{C7F63915-14D0-4341-AEEE-9A272626EBF7}" destId="{E26ED367-20C9-4C56-BAE5-06846C010323}" srcOrd="2" destOrd="0" presId="urn:microsoft.com/office/officeart/2005/8/layout/vList4"/>
    <dgm:cxn modelId="{1F3FC40E-2353-4682-87EB-5CA2B69169EA}" type="presParOf" srcId="{2BBC71BC-6DCF-4323-8074-D3720F2FAF71}" destId="{EF6D6948-CB66-4F33-BB77-87D37AF235AF}" srcOrd="7" destOrd="0" presId="urn:microsoft.com/office/officeart/2005/8/layout/vList4"/>
    <dgm:cxn modelId="{932468EF-98A3-4F25-B954-44815C4437CA}" type="presParOf" srcId="{2BBC71BC-6DCF-4323-8074-D3720F2FAF71}" destId="{C18696A4-9A83-4D7F-AAC1-5102025F6C5D}" srcOrd="8" destOrd="0" presId="urn:microsoft.com/office/officeart/2005/8/layout/vList4"/>
    <dgm:cxn modelId="{698FF164-4FF4-4EC6-90A3-E1DA6387AD01}" type="presParOf" srcId="{C18696A4-9A83-4D7F-AAC1-5102025F6C5D}" destId="{9B7F86FB-3100-411C-9E4D-4F3E82C48010}" srcOrd="0" destOrd="0" presId="urn:microsoft.com/office/officeart/2005/8/layout/vList4"/>
    <dgm:cxn modelId="{C35A1F19-AD68-4F0F-A032-7AF5AD3B91A7}" type="presParOf" srcId="{C18696A4-9A83-4D7F-AAC1-5102025F6C5D}" destId="{529670CD-A107-4F71-86BE-1D017A83D6C6}" srcOrd="1" destOrd="0" presId="urn:microsoft.com/office/officeart/2005/8/layout/vList4"/>
    <dgm:cxn modelId="{EC2490A0-3762-48DA-AC13-FED53FD7C444}" type="presParOf" srcId="{C18696A4-9A83-4D7F-AAC1-5102025F6C5D}" destId="{7EA4044E-A2A9-4B34-A823-BF39D2F93B93}" srcOrd="2" destOrd="0" presId="urn:microsoft.com/office/officeart/2005/8/layout/vList4"/>
    <dgm:cxn modelId="{B7A49F6B-3056-46BF-AB2E-966CA7FE9717}" type="presParOf" srcId="{2BBC71BC-6DCF-4323-8074-D3720F2FAF71}" destId="{D4D158C6-BAC3-487A-A408-F62F7AACF160}" srcOrd="9" destOrd="0" presId="urn:microsoft.com/office/officeart/2005/8/layout/vList4"/>
    <dgm:cxn modelId="{8622FD97-8932-49C6-9128-D984AD904303}" type="presParOf" srcId="{2BBC71BC-6DCF-4323-8074-D3720F2FAF71}" destId="{FEC37A8B-ACD9-410A-86B9-D23B8F3F391B}" srcOrd="10" destOrd="0" presId="urn:microsoft.com/office/officeart/2005/8/layout/vList4"/>
    <dgm:cxn modelId="{40792067-282B-4344-9B4E-0AD9206668C0}" type="presParOf" srcId="{FEC37A8B-ACD9-410A-86B9-D23B8F3F391B}" destId="{28C69552-B114-4AFF-8E03-00C83E0348D8}" srcOrd="0" destOrd="0" presId="urn:microsoft.com/office/officeart/2005/8/layout/vList4"/>
    <dgm:cxn modelId="{C170EE38-DE60-40E3-B02F-0760EB1DD77E}" type="presParOf" srcId="{FEC37A8B-ACD9-410A-86B9-D23B8F3F391B}" destId="{BD7D36F4-FD9E-4BBA-A268-40B2DF850458}" srcOrd="1" destOrd="0" presId="urn:microsoft.com/office/officeart/2005/8/layout/vList4"/>
    <dgm:cxn modelId="{BD4C8EA9-ADC3-4A6E-A57D-FEEBA16D89B5}" type="presParOf" srcId="{FEC37A8B-ACD9-410A-86B9-D23B8F3F391B}" destId="{1A8276DD-D797-443B-8E7E-82F1F424D5A3}" srcOrd="2" destOrd="0" presId="urn:microsoft.com/office/officeart/2005/8/layout/vList4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7E2FC-5219-4866-8A36-3F96E68280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1DDC3EE7-A177-42BF-A1FE-C3D2233288F5}">
      <dgm:prSet phldrT="[Текст]" custT="1"/>
      <dgm:spPr>
        <a:solidFill>
          <a:schemeClr val="bg1"/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ҚАЙСАР-2016 </a:t>
          </a:r>
          <a:r>
            <a: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(29 апреля 2016 г. Астана)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29 апреля 2016 г. Президент Казахстана – Верховный Главнокомандующий Вооруженными Силами РК осмотрел основные объекты Центра боевой и методической подготовки подразделений специального назначения МВД, а также наблюдал за военными учениями, в которых были задействованы силы и средства подразделений специального назначения. Т</a:t>
          </a:r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ри робототехнические системы ИИВТ</a:t>
          </a:r>
          <a:endParaRPr lang="x-none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ABE4B-4833-4A35-8418-F085DB428B85}" type="parTrans" cxnId="{5369425E-FC07-42D9-A09B-43732181AEB5}">
      <dgm:prSet/>
      <dgm:spPr/>
      <dgm:t>
        <a:bodyPr/>
        <a:lstStyle/>
        <a:p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38E64-AAB6-4FFC-B665-A1890AE0D630}" type="sibTrans" cxnId="{5369425E-FC07-42D9-A09B-43732181AEB5}">
      <dgm:prSet/>
      <dgm:spPr/>
      <dgm:t>
        <a:bodyPr/>
        <a:lstStyle/>
        <a:p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022C38-2FFD-402F-A071-5601D2AC12DE}">
      <dgm:prSet custT="1"/>
      <dgm:spPr>
        <a:solidFill>
          <a:schemeClr val="bg1"/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АЙБЫН-2016 </a:t>
          </a:r>
          <a:r>
            <a: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05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14 июня 2016 г. Карагандинская область, учебный центр «Спасск» 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II </a:t>
          </a:r>
          <a:r>
            <a: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республиканский военно-патриотический сбор молодежи «</a:t>
          </a:r>
          <a:r>
            <a:rPr lang="ru-RU" sz="9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Айбын</a:t>
          </a:r>
          <a:r>
            <a: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»,  в котором  приняли участие воспитанники военно-патриотических клубов, студенты военных кафедр высших учебных заведений и сотрудники научно-исследовательских институтов, где были продемонстрированы образцы робототехнических систем  ИИВТ в военных условиях. </a:t>
          </a:r>
          <a:endParaRPr lang="x-none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F5208-595A-4999-B3A1-80197451A3A7}" type="parTrans" cxnId="{B2CC4C83-274A-4E89-AB06-9CEA223B0B44}">
      <dgm:prSet/>
      <dgm:spPr/>
      <dgm:t>
        <a:bodyPr/>
        <a:lstStyle/>
        <a:p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59689-4334-44F3-88D5-3577565BF247}" type="sibTrans" cxnId="{B2CC4C83-274A-4E89-AB06-9CEA223B0B44}">
      <dgm:prSet/>
      <dgm:spPr/>
      <dgm:t>
        <a:bodyPr/>
        <a:lstStyle/>
        <a:p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C799C-96C2-4B0A-BEDC-D49B57EE948F}">
      <dgm:prSet phldrT="[Текст]" custT="1"/>
      <dgm:spPr>
        <a:solidFill>
          <a:schemeClr val="bg1"/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KADEX-201</a:t>
          </a:r>
          <a:r>
            <a:rPr lang="kk-K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kk-KZ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(2-5 июня 2016 г. Астана)</a:t>
          </a:r>
          <a:endParaRPr lang="x-none" sz="10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IV Международная выставка вооружения и военно-технического имущества «KADEX- 2016». </a:t>
          </a:r>
          <a:r>
            <a: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ри робототехнические системы ИИВТ</a:t>
          </a:r>
        </a:p>
        <a:p>
          <a:r>
            <a: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KADEX-201</a:t>
          </a:r>
          <a:r>
            <a:rPr lang="kk-K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 </a:t>
          </a:r>
          <a:r>
            <a:rPr lang="kk-KZ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(23-25 мая 2018 г. Астана)</a:t>
          </a:r>
          <a:endParaRPr lang="ru-RU" sz="105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Мобильные робототехнические комплексы </a:t>
          </a:r>
          <a:r>
            <a:rPr lang="ru-RU" sz="900" b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9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г</a:t>
          </a:r>
          <a:r>
            <a:rPr lang="ru-RU" sz="900" b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усеничный робот с машинным зрением, с</a:t>
          </a:r>
          <a:r>
            <a:rPr lang="ru-RU" sz="900" b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пециальный мобильный робот для обхода препятствий,</a:t>
          </a:r>
          <a:r>
            <a:rPr lang="ru-RU" sz="900" b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с</a:t>
          </a:r>
          <a:r>
            <a:rPr lang="ru-RU" altLang="en-US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коростной истребитель</a:t>
          </a:r>
          <a:r>
            <a:rPr lang="en-US" altLang="en-US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altLang="en-US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kk-KZ" altLang="en-US" sz="900" b="0" dirty="0" err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Беркут</a:t>
          </a:r>
          <a:r>
            <a:rPr lang="kk-KZ" altLang="en-US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»,</a:t>
          </a:r>
          <a:r>
            <a:rPr lang="ru-RU" altLang="en-US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altLang="en-US" sz="900" b="0" dirty="0" err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гексакоптер</a:t>
          </a:r>
          <a:r>
            <a:rPr lang="ru-RU" altLang="en-US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к</a:t>
          </a:r>
          <a:r>
            <a:rPr lang="ru-RU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вадрокоптер и разведывательный робот.   Алгоритмы шифрования и расшифрования отечественной разработки </a:t>
          </a:r>
          <a:r>
            <a:rPr lang="en-US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NPSS Crypto 1.1 </a:t>
          </a:r>
          <a:r>
            <a:rPr lang="ru-RU" sz="9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 методика оценки безопасности криптосистемы.</a:t>
          </a:r>
          <a:endParaRPr lang="x-none" sz="900" b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A058D-1504-4C5C-8D57-D41DC1BE874C}" type="sibTrans" cxnId="{47BF4798-2D02-4B49-8733-B6E5EFDA0F10}">
      <dgm:prSet/>
      <dgm:spPr/>
      <dgm:t>
        <a:bodyPr/>
        <a:lstStyle/>
        <a:p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5E497-A21C-405F-A80D-8469E6F2D4C4}" type="parTrans" cxnId="{47BF4798-2D02-4B49-8733-B6E5EFDA0F10}">
      <dgm:prSet/>
      <dgm:spPr/>
      <dgm:t>
        <a:bodyPr/>
        <a:lstStyle/>
        <a:p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FCFB5-A17C-4D03-A52A-66F85D4902DF}" type="pres">
      <dgm:prSet presAssocID="{8587E2FC-5219-4866-8A36-3F96E68280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88247-3A75-4DB2-B457-76A4F0969272}" type="pres">
      <dgm:prSet presAssocID="{1DDC3EE7-A177-42BF-A1FE-C3D2233288F5}" presName="parentText" presStyleLbl="node1" presStyleIdx="0" presStyleCnt="3" custScaleY="105497" custLinFactY="-9901" custLinFactNeighborX="1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0B56F-0584-4079-9D51-3BD2F4383129}" type="pres">
      <dgm:prSet presAssocID="{91C38E64-AAB6-4FFC-B665-A1890AE0D630}" presName="spacer" presStyleCnt="0"/>
      <dgm:spPr/>
    </dgm:pt>
    <dgm:pt modelId="{8D06F9D6-C8A2-4DF4-A962-5D0F36C1B8E9}" type="pres">
      <dgm:prSet presAssocID="{1EAC799C-96C2-4B0A-BEDC-D49B57EE948F}" presName="parentText" presStyleLbl="node1" presStyleIdx="1" presStyleCnt="3" custScaleY="130592" custLinFactY="-2798" custLinFactNeighborX="1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25FEF-8DA1-4CCC-8C34-6074411640B0}" type="pres">
      <dgm:prSet presAssocID="{281A058D-1504-4C5C-8D57-D41DC1BE874C}" presName="spacer" presStyleCnt="0"/>
      <dgm:spPr/>
    </dgm:pt>
    <dgm:pt modelId="{2F02C9FF-8D10-4A36-B44E-38A9CFE4B8CE}" type="pres">
      <dgm:prSet presAssocID="{28022C38-2FFD-402F-A071-5601D2AC12DE}" presName="parentText" presStyleLbl="node1" presStyleIdx="2" presStyleCnt="3" custScaleY="93637" custLinFactY="-992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A02F4-0ED5-4FE7-B8E0-09C9216770F4}" type="presOf" srcId="{1DDC3EE7-A177-42BF-A1FE-C3D2233288F5}" destId="{3C088247-3A75-4DB2-B457-76A4F0969272}" srcOrd="0" destOrd="0" presId="urn:microsoft.com/office/officeart/2005/8/layout/vList2"/>
    <dgm:cxn modelId="{B2CC4C83-274A-4E89-AB06-9CEA223B0B44}" srcId="{8587E2FC-5219-4866-8A36-3F96E6828041}" destId="{28022C38-2FFD-402F-A071-5601D2AC12DE}" srcOrd="2" destOrd="0" parTransId="{443F5208-595A-4999-B3A1-80197451A3A7}" sibTransId="{95059689-4334-44F3-88D5-3577565BF247}"/>
    <dgm:cxn modelId="{B5E9EF8D-BD49-450A-86A2-D7AF42ACEB40}" type="presOf" srcId="{8587E2FC-5219-4866-8A36-3F96E6828041}" destId="{530FCFB5-A17C-4D03-A52A-66F85D4902DF}" srcOrd="0" destOrd="0" presId="urn:microsoft.com/office/officeart/2005/8/layout/vList2"/>
    <dgm:cxn modelId="{5369425E-FC07-42D9-A09B-43732181AEB5}" srcId="{8587E2FC-5219-4866-8A36-3F96E6828041}" destId="{1DDC3EE7-A177-42BF-A1FE-C3D2233288F5}" srcOrd="0" destOrd="0" parTransId="{E45ABE4B-4833-4A35-8418-F085DB428B85}" sibTransId="{91C38E64-AAB6-4FFC-B665-A1890AE0D630}"/>
    <dgm:cxn modelId="{47BF4798-2D02-4B49-8733-B6E5EFDA0F10}" srcId="{8587E2FC-5219-4866-8A36-3F96E6828041}" destId="{1EAC799C-96C2-4B0A-BEDC-D49B57EE948F}" srcOrd="1" destOrd="0" parTransId="{63A5E497-A21C-405F-A80D-8469E6F2D4C4}" sibTransId="{281A058D-1504-4C5C-8D57-D41DC1BE874C}"/>
    <dgm:cxn modelId="{2E4C9CF1-DE37-4201-9860-58BDD236BCAA}" type="presOf" srcId="{28022C38-2FFD-402F-A071-5601D2AC12DE}" destId="{2F02C9FF-8D10-4A36-B44E-38A9CFE4B8CE}" srcOrd="0" destOrd="0" presId="urn:microsoft.com/office/officeart/2005/8/layout/vList2"/>
    <dgm:cxn modelId="{0B5FA3F2-4274-4A3D-A08C-C53C2EFFF021}" type="presOf" srcId="{1EAC799C-96C2-4B0A-BEDC-D49B57EE948F}" destId="{8D06F9D6-C8A2-4DF4-A962-5D0F36C1B8E9}" srcOrd="0" destOrd="0" presId="urn:microsoft.com/office/officeart/2005/8/layout/vList2"/>
    <dgm:cxn modelId="{6D2E7541-50B2-4E77-B414-2397F033F471}" type="presParOf" srcId="{530FCFB5-A17C-4D03-A52A-66F85D4902DF}" destId="{3C088247-3A75-4DB2-B457-76A4F0969272}" srcOrd="0" destOrd="0" presId="urn:microsoft.com/office/officeart/2005/8/layout/vList2"/>
    <dgm:cxn modelId="{739101BF-4A77-4188-AD2E-EDE1DD0F2A2C}" type="presParOf" srcId="{530FCFB5-A17C-4D03-A52A-66F85D4902DF}" destId="{D120B56F-0584-4079-9D51-3BD2F4383129}" srcOrd="1" destOrd="0" presId="urn:microsoft.com/office/officeart/2005/8/layout/vList2"/>
    <dgm:cxn modelId="{33F7727E-AA24-489F-9CBA-8A276DBFC276}" type="presParOf" srcId="{530FCFB5-A17C-4D03-A52A-66F85D4902DF}" destId="{8D06F9D6-C8A2-4DF4-A962-5D0F36C1B8E9}" srcOrd="2" destOrd="0" presId="urn:microsoft.com/office/officeart/2005/8/layout/vList2"/>
    <dgm:cxn modelId="{38A05E0C-97BD-4AD9-94F1-42BF60841A18}" type="presParOf" srcId="{530FCFB5-A17C-4D03-A52A-66F85D4902DF}" destId="{5C225FEF-8DA1-4CCC-8C34-6074411640B0}" srcOrd="3" destOrd="0" presId="urn:microsoft.com/office/officeart/2005/8/layout/vList2"/>
    <dgm:cxn modelId="{8B14ACA2-A790-48CB-A056-C5D48455B255}" type="presParOf" srcId="{530FCFB5-A17C-4D03-A52A-66F85D4902DF}" destId="{2F02C9FF-8D10-4A36-B44E-38A9CFE4B8CE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CA3FA-5EBE-4D7F-AA4A-6BCC578DBB98}">
      <dsp:nvSpPr>
        <dsp:cNvPr id="0" name=""/>
        <dsp:cNvSpPr/>
      </dsp:nvSpPr>
      <dsp:spPr>
        <a:xfrm>
          <a:off x="0" y="0"/>
          <a:ext cx="8076184" cy="830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Информационная безопасность</a:t>
          </a:r>
          <a:endParaRPr lang="x-none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Кибербезопасность</a:t>
          </a: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Криптография, Трансграничный обмен</a:t>
          </a:r>
          <a:r>
            <a:rPr 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… </a:t>
          </a:r>
          <a:endParaRPr lang="x-none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8284" y="0"/>
        <a:ext cx="6377899" cy="830472"/>
      </dsp:txXfrm>
    </dsp:sp>
    <dsp:sp modelId="{6A6DC62B-4C71-4177-9C46-FFADCBE13E7C}">
      <dsp:nvSpPr>
        <dsp:cNvPr id="0" name=""/>
        <dsp:cNvSpPr/>
      </dsp:nvSpPr>
      <dsp:spPr>
        <a:xfrm>
          <a:off x="83047" y="83047"/>
          <a:ext cx="1615236" cy="6643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36257-5619-4DBF-943B-938B19E2BA05}">
      <dsp:nvSpPr>
        <dsp:cNvPr id="0" name=""/>
        <dsp:cNvSpPr/>
      </dsp:nvSpPr>
      <dsp:spPr>
        <a:xfrm>
          <a:off x="0" y="913519"/>
          <a:ext cx="8076184" cy="830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Робототехнические системы</a:t>
          </a:r>
          <a:endParaRPr lang="x-none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Дроны</a:t>
          </a: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разведывательные роботы, </a:t>
          </a:r>
          <a:r>
            <a:rPr lang="ru-RU" sz="1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квадрокоптеры</a:t>
          </a: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гексакоптеры</a:t>
          </a: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  <a:endParaRPr lang="x-none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8284" y="913519"/>
        <a:ext cx="6377899" cy="830472"/>
      </dsp:txXfrm>
    </dsp:sp>
    <dsp:sp modelId="{7C9BB109-0260-4178-A42D-21F8CE830C60}">
      <dsp:nvSpPr>
        <dsp:cNvPr id="0" name=""/>
        <dsp:cNvSpPr/>
      </dsp:nvSpPr>
      <dsp:spPr>
        <a:xfrm>
          <a:off x="92189" y="996566"/>
          <a:ext cx="1615236" cy="6643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BC111-743C-4F85-9CCE-C03C469038A2}">
      <dsp:nvSpPr>
        <dsp:cNvPr id="0" name=""/>
        <dsp:cNvSpPr/>
      </dsp:nvSpPr>
      <dsp:spPr>
        <a:xfrm>
          <a:off x="0" y="1800140"/>
          <a:ext cx="8076184" cy="830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Аналитика больших данных</a:t>
          </a:r>
          <a:endParaRPr lang="ru-RU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Big Data, Data Mining, …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8284" y="1800140"/>
        <a:ext cx="6377899" cy="830472"/>
      </dsp:txXfrm>
    </dsp:sp>
    <dsp:sp modelId="{34DB8A5A-DF53-4833-A06A-2C19F5C426E7}">
      <dsp:nvSpPr>
        <dsp:cNvPr id="0" name=""/>
        <dsp:cNvSpPr/>
      </dsp:nvSpPr>
      <dsp:spPr>
        <a:xfrm>
          <a:off x="83047" y="1910086"/>
          <a:ext cx="1615236" cy="6643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907A2-CFE2-4D7D-A913-DEB2032EB3ED}">
      <dsp:nvSpPr>
        <dsp:cNvPr id="0" name=""/>
        <dsp:cNvSpPr/>
      </dsp:nvSpPr>
      <dsp:spPr>
        <a:xfrm>
          <a:off x="0" y="2740559"/>
          <a:ext cx="8076184" cy="830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Искусственный интеллект</a:t>
          </a:r>
          <a:endParaRPr lang="ru-RU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Машинное обучение, Глубокое обучение, Распознавание образов и речи, Обработка естественного языка, … 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8284" y="2740559"/>
        <a:ext cx="6377899" cy="830472"/>
      </dsp:txXfrm>
    </dsp:sp>
    <dsp:sp modelId="{2723D96B-40BA-45FB-A96E-33E98C0CE54F}">
      <dsp:nvSpPr>
        <dsp:cNvPr id="0" name=""/>
        <dsp:cNvSpPr/>
      </dsp:nvSpPr>
      <dsp:spPr>
        <a:xfrm>
          <a:off x="83047" y="2823606"/>
          <a:ext cx="1615236" cy="6643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F86FB-3100-411C-9E4D-4F3E82C48010}">
      <dsp:nvSpPr>
        <dsp:cNvPr id="0" name=""/>
        <dsp:cNvSpPr/>
      </dsp:nvSpPr>
      <dsp:spPr>
        <a:xfrm>
          <a:off x="0" y="3654078"/>
          <a:ext cx="8076184" cy="830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Цифровизация отраслей экономики</a:t>
          </a:r>
          <a:endParaRPr lang="ru-RU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Автоматизация, Прогнозирование, Умные города, Интеллектуальные системы …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8284" y="3654078"/>
        <a:ext cx="6377899" cy="830472"/>
      </dsp:txXfrm>
    </dsp:sp>
    <dsp:sp modelId="{529670CD-A107-4F71-86BE-1D017A83D6C6}">
      <dsp:nvSpPr>
        <dsp:cNvPr id="0" name=""/>
        <dsp:cNvSpPr/>
      </dsp:nvSpPr>
      <dsp:spPr>
        <a:xfrm>
          <a:off x="83047" y="3737125"/>
          <a:ext cx="1615236" cy="6643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69552-B114-4AFF-8E03-00C83E0348D8}">
      <dsp:nvSpPr>
        <dsp:cNvPr id="0" name=""/>
        <dsp:cNvSpPr/>
      </dsp:nvSpPr>
      <dsp:spPr>
        <a:xfrm>
          <a:off x="0" y="4567598"/>
          <a:ext cx="8076184" cy="830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Аэрокосмические технологии</a:t>
          </a:r>
          <a:endParaRPr lang="x-none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Спутниковая связь, ГИС-технологии, Аэрокосмическая разведка, …</a:t>
          </a:r>
          <a:endParaRPr lang="x-none" sz="14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8284" y="4567598"/>
        <a:ext cx="6377899" cy="830472"/>
      </dsp:txXfrm>
    </dsp:sp>
    <dsp:sp modelId="{BD7D36F4-FD9E-4BBA-A268-40B2DF850458}">
      <dsp:nvSpPr>
        <dsp:cNvPr id="0" name=""/>
        <dsp:cNvSpPr/>
      </dsp:nvSpPr>
      <dsp:spPr>
        <a:xfrm>
          <a:off x="83047" y="4650645"/>
          <a:ext cx="1615236" cy="6643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rcRect/>
          <a:stretch>
            <a:fillRect t="-38000" b="-38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88247-3A75-4DB2-B457-76A4F0969272}">
      <dsp:nvSpPr>
        <dsp:cNvPr id="0" name=""/>
        <dsp:cNvSpPr/>
      </dsp:nvSpPr>
      <dsp:spPr>
        <a:xfrm>
          <a:off x="0" y="323603"/>
          <a:ext cx="4172336" cy="1314678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ҚАЙСАР-2016 </a:t>
          </a:r>
          <a:r>
            <a:rPr lang="ru-RU" sz="105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(29 апреля 2016 г. Астана)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29 апреля 2016 г. Президент Казахстана – Верховный Главнокомандующий Вооруженными Силами РК осмотрел основные объекты Центра боевой и методической подготовки подразделений специального назначения МВД, а также наблюдал за военными учениями, в которых были задействованы силы и средства подразделений специального назначения. Т</a:t>
          </a: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ри робототехнические системы ИИВТ</a:t>
          </a:r>
          <a:endParaRPr lang="x-none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77" y="387780"/>
        <a:ext cx="4043982" cy="1186324"/>
      </dsp:txXfrm>
    </dsp:sp>
    <dsp:sp modelId="{8D06F9D6-C8A2-4DF4-A962-5D0F36C1B8E9}">
      <dsp:nvSpPr>
        <dsp:cNvPr id="0" name=""/>
        <dsp:cNvSpPr/>
      </dsp:nvSpPr>
      <dsp:spPr>
        <a:xfrm>
          <a:off x="0" y="1739721"/>
          <a:ext cx="4172336" cy="1627406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KADEX-201</a:t>
          </a:r>
          <a:r>
            <a:rPr lang="kk-KZ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kk-KZ" sz="105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(2-5 июня 2016 г. Астана)</a:t>
          </a:r>
          <a:endParaRPr lang="x-none" sz="105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IV Международная выставка вооружения и военно-технического имущества «KADEX- 2016». </a:t>
          </a:r>
          <a:r>
            <a:rPr lang="ru-RU" sz="9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ри робототехнические системы ИИВТ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KADEX-201</a:t>
          </a:r>
          <a:r>
            <a:rPr lang="kk-KZ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 </a:t>
          </a:r>
          <a:r>
            <a:rPr lang="kk-KZ" sz="105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(23-25 мая 2018 г. Астана)</a:t>
          </a:r>
          <a:endParaRPr lang="ru-RU" sz="105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Мобильные робототехнические комплексы </a:t>
          </a:r>
          <a:r>
            <a:rPr lang="ru-RU" sz="900" b="0" kern="12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9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г</a:t>
          </a:r>
          <a:r>
            <a:rPr lang="ru-RU" sz="900" b="0" kern="12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усеничный робот с машинным зрением, с</a:t>
          </a:r>
          <a:r>
            <a:rPr lang="ru-RU" sz="900" b="0" kern="12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пециальный мобильный робот для обхода препятствий,</a:t>
          </a:r>
          <a:r>
            <a:rPr lang="ru-RU" sz="900" b="0" kern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с</a:t>
          </a:r>
          <a:r>
            <a:rPr lang="ru-RU" altLang="en-US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коростной истребитель</a:t>
          </a:r>
          <a:r>
            <a:rPr lang="en-US" altLang="en-US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altLang="en-US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kk-KZ" altLang="en-US" sz="900" b="0" kern="1200" dirty="0" err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Беркут</a:t>
          </a:r>
          <a:r>
            <a:rPr lang="kk-KZ" altLang="en-US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»,</a:t>
          </a:r>
          <a:r>
            <a:rPr lang="ru-RU" altLang="en-US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altLang="en-US" sz="900" b="0" kern="1200" dirty="0" err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гексакоптер</a:t>
          </a:r>
          <a:r>
            <a:rPr lang="ru-RU" altLang="en-US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к</a:t>
          </a:r>
          <a:r>
            <a:rPr lang="ru-RU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вадрокоптер и разведывательный робот.   Алгоритмы шифрования и расшифрования отечественной разработки </a:t>
          </a:r>
          <a:r>
            <a:rPr lang="en-US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NPSS Crypto 1.1 </a:t>
          </a:r>
          <a:r>
            <a:rPr lang="ru-RU" sz="900" b="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 методика оценки безопасности криптосистемы.</a:t>
          </a:r>
          <a:endParaRPr lang="x-none" sz="900" b="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443" y="1819164"/>
        <a:ext cx="4013450" cy="1468520"/>
      </dsp:txXfrm>
    </dsp:sp>
    <dsp:sp modelId="{2F02C9FF-8D10-4A36-B44E-38A9CFE4B8CE}">
      <dsp:nvSpPr>
        <dsp:cNvPr id="0" name=""/>
        <dsp:cNvSpPr/>
      </dsp:nvSpPr>
      <dsp:spPr>
        <a:xfrm>
          <a:off x="0" y="3402558"/>
          <a:ext cx="4172336" cy="1166882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АЙБЫН-2016 </a:t>
          </a:r>
          <a:r>
            <a:rPr lang="ru-RU" sz="105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05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14 июня 2016 г. Карагандинская область, учебный центр «Спасск» 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II </a:t>
          </a:r>
          <a:r>
            <a:rPr lang="ru-RU" sz="9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республиканский военно-патриотический сбор молодежи «</a:t>
          </a:r>
          <a:r>
            <a:rPr lang="ru-RU" sz="9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Айбын</a:t>
          </a:r>
          <a:r>
            <a:rPr lang="ru-RU" sz="9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»,  в котором  приняли участие воспитанники военно-патриотических клубов, студенты военных кафедр высших учебных заведений и сотрудники научно-исследовательских институтов, где были продемонстрированы образцы робототехнических систем  ИИВТ в военных условиях. </a:t>
          </a:r>
          <a:endParaRPr lang="x-none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62" y="3459520"/>
        <a:ext cx="4058412" cy="1052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79A8D-B01B-4684-9FB5-DAEE13824001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Пятнадцатая Международная Азиатская школа-семинар «Проблемы оптимизации сложных систем»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D5F9F-712A-4363-B43D-E9D108FBD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07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E9A17-4A1B-45A0-9397-D34D4A2E2D26}" type="datetimeFigureOut">
              <a:rPr lang="x-none" smtClean="0"/>
              <a:t>24.08.2019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Пятнадцатая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99CC-86E4-4229-B8DB-D97FB7790AD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1649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554038"/>
            <a:ext cx="3687762" cy="2767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83776" y="3505819"/>
            <a:ext cx="7870197" cy="33213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92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554038"/>
            <a:ext cx="3687762" cy="2767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83776" y="3505817"/>
            <a:ext cx="7870197" cy="33213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14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554038"/>
            <a:ext cx="3687762" cy="2767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83776" y="3505817"/>
            <a:ext cx="7870197" cy="33213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ea typeface="Roboto" pitchFamily="2" charset="0"/>
              </a:rPr>
              <a:t>Целью института</a:t>
            </a:r>
            <a:r>
              <a:rPr lang="ru-RU" sz="1200" dirty="0">
                <a:ea typeface="Roboto" pitchFamily="2" charset="0"/>
              </a:rPr>
              <a:t> является информатизация общества и выполнение фундаментальных исследований и прикладных разработок в области информатики, управления и моделирования.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научный комплекс «Астана»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инновационная площадка в центре Евроазиатского континента, объединившая ресурсы ведущих мировых университетов и исследовательских центров, крупнейших корпораций и холдингов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818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076575" y="554038"/>
            <a:ext cx="3687763" cy="2767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84091" y="3505817"/>
            <a:ext cx="7872715" cy="33213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ea typeface="Roboto" pitchFamily="2" charset="0"/>
              </a:rPr>
              <a:t>Целью института</a:t>
            </a:r>
            <a:r>
              <a:rPr lang="ru-RU" sz="1200" dirty="0">
                <a:ea typeface="Roboto" pitchFamily="2" charset="0"/>
              </a:rPr>
              <a:t> является информатизация общества и выполнение фундаментальных исследований и прикладных разработок в области информатики, управления и моделирования.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научный комплекс «Астана»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инновационная площадка в центре Евроазиатского континента, объединившая ресурсы ведущих мировых университетов и исследовательских центров, крупнейших корпораций и холдингов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73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554038"/>
            <a:ext cx="3687762" cy="2767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83776" y="3505817"/>
            <a:ext cx="7870197" cy="33213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42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00B2-7E39-4B23-8701-611EDE6C51D1}" type="datetime1">
              <a:rPr lang="ru-RU" smtClean="0"/>
              <a:t>24.08.2019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731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A0E7-0D59-448E-8A06-2444E58D1137}" type="datetime1">
              <a:rPr lang="ru-RU" smtClean="0"/>
              <a:t>24.08.2019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585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107-10D4-4798-A58D-90E301D9FF63}" type="datetime1">
              <a:rPr lang="ru-RU" smtClean="0"/>
              <a:t>24.08.2019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779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4B5-FB3F-48AF-9DFC-76779E867B60}" type="datetime1">
              <a:rPr lang="ru-RU" smtClean="0"/>
              <a:t>24.08.2019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633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E9D2-9AEE-46EA-BEA6-CD191A29F146}" type="datetime1">
              <a:rPr lang="ru-RU" smtClean="0"/>
              <a:t>24.08.2019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000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50B7-0029-4D69-BB65-91A5FD81C196}" type="datetime1">
              <a:rPr lang="ru-RU" smtClean="0"/>
              <a:t>24.08.2019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72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6D1C-7712-4ADE-AFA3-9B13A32E9619}" type="datetime1">
              <a:rPr lang="ru-RU" smtClean="0"/>
              <a:t>24.08.2019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065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EEF9-458C-43A2-A48A-4DA163DD8E13}" type="datetime1">
              <a:rPr lang="ru-RU" smtClean="0"/>
              <a:t>24.08.2019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8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8C93-76F5-48A4-A15A-9C2BC694CEEA}" type="datetime1">
              <a:rPr lang="ru-RU" smtClean="0"/>
              <a:t>24.08.2019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62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CAA6-ACA7-4C47-A4DC-9101F14C9F9B}" type="datetime1">
              <a:rPr lang="ru-RU" smtClean="0"/>
              <a:t>24.08.2019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92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C84D-FA78-44AA-B2B2-FE73E793365C}" type="datetime1">
              <a:rPr lang="ru-RU" smtClean="0"/>
              <a:t>24.08.2019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966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7C53-7C05-4872-8498-0E3760FE2D2F}" type="datetime1">
              <a:rPr lang="ru-RU" smtClean="0"/>
              <a:t>24.08.2019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XV Международная Азиатская школа-семинар «Проблемы оптимизации сложных систем»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590C-687C-4F5F-9318-1BAC526765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097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18" Type="http://schemas.openxmlformats.org/officeDocument/2006/relationships/image" Target="../media/image72.gif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2.png"/><Relationship Id="rId21" Type="http://schemas.openxmlformats.org/officeDocument/2006/relationships/image" Target="../media/image74.gif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17" Type="http://schemas.microsoft.com/office/2007/relationships/hdphoto" Target="../media/hdphoto2.wdp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1.png"/><Relationship Id="rId20" Type="http://schemas.microsoft.com/office/2007/relationships/hdphoto" Target="../media/hdphoto3.wdp"/><Relationship Id="rId29" Type="http://schemas.openxmlformats.org/officeDocument/2006/relationships/image" Target="../media/image81.png"/><Relationship Id="rId41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microsoft.com/office/2007/relationships/hdphoto" Target="../media/hdphoto1.wdp"/><Relationship Id="rId15" Type="http://schemas.openxmlformats.org/officeDocument/2006/relationships/image" Target="../media/image70.png"/><Relationship Id="rId23" Type="http://schemas.openxmlformats.org/officeDocument/2006/relationships/image" Target="../media/image75.png"/><Relationship Id="rId28" Type="http://schemas.openxmlformats.org/officeDocument/2006/relationships/image" Target="../media/image80.jpeg"/><Relationship Id="rId36" Type="http://schemas.openxmlformats.org/officeDocument/2006/relationships/image" Target="../media/image88.jpeg"/><Relationship Id="rId10" Type="http://schemas.openxmlformats.org/officeDocument/2006/relationships/image" Target="../media/image65.png"/><Relationship Id="rId19" Type="http://schemas.openxmlformats.org/officeDocument/2006/relationships/image" Target="../media/image73.png"/><Relationship Id="rId31" Type="http://schemas.openxmlformats.org/officeDocument/2006/relationships/image" Target="../media/image83.jpeg"/><Relationship Id="rId44" Type="http://schemas.openxmlformats.org/officeDocument/2006/relationships/image" Target="../media/image96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48.png"/><Relationship Id="rId27" Type="http://schemas.openxmlformats.org/officeDocument/2006/relationships/image" Target="../media/image79.png"/><Relationship Id="rId30" Type="http://schemas.openxmlformats.org/officeDocument/2006/relationships/image" Target="../media/image82.jpeg"/><Relationship Id="rId35" Type="http://schemas.openxmlformats.org/officeDocument/2006/relationships/image" Target="../media/image87.png"/><Relationship Id="rId43" Type="http://schemas.openxmlformats.org/officeDocument/2006/relationships/image" Target="../media/image9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microsoft.com/office/2007/relationships/hdphoto" Target="../media/hdphoto5.wdp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.png"/><Relationship Id="rId3" Type="http://schemas.openxmlformats.org/officeDocument/2006/relationships/image" Target="../media/image10.jpeg"/><Relationship Id="rId21" Type="http://schemas.openxmlformats.org/officeDocument/2006/relationships/diagramQuickStyle" Target="../diagrams/quickStyle2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20" Type="http://schemas.openxmlformats.org/officeDocument/2006/relationships/diagramLayout" Target="../diagrams/layou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microsoft.com/office/2007/relationships/diagramDrawing" Target="../diagrams/drawing2.xml"/><Relationship Id="rId10" Type="http://schemas.openxmlformats.org/officeDocument/2006/relationships/image" Target="../media/image17.png"/><Relationship Id="rId19" Type="http://schemas.openxmlformats.org/officeDocument/2006/relationships/diagramData" Target="../diagrams/data2.xml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0"/>
            <a:ext cx="9144000" cy="68653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7FCAB-180A-41C1-9C4E-4C4F37F32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642" y="263338"/>
            <a:ext cx="7394819" cy="484375"/>
          </a:xfrm>
        </p:spPr>
        <p:txBody>
          <a:bodyPr>
            <a:no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на ПХВ «Институт информационных и вычислительных технологий» </a:t>
            </a: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науки Министерства образования и науки РК</a:t>
            </a:r>
            <a:endParaRPr lang="x-none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A7FB6F29-E1D0-4E41-8A65-4559D257D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4" y="204250"/>
            <a:ext cx="881579" cy="60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BD04E33-CE1B-4660-A060-B2E7BE5EED58}"/>
              </a:ext>
            </a:extLst>
          </p:cNvPr>
          <p:cNvSpPr txBox="1">
            <a:spLocks/>
          </p:cNvSpPr>
          <p:nvPr/>
        </p:nvSpPr>
        <p:spPr>
          <a:xfrm>
            <a:off x="2533881" y="1018411"/>
            <a:ext cx="6250968" cy="324511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СТРАТЕГИЯ РАЗВИТИЯ ИНСТИТУТ</a:t>
            </a:r>
            <a:r>
              <a:rPr lang="kk-K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ИНФОРМАЦИОННЫХ И ВЫЧИСЛИТЕЛЬНЫХ ТЕХНОЛОГИЙ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2019-2021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AE22810-1DCB-4461-B514-77D17722206F}"/>
              </a:ext>
            </a:extLst>
          </p:cNvPr>
          <p:cNvSpPr/>
          <p:nvPr/>
        </p:nvSpPr>
        <p:spPr>
          <a:xfrm>
            <a:off x="3472613" y="6369066"/>
            <a:ext cx="276087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 </a:t>
            </a: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x-none" sz="1350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F721EE4D-7CB1-466F-BB9E-729FAB7CD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7137" y="5547756"/>
            <a:ext cx="3062165" cy="1310243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Вице-президент НАН РК, генеральный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директор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</a:t>
            </a:r>
            <a:r>
              <a:rPr lang="kk-K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кадемик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НАН РК,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д.ф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м.н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., профессор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Калимолдаев М.Н.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90C-687C-4F5F-9318-1BAC526765D2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909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4A5761-3B85-4ADF-AD5F-3FFA42EF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84" y="43237"/>
            <a:ext cx="7886700" cy="6336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научно-инновационные проекты ИИВТ В области искусственного интеллекта и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 2019-2021 г.г.</a:t>
            </a:r>
            <a:endParaRPr lang="x-non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72378AE8-E294-4820-B144-FF0C5D141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4" y="43237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18F1DCD-5726-4C0C-AA58-2D51BF78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69735"/>
            <a:ext cx="2057400" cy="273844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xmlns="" id="{FC614B0C-8C13-4AEE-9C3B-052B22A80C92}"/>
              </a:ext>
            </a:extLst>
          </p:cNvPr>
          <p:cNvSpPr/>
          <p:nvPr/>
        </p:nvSpPr>
        <p:spPr>
          <a:xfrm>
            <a:off x="157606" y="723325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Аппаратная реализация информационно-коммуникационных технологий в выборных процессах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ТОО «Национальный инновационный центр»). Заказчик ЦИК РК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25">
            <a:extLst>
              <a:ext uri="{FF2B5EF4-FFF2-40B4-BE49-F238E27FC236}">
                <a16:creationId xmlns:a16="http://schemas.microsoft.com/office/drawing/2014/main" xmlns="" id="{7A8409C7-789A-4F1B-A9BA-A0F296828F49}"/>
              </a:ext>
            </a:extLst>
          </p:cNvPr>
          <p:cNvSpPr/>
          <p:nvPr/>
        </p:nvSpPr>
        <p:spPr>
          <a:xfrm>
            <a:off x="157606" y="1399796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исследование криптографических средств обеспечения информационной безопасности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(аппаратная реализация). Заказчик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МЦРОАП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</a:t>
            </a:r>
          </a:p>
        </p:txBody>
      </p:sp>
      <p:sp>
        <p:nvSpPr>
          <p:cNvPr id="13" name="Скругленный прямоугольник 25">
            <a:extLst>
              <a:ext uri="{FF2B5EF4-FFF2-40B4-BE49-F238E27FC236}">
                <a16:creationId xmlns:a16="http://schemas.microsoft.com/office/drawing/2014/main" xmlns="" id="{0E408E9F-3688-4E3E-BC9C-6543948F8ED4}"/>
              </a:ext>
            </a:extLst>
          </p:cNvPr>
          <p:cNvSpPr/>
          <p:nvPr/>
        </p:nvSpPr>
        <p:spPr>
          <a:xfrm>
            <a:off x="157606" y="2064428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Математические модели электроэнергетических и экономических систем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НАО АУЭС и МНК «Астана»). Заказчик  KEGOC </a:t>
            </a:r>
          </a:p>
        </p:txBody>
      </p:sp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xmlns="" id="{B1559416-1BFC-4C38-B584-878BD55DC050}"/>
              </a:ext>
            </a:extLst>
          </p:cNvPr>
          <p:cNvSpPr/>
          <p:nvPr/>
        </p:nvSpPr>
        <p:spPr>
          <a:xfrm>
            <a:off x="157606" y="2692830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сельско-хозяйственных посевов. «Умное земледелие» с использованием технологий Big Data и разработка мобильных робототехнических комплексов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КазНАУ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Заказчик МСХ РК </a:t>
            </a:r>
          </a:p>
        </p:txBody>
      </p:sp>
      <p:sp>
        <p:nvSpPr>
          <p:cNvPr id="15" name="Скругленный прямоугольник 25">
            <a:extLst>
              <a:ext uri="{FF2B5EF4-FFF2-40B4-BE49-F238E27FC236}">
                <a16:creationId xmlns:a16="http://schemas.microsoft.com/office/drawing/2014/main" xmlns="" id="{75AB6A49-57C1-4572-937C-BFCE1EFBB92F}"/>
              </a:ext>
            </a:extLst>
          </p:cNvPr>
          <p:cNvSpPr/>
          <p:nvPr/>
        </p:nvSpPr>
        <p:spPr>
          <a:xfrm>
            <a:off x="157606" y="3336319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контроля  и мониторинга окружающей среды  «Умный город»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МНК «Астана»). Заказчик акиматы г. Астана и г. Алматы</a:t>
            </a:r>
          </a:p>
        </p:txBody>
      </p:sp>
      <p:sp>
        <p:nvSpPr>
          <p:cNvPr id="16" name="Скругленный прямоугольник 25">
            <a:extLst>
              <a:ext uri="{FF2B5EF4-FFF2-40B4-BE49-F238E27FC236}">
                <a16:creationId xmlns:a16="http://schemas.microsoft.com/office/drawing/2014/main" xmlns="" id="{BB58CB89-2EF5-4FAF-9491-47CAA06999B2}"/>
              </a:ext>
            </a:extLst>
          </p:cNvPr>
          <p:cNvSpPr/>
          <p:nvPr/>
        </p:nvSpPr>
        <p:spPr>
          <a:xfrm>
            <a:off x="157606" y="3979808"/>
            <a:ext cx="8809078" cy="66133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Интеллектуальный мобильный комплекс мониторинга, контроля и оперативного оповещения на основе беспилотных летательных аппаратов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Томским политехническим государственным университетом). Заказчик  МЧС РК,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МЦРОАП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</a:t>
            </a:r>
          </a:p>
        </p:txBody>
      </p:sp>
      <p:sp>
        <p:nvSpPr>
          <p:cNvPr id="17" name="Скругленный прямоугольник 25">
            <a:extLst>
              <a:ext uri="{FF2B5EF4-FFF2-40B4-BE49-F238E27FC236}">
                <a16:creationId xmlns:a16="http://schemas.microsoft.com/office/drawing/2014/main" xmlns="" id="{553A3C97-C491-437B-923B-EFC5601BDD75}"/>
              </a:ext>
            </a:extLst>
          </p:cNvPr>
          <p:cNvSpPr/>
          <p:nvPr/>
        </p:nvSpPr>
        <p:spPr>
          <a:xfrm>
            <a:off x="157606" y="4769812"/>
            <a:ext cx="8809078" cy="53828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Латинизация казахского языка - Система автоматической перекодировки с кириллицы на латиницу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 РГКП «Институт языкознания имени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А.Байтурсынова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 Заказчик МОН РК</a:t>
            </a:r>
          </a:p>
        </p:txBody>
      </p:sp>
      <p:sp>
        <p:nvSpPr>
          <p:cNvPr id="18" name="Скругленный прямоугольник 25">
            <a:extLst>
              <a:ext uri="{FF2B5EF4-FFF2-40B4-BE49-F238E27FC236}">
                <a16:creationId xmlns:a16="http://schemas.microsoft.com/office/drawing/2014/main" xmlns="" id="{98AC8C6C-F658-4240-B8F1-6038F574750A}"/>
              </a:ext>
            </a:extLst>
          </p:cNvPr>
          <p:cNvSpPr/>
          <p:nvPr/>
        </p:nvSpPr>
        <p:spPr>
          <a:xfrm>
            <a:off x="157606" y="5436767"/>
            <a:ext cx="8809078" cy="87311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Математические и компьютерные модели, программно-аппаратный инструментарий и опытно-экспериментальные разработки по созданию сети комбинированных эффективных двухконтурных гелиоколлекторов с термосифонной циркуляцией и мониторинг их функционирования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НАО АУЭС). Заказчик  МОН РК 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1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4A5761-3B85-4ADF-AD5F-3FFA42EF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84" y="43237"/>
            <a:ext cx="7886700" cy="6336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Научно-инновационные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ИИВТ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2020-2022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г.г.</a:t>
            </a:r>
            <a:endParaRPr lang="x-non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72378AE8-E294-4820-B144-FF0C5D141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4" y="43237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18F1DCD-5726-4C0C-AA58-2D51BF78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69735"/>
            <a:ext cx="2057400" cy="273844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xmlns="" id="{FC614B0C-8C13-4AEE-9C3B-052B22A80C92}"/>
              </a:ext>
            </a:extLst>
          </p:cNvPr>
          <p:cNvSpPr/>
          <p:nvPr/>
        </p:nvSpPr>
        <p:spPr>
          <a:xfrm>
            <a:off x="157606" y="723324"/>
            <a:ext cx="8809078" cy="6277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системы защиты технических средств от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переноса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 речевых сигналов через колебания воздушной среды на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оптического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излучения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(Национальная безопасность и оборона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Заказчик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МЦРОАП РК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25">
            <a:extLst>
              <a:ext uri="{FF2B5EF4-FFF2-40B4-BE49-F238E27FC236}">
                <a16:creationId xmlns:a16="http://schemas.microsoft.com/office/drawing/2014/main" xmlns="" id="{7A8409C7-789A-4F1B-A9BA-A0F296828F49}"/>
              </a:ext>
            </a:extLst>
          </p:cNvPr>
          <p:cNvSpPr/>
          <p:nvPr/>
        </p:nvSpPr>
        <p:spPr>
          <a:xfrm>
            <a:off x="157606" y="1459670"/>
            <a:ext cx="8809078" cy="51006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защиты ин-формации от утечки в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токопроводящих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линиях,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отходящих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технических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(Национальная безопасность и оборона). Заказчик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МЦРОАП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</a:t>
            </a:r>
          </a:p>
        </p:txBody>
      </p:sp>
      <p:sp>
        <p:nvSpPr>
          <p:cNvPr id="13" name="Скругленный прямоугольник 25">
            <a:extLst>
              <a:ext uri="{FF2B5EF4-FFF2-40B4-BE49-F238E27FC236}">
                <a16:creationId xmlns:a16="http://schemas.microsoft.com/office/drawing/2014/main" xmlns="" id="{0E408E9F-3688-4E3E-BC9C-6543948F8ED4}"/>
              </a:ext>
            </a:extLst>
          </p:cNvPr>
          <p:cNvSpPr/>
          <p:nvPr/>
        </p:nvSpPr>
        <p:spPr>
          <a:xfrm>
            <a:off x="157606" y="2064428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средств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криптографической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зашиты информации для зашиты каналов связи и передачи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(Национальная безопасность и оборона)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МЦРОАП РК </a:t>
            </a:r>
          </a:p>
        </p:txBody>
      </p:sp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xmlns="" id="{B1559416-1BFC-4C38-B584-878BD55DC050}"/>
              </a:ext>
            </a:extLst>
          </p:cNvPr>
          <p:cNvSpPr/>
          <p:nvPr/>
        </p:nvSpPr>
        <p:spPr>
          <a:xfrm>
            <a:off x="157606" y="2692830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инструмента и методики тестирования двоичных последовательностей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(Национальная безопасность и оборона)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МЦРОАП РК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25">
            <a:extLst>
              <a:ext uri="{FF2B5EF4-FFF2-40B4-BE49-F238E27FC236}">
                <a16:creationId xmlns:a16="http://schemas.microsoft.com/office/drawing/2014/main" xmlns="" id="{75AB6A49-57C1-4572-937C-BFCE1EFBB92F}"/>
              </a:ext>
            </a:extLst>
          </p:cNvPr>
          <p:cNvSpPr/>
          <p:nvPr/>
        </p:nvSpPr>
        <p:spPr>
          <a:xfrm>
            <a:off x="157606" y="3336319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системы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разборчивости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казахской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 для защиты от утечек по каналам связи уст-ной информации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(Национальная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оборона). Заказчик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</a:t>
            </a:r>
          </a:p>
        </p:txBody>
      </p:sp>
      <p:sp>
        <p:nvSpPr>
          <p:cNvPr id="16" name="Скругленный прямоугольник 25">
            <a:extLst>
              <a:ext uri="{FF2B5EF4-FFF2-40B4-BE49-F238E27FC236}">
                <a16:creationId xmlns:a16="http://schemas.microsoft.com/office/drawing/2014/main" xmlns="" id="{BB58CB89-2EF5-4FAF-9491-47CAA06999B2}"/>
              </a:ext>
            </a:extLst>
          </p:cNvPr>
          <p:cNvSpPr/>
          <p:nvPr/>
        </p:nvSpPr>
        <p:spPr>
          <a:xfrm>
            <a:off x="157606" y="3979808"/>
            <a:ext cx="8809078" cy="66133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и разработка экосистемы цифрового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 - коммуникационных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(Наука о жизни и здоровье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МЗ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25">
            <a:extLst>
              <a:ext uri="{FF2B5EF4-FFF2-40B4-BE49-F238E27FC236}">
                <a16:creationId xmlns:a16="http://schemas.microsoft.com/office/drawing/2014/main" xmlns="" id="{553A3C97-C491-437B-923B-EFC5601BDD75}"/>
              </a:ext>
            </a:extLst>
          </p:cNvPr>
          <p:cNvSpPr/>
          <p:nvPr/>
        </p:nvSpPr>
        <p:spPr>
          <a:xfrm>
            <a:off x="157606" y="4769812"/>
            <a:ext cx="8809078" cy="53828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машинного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обработке данных цифровых сервисов системы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(Наука о жизни и здоровье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МЗ РК </a:t>
            </a:r>
          </a:p>
        </p:txBody>
      </p:sp>
      <p:sp>
        <p:nvSpPr>
          <p:cNvPr id="18" name="Скругленный прямоугольник 25">
            <a:extLst>
              <a:ext uri="{FF2B5EF4-FFF2-40B4-BE49-F238E27FC236}">
                <a16:creationId xmlns:a16="http://schemas.microsoft.com/office/drawing/2014/main" xmlns="" id="{98AC8C6C-F658-4240-B8F1-6038F574750A}"/>
              </a:ext>
            </a:extLst>
          </p:cNvPr>
          <p:cNvSpPr/>
          <p:nvPr/>
        </p:nvSpPr>
        <p:spPr>
          <a:xfrm>
            <a:off x="157606" y="5436767"/>
            <a:ext cx="8809078" cy="87311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программно-аппаратных комплексов и методик мониторинга,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реабилитации больных с сердечно-сосудистыми заболеваниями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(Наука о жизни 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здоровье).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МЗ РК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3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7E23222C-6FFC-4C3A-9EC0-A49560C33AEA}"/>
              </a:ext>
            </a:extLst>
          </p:cNvPr>
          <p:cNvSpPr/>
          <p:nvPr/>
        </p:nvSpPr>
        <p:spPr>
          <a:xfrm>
            <a:off x="1504039" y="5821785"/>
            <a:ext cx="6135922" cy="608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3B5034-8F6D-4F5B-8EC3-68D0B150FB84}"/>
              </a:ext>
            </a:extLst>
          </p:cNvPr>
          <p:cNvSpPr txBox="1"/>
          <p:nvPr/>
        </p:nvSpPr>
        <p:spPr>
          <a:xfrm>
            <a:off x="5468753" y="576647"/>
            <a:ext cx="291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ПОТЕНЦИАЛ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6908" y="115773"/>
            <a:ext cx="837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НАУЧНЫЙ ПОТЕНЦИАЛ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 ЛАБОРАТОРИИ   ИНСТИТУТА</a:t>
            </a: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15763"/>
              </p:ext>
            </p:extLst>
          </p:nvPr>
        </p:nvGraphicFramePr>
        <p:xfrm>
          <a:off x="189097" y="897046"/>
          <a:ext cx="4500283" cy="459039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3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Информационная безопасность</a:t>
                      </a: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Кибербезопасность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Математическая кибернетика и вычислительные технологии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Инновационные  и  смарт технологии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Интеллектуальный анализ больших данных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Искусственный  интеллект и робототехника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Системный анализ  и управление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ru-RU" sz="1050" b="1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моделирование  информационных процессов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Интеллектуальные системы управления и прогнозирования</a:t>
                      </a: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Компьютерная  инженерия  интеллектуальных систем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Распознавание  образов и принятие решений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225" indent="-22225" algn="l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Вычислительные методы  и программное обеспечение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Аэрокосмические технологии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294" marR="502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Компьютерная криминалистика и исследования программного обеспечения</a:t>
                      </a:r>
                    </a:p>
                  </a:txBody>
                  <a:tcPr marL="50294" marR="502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42637603"/>
                  </a:ext>
                </a:extLst>
              </a:tr>
            </a:tbl>
          </a:graphicData>
        </a:graphic>
      </p:graphicFrame>
      <p:pic>
        <p:nvPicPr>
          <p:cNvPr id="47" name="Рисунок 46" descr="Картинки по запросу информационная безопасность иконка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8" y="853646"/>
            <a:ext cx="491181" cy="40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 descr="Картинки по запросу кибер,tpjgfcyjcnm 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4" y="1194709"/>
            <a:ext cx="380702" cy="33011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9" name="Рисунок 48" descr="Картинки по запросу вычислительные технологии 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2" y="1520755"/>
            <a:ext cx="423470" cy="34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Картинки по запросу smart tehnology 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6" y="1829406"/>
            <a:ext cx="352899" cy="37983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1" name="Рисунок 50" descr="Картинки по запросу интеллектуальный анализ 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r="22575"/>
          <a:stretch/>
        </p:blipFill>
        <p:spPr bwMode="auto">
          <a:xfrm>
            <a:off x="380205" y="2218675"/>
            <a:ext cx="362903" cy="346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Рисунок 51" descr="Картинки по запросу интеллект иконка 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7" t="22092" r="24170" b="20486"/>
          <a:stretch/>
        </p:blipFill>
        <p:spPr bwMode="auto">
          <a:xfrm>
            <a:off x="412213" y="2548416"/>
            <a:ext cx="317183" cy="362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Рисунок 53" descr="Картинки по запросу системный анализ 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" y="2883479"/>
            <a:ext cx="317183" cy="317183"/>
          </a:xfrm>
          <a:prstGeom prst="rect">
            <a:avLst/>
          </a:prstGeom>
          <a:ln/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5" name="Рисунок 54" descr="Картинки по запросу процессор иконка 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1"/>
          <a:stretch/>
        </p:blipFill>
        <p:spPr bwMode="auto">
          <a:xfrm>
            <a:off x="377387" y="3228403"/>
            <a:ext cx="363520" cy="30622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6" name="Рисунок 55" descr="Картинки по запросу система управление 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11834"/>
          <a:stretch/>
        </p:blipFill>
        <p:spPr bwMode="auto">
          <a:xfrm>
            <a:off x="364767" y="3542549"/>
            <a:ext cx="423470" cy="3119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 descr="Картинки по запросу компьютерная инженерия 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5" y="3845054"/>
            <a:ext cx="418142" cy="36290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58" name="Рисунок 57" descr="Картинки по запросу распознавание 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r="18833"/>
          <a:stretch/>
        </p:blipFill>
        <p:spPr bwMode="auto">
          <a:xfrm>
            <a:off x="383048" y="4177826"/>
            <a:ext cx="379595" cy="3388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Рисунок 58" descr="Картинки по запросу ПО 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0" y="4510462"/>
            <a:ext cx="362903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Рисунок 59" descr="Картинки по запросу космически технология 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8" y="4842054"/>
            <a:ext cx="287655" cy="287655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</p:pic>
      <p:sp>
        <p:nvSpPr>
          <p:cNvPr id="61" name="Прямоугольник 1">
            <a:extLst>
              <a:ext uri="{FF2B5EF4-FFF2-40B4-BE49-F238E27FC236}">
                <a16:creationId xmlns:a16="http://schemas.microsoft.com/office/drawing/2014/main" xmlns="" id="{8B9A2B0F-3296-42D0-B327-E4CAD3852BD8}"/>
              </a:ext>
            </a:extLst>
          </p:cNvPr>
          <p:cNvSpPr/>
          <p:nvPr/>
        </p:nvSpPr>
        <p:spPr>
          <a:xfrm>
            <a:off x="53916" y="597843"/>
            <a:ext cx="4804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СОСТАВ ИНСТИТУТА ВХОДЯТ 14 ЛАБОРАТОРИЙ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B87CD1-F69B-490E-A0C8-8C4403A96B34}"/>
              </a:ext>
            </a:extLst>
          </p:cNvPr>
          <p:cNvSpPr txBox="1"/>
          <p:nvPr/>
        </p:nvSpPr>
        <p:spPr>
          <a:xfrm>
            <a:off x="399114" y="5560086"/>
            <a:ext cx="76043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Соответствуют приоритетным программам «Цифровой Казахстан», «Киберщит Казахстан», «Индустрия 4.0» </a:t>
            </a:r>
            <a:endParaRPr lang="x-none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1">
            <a:extLst>
              <a:ext uri="{FF2B5EF4-FFF2-40B4-BE49-F238E27FC236}">
                <a16:creationId xmlns:a16="http://schemas.microsoft.com/office/drawing/2014/main" xmlns="" id="{37B1938E-843E-4846-B078-BCB74C97C4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7" y="54739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" name="Объект 4">
            <a:extLst>
              <a:ext uri="{FF2B5EF4-FFF2-40B4-BE49-F238E27FC236}">
                <a16:creationId xmlns:a16="http://schemas.microsoft.com/office/drawing/2014/main" xmlns="" id="{50F2C4F6-1F5D-48AA-96E4-86A2FF939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414386"/>
              </p:ext>
            </p:extLst>
          </p:nvPr>
        </p:nvGraphicFramePr>
        <p:xfrm>
          <a:off x="4858743" y="953065"/>
          <a:ext cx="4131693" cy="44091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8271">
                  <a:extLst>
                    <a:ext uri="{9D8B030D-6E8A-4147-A177-3AD203B41FA5}">
                      <a16:colId xmlns:a16="http://schemas.microsoft.com/office/drawing/2014/main" xmlns="" val="66640243"/>
                    </a:ext>
                  </a:extLst>
                </a:gridCol>
                <a:gridCol w="412377">
                  <a:extLst>
                    <a:ext uri="{9D8B030D-6E8A-4147-A177-3AD203B41FA5}">
                      <a16:colId xmlns:a16="http://schemas.microsoft.com/office/drawing/2014/main" xmlns="" val="3770807251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xmlns="" val="1113250733"/>
                    </a:ext>
                  </a:extLst>
                </a:gridCol>
                <a:gridCol w="412377">
                  <a:extLst>
                    <a:ext uri="{9D8B030D-6E8A-4147-A177-3AD203B41FA5}">
                      <a16:colId xmlns:a16="http://schemas.microsoft.com/office/drawing/2014/main" xmlns="" val="1789575390"/>
                    </a:ext>
                  </a:extLst>
                </a:gridCol>
                <a:gridCol w="421341">
                  <a:extLst>
                    <a:ext uri="{9D8B030D-6E8A-4147-A177-3AD203B41FA5}">
                      <a16:colId xmlns:a16="http://schemas.microsoft.com/office/drawing/2014/main" xmlns="" val="688383567"/>
                    </a:ext>
                  </a:extLst>
                </a:gridCol>
                <a:gridCol w="475129">
                  <a:extLst>
                    <a:ext uri="{9D8B030D-6E8A-4147-A177-3AD203B41FA5}">
                      <a16:colId xmlns:a16="http://schemas.microsoft.com/office/drawing/2014/main" xmlns="" val="407295759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4095727120"/>
                    </a:ext>
                  </a:extLst>
                </a:gridCol>
                <a:gridCol w="562622">
                  <a:extLst>
                    <a:ext uri="{9D8B030D-6E8A-4147-A177-3AD203B41FA5}">
                      <a16:colId xmlns:a16="http://schemas.microsoft.com/office/drawing/2014/main" xmlns="" val="1861329327"/>
                    </a:ext>
                  </a:extLst>
                </a:gridCol>
              </a:tblGrid>
              <a:tr h="3477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Годы </a:t>
                      </a:r>
                      <a:endParaRPr lang="x-none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2013</a:t>
                      </a: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2014</a:t>
                      </a: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2015</a:t>
                      </a: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2016</a:t>
                      </a: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2017</a:t>
                      </a: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2018</a:t>
                      </a: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x-none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03592133"/>
                  </a:ext>
                </a:extLst>
              </a:tr>
              <a:tr h="6054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</a:rPr>
                        <a:t>Всего сотрудников</a:t>
                      </a:r>
                      <a:endParaRPr lang="x-none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312</a:t>
                      </a:r>
                      <a:endParaRPr lang="x-none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548916"/>
                  </a:ext>
                </a:extLst>
              </a:tr>
              <a:tr h="5295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kern="1200" dirty="0">
                          <a:effectLst/>
                        </a:rPr>
                        <a:t>Академики НАН РК</a:t>
                      </a:r>
                      <a:endParaRPr lang="x-none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x-none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3506082"/>
                  </a:ext>
                </a:extLst>
              </a:tr>
              <a:tr h="5295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</a:rPr>
                        <a:t>Доктора наук</a:t>
                      </a:r>
                      <a:endParaRPr lang="x-none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x-none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36039298"/>
                  </a:ext>
                </a:extLst>
              </a:tr>
              <a:tr h="5295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</a:rPr>
                        <a:t>Кандидаты наук</a:t>
                      </a:r>
                      <a:r>
                        <a:rPr lang="en-US" sz="1100" b="1" kern="1200" dirty="0">
                          <a:effectLst/>
                        </a:rPr>
                        <a:t> </a:t>
                      </a:r>
                      <a:r>
                        <a:rPr lang="kk-KZ" sz="1100" b="1" kern="1200" dirty="0">
                          <a:effectLst/>
                        </a:rPr>
                        <a:t>и </a:t>
                      </a:r>
                      <a:r>
                        <a:rPr lang="en-US" sz="1100" b="1" kern="1200" dirty="0">
                          <a:effectLst/>
                        </a:rPr>
                        <a:t>PhD</a:t>
                      </a:r>
                      <a:endParaRPr lang="x-none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x-none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6395036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kern="1200" dirty="0">
                          <a:effectLst/>
                        </a:rPr>
                        <a:t>Магистры</a:t>
                      </a:r>
                      <a:endParaRPr lang="x-none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</a:t>
                      </a:r>
                      <a:endParaRPr lang="x-none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5641567"/>
                  </a:ext>
                </a:extLst>
              </a:tr>
              <a:tr h="5406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</a:rPr>
                        <a:t>Молодые ученые до 40 лет</a:t>
                      </a:r>
                      <a:endParaRPr lang="x-none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247</a:t>
                      </a:r>
                      <a:endParaRPr lang="x-none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3448562"/>
                  </a:ext>
                </a:extLst>
              </a:tr>
              <a:tr h="3748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</a:rPr>
                        <a:t>АУП</a:t>
                      </a:r>
                      <a:endParaRPr lang="x-none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x-none" sz="1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68600319"/>
                  </a:ext>
                </a:extLst>
              </a:tr>
              <a:tr h="3748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8916069"/>
                  </a:ext>
                </a:extLst>
              </a:tr>
            </a:tbl>
          </a:graphicData>
        </a:graphic>
      </p:graphicFrame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xmlns="" id="{0633BB3F-BA28-4691-9117-FB0587153DB9}"/>
              </a:ext>
            </a:extLst>
          </p:cNvPr>
          <p:cNvSpPr/>
          <p:nvPr/>
        </p:nvSpPr>
        <p:spPr>
          <a:xfrm>
            <a:off x="189097" y="885094"/>
            <a:ext cx="4500284" cy="4667209"/>
          </a:xfrm>
          <a:custGeom>
            <a:avLst/>
            <a:gdLst>
              <a:gd name="connsiteX0" fmla="*/ 0 w 4526526"/>
              <a:gd name="connsiteY0" fmla="*/ 383397 h 4605918"/>
              <a:gd name="connsiteX1" fmla="*/ 383397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0 w 4526526"/>
              <a:gd name="connsiteY0" fmla="*/ 383397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298405 w 4526526"/>
              <a:gd name="connsiteY2" fmla="*/ 8627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26526 w 4535153"/>
              <a:gd name="connsiteY4" fmla="*/ 4222521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17900 w 4535153"/>
              <a:gd name="connsiteY4" fmla="*/ 4377797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38339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28850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30 w 4527357"/>
              <a:gd name="connsiteY0" fmla="*/ 271254 h 4614544"/>
              <a:gd name="connsiteX1" fmla="*/ 280710 w 4527357"/>
              <a:gd name="connsiteY1" fmla="*/ 0 h 4614544"/>
              <a:gd name="connsiteX2" fmla="*/ 4290609 w 4527357"/>
              <a:gd name="connsiteY2" fmla="*/ 8627 h 4614544"/>
              <a:gd name="connsiteX3" fmla="*/ 4527357 w 4527357"/>
              <a:gd name="connsiteY3" fmla="*/ 314386 h 4614544"/>
              <a:gd name="connsiteX4" fmla="*/ 4510104 w 4527357"/>
              <a:gd name="connsiteY4" fmla="*/ 4377797 h 4614544"/>
              <a:gd name="connsiteX5" fmla="*/ 4238850 w 4527357"/>
              <a:gd name="connsiteY5" fmla="*/ 4614544 h 4614544"/>
              <a:gd name="connsiteX6" fmla="*/ 280711 w 4527357"/>
              <a:gd name="connsiteY6" fmla="*/ 4605918 h 4614544"/>
              <a:gd name="connsiteX7" fmla="*/ 830 w 4527357"/>
              <a:gd name="connsiteY7" fmla="*/ 4343291 h 4614544"/>
              <a:gd name="connsiteX8" fmla="*/ 830 w 4527357"/>
              <a:gd name="connsiteY8" fmla="*/ 271254 h 46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357" h="4614544">
                <a:moveTo>
                  <a:pt x="830" y="271254"/>
                </a:moveTo>
                <a:cubicBezTo>
                  <a:pt x="830" y="59510"/>
                  <a:pt x="68966" y="0"/>
                  <a:pt x="280710" y="0"/>
                </a:cubicBezTo>
                <a:lnTo>
                  <a:pt x="4290609" y="8627"/>
                </a:lnTo>
                <a:cubicBezTo>
                  <a:pt x="4502353" y="8627"/>
                  <a:pt x="4527357" y="102642"/>
                  <a:pt x="4527357" y="314386"/>
                </a:cubicBezTo>
                <a:cubicBezTo>
                  <a:pt x="4524481" y="1617098"/>
                  <a:pt x="4512980" y="3075085"/>
                  <a:pt x="4510104" y="4377797"/>
                </a:cubicBezTo>
                <a:cubicBezTo>
                  <a:pt x="4510104" y="4589541"/>
                  <a:pt x="4450594" y="4614544"/>
                  <a:pt x="4238850" y="4614544"/>
                </a:cubicBezTo>
                <a:lnTo>
                  <a:pt x="280711" y="4605918"/>
                </a:lnTo>
                <a:cubicBezTo>
                  <a:pt x="68967" y="4605918"/>
                  <a:pt x="830" y="4555035"/>
                  <a:pt x="830" y="4343291"/>
                </a:cubicBezTo>
                <a:cubicBezTo>
                  <a:pt x="3705" y="3026202"/>
                  <a:pt x="-2045" y="1588343"/>
                  <a:pt x="830" y="27125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Прямоугольник: скругленные углы 6">
            <a:extLst>
              <a:ext uri="{FF2B5EF4-FFF2-40B4-BE49-F238E27FC236}">
                <a16:creationId xmlns:a16="http://schemas.microsoft.com/office/drawing/2014/main" xmlns="" id="{D0DC4594-2076-48C5-A686-35B6B983B822}"/>
              </a:ext>
            </a:extLst>
          </p:cNvPr>
          <p:cNvSpPr/>
          <p:nvPr/>
        </p:nvSpPr>
        <p:spPr>
          <a:xfrm>
            <a:off x="4867595" y="897046"/>
            <a:ext cx="4113723" cy="4663040"/>
          </a:xfrm>
          <a:custGeom>
            <a:avLst/>
            <a:gdLst>
              <a:gd name="connsiteX0" fmla="*/ 0 w 4526526"/>
              <a:gd name="connsiteY0" fmla="*/ 383397 h 4605918"/>
              <a:gd name="connsiteX1" fmla="*/ 383397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0 w 4526526"/>
              <a:gd name="connsiteY0" fmla="*/ 383397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298405 w 4526526"/>
              <a:gd name="connsiteY2" fmla="*/ 8627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26526 w 4535153"/>
              <a:gd name="connsiteY4" fmla="*/ 4222521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17900 w 4535153"/>
              <a:gd name="connsiteY4" fmla="*/ 4377797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38339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28850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30 w 4527357"/>
              <a:gd name="connsiteY0" fmla="*/ 271254 h 4614544"/>
              <a:gd name="connsiteX1" fmla="*/ 280710 w 4527357"/>
              <a:gd name="connsiteY1" fmla="*/ 0 h 4614544"/>
              <a:gd name="connsiteX2" fmla="*/ 4290609 w 4527357"/>
              <a:gd name="connsiteY2" fmla="*/ 8627 h 4614544"/>
              <a:gd name="connsiteX3" fmla="*/ 4527357 w 4527357"/>
              <a:gd name="connsiteY3" fmla="*/ 314386 h 4614544"/>
              <a:gd name="connsiteX4" fmla="*/ 4510104 w 4527357"/>
              <a:gd name="connsiteY4" fmla="*/ 4377797 h 4614544"/>
              <a:gd name="connsiteX5" fmla="*/ 4238850 w 4527357"/>
              <a:gd name="connsiteY5" fmla="*/ 4614544 h 4614544"/>
              <a:gd name="connsiteX6" fmla="*/ 280711 w 4527357"/>
              <a:gd name="connsiteY6" fmla="*/ 4605918 h 4614544"/>
              <a:gd name="connsiteX7" fmla="*/ 830 w 4527357"/>
              <a:gd name="connsiteY7" fmla="*/ 4343291 h 4614544"/>
              <a:gd name="connsiteX8" fmla="*/ 830 w 4527357"/>
              <a:gd name="connsiteY8" fmla="*/ 271254 h 46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357" h="4614544">
                <a:moveTo>
                  <a:pt x="830" y="271254"/>
                </a:moveTo>
                <a:cubicBezTo>
                  <a:pt x="830" y="59510"/>
                  <a:pt x="68966" y="0"/>
                  <a:pt x="280710" y="0"/>
                </a:cubicBezTo>
                <a:lnTo>
                  <a:pt x="4290609" y="8627"/>
                </a:lnTo>
                <a:cubicBezTo>
                  <a:pt x="4502353" y="8627"/>
                  <a:pt x="4527357" y="102642"/>
                  <a:pt x="4527357" y="314386"/>
                </a:cubicBezTo>
                <a:cubicBezTo>
                  <a:pt x="4524481" y="1617098"/>
                  <a:pt x="4512980" y="3075085"/>
                  <a:pt x="4510104" y="4377797"/>
                </a:cubicBezTo>
                <a:cubicBezTo>
                  <a:pt x="4510104" y="4589541"/>
                  <a:pt x="4450594" y="4614544"/>
                  <a:pt x="4238850" y="4614544"/>
                </a:cubicBezTo>
                <a:lnTo>
                  <a:pt x="280711" y="4605918"/>
                </a:lnTo>
                <a:cubicBezTo>
                  <a:pt x="68967" y="4605918"/>
                  <a:pt x="830" y="4555035"/>
                  <a:pt x="830" y="4343291"/>
                </a:cubicBezTo>
                <a:cubicBezTo>
                  <a:pt x="3705" y="3026202"/>
                  <a:pt x="-2045" y="1588343"/>
                  <a:pt x="830" y="27125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4251109-2BAB-40F1-A2F0-01182D0AA1B6}"/>
              </a:ext>
            </a:extLst>
          </p:cNvPr>
          <p:cNvSpPr txBox="1"/>
          <p:nvPr/>
        </p:nvSpPr>
        <p:spPr>
          <a:xfrm>
            <a:off x="1759213" y="5809566"/>
            <a:ext cx="572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 ИИВТ были защищены диссертации на соискание: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7DB7DE0-4352-460C-BFEB-65B7A12728D2}"/>
              </a:ext>
            </a:extLst>
          </p:cNvPr>
          <p:cNvSpPr/>
          <p:nvPr/>
        </p:nvSpPr>
        <p:spPr>
          <a:xfrm>
            <a:off x="2501901" y="6063482"/>
            <a:ext cx="4140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доктора наук – 5, кандидата наук – 19,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- 25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ÐºÑÐ¸Ð¼Ð¸Ð½Ð°Ð»Ð¸ÑÑÐ¸ÐºÐ°">
            <a:extLst>
              <a:ext uri="{FF2B5EF4-FFF2-40B4-BE49-F238E27FC236}">
                <a16:creationId xmlns:a16="http://schemas.microsoft.com/office/drawing/2014/main" xmlns="" id="{65014EDB-CA3A-46C3-8399-6B669B47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4" y="5131726"/>
            <a:ext cx="362902" cy="3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16287" y="5078875"/>
            <a:ext cx="36327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кадрового состава ИИВТ – молодые ученые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2707" y="6479159"/>
            <a:ext cx="409448" cy="365125"/>
          </a:xfrm>
        </p:spPr>
        <p:txBody>
          <a:bodyPr/>
          <a:lstStyle/>
          <a:p>
            <a:fld id="{CB7D590C-687C-4F5F-9318-1BAC526765D2}" type="slidenum">
              <a:rPr lang="x-none" smtClean="0"/>
              <a:t>12</a:t>
            </a:fld>
            <a:endParaRPr lang="x-none" dirty="0"/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7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DBD33A7E-C2A0-47F6-9918-615AF0D58DA8}"/>
              </a:ext>
            </a:extLst>
          </p:cNvPr>
          <p:cNvSpPr/>
          <p:nvPr/>
        </p:nvSpPr>
        <p:spPr>
          <a:xfrm>
            <a:off x="3140015" y="473361"/>
            <a:ext cx="2596551" cy="328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95A2816F-9BAC-4557-A068-F2B21E7702D4}"/>
              </a:ext>
            </a:extLst>
          </p:cNvPr>
          <p:cNvSpPr/>
          <p:nvPr/>
        </p:nvSpPr>
        <p:spPr>
          <a:xfrm>
            <a:off x="1513000" y="3349608"/>
            <a:ext cx="6573328" cy="318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9647C67D-2D14-48AE-93E9-FFDCC3EE95D8}"/>
              </a:ext>
            </a:extLst>
          </p:cNvPr>
          <p:cNvSpPr/>
          <p:nvPr/>
        </p:nvSpPr>
        <p:spPr>
          <a:xfrm>
            <a:off x="1627506" y="5808860"/>
            <a:ext cx="6573328" cy="318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xmlns="" id="{8B9A2B0F-3296-42D0-B327-E4CAD3852BD8}"/>
              </a:ext>
            </a:extLst>
          </p:cNvPr>
          <p:cNvSpPr/>
          <p:nvPr/>
        </p:nvSpPr>
        <p:spPr>
          <a:xfrm>
            <a:off x="2634571" y="133533"/>
            <a:ext cx="37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МОЛОДЫЕ УЧЕНЫЕ</a:t>
            </a:r>
          </a:p>
        </p:txBody>
      </p:sp>
      <p:pic>
        <p:nvPicPr>
          <p:cNvPr id="2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5" y="229805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ome">
            <a:extLst>
              <a:ext uri="{FF2B5EF4-FFF2-40B4-BE49-F238E27FC236}">
                <a16:creationId xmlns:a16="http://schemas.microsoft.com/office/drawing/2014/main" xmlns="" id="{06F9BB35-23B9-4AFF-8CB0-6444D2599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36"/>
          <a:stretch/>
        </p:blipFill>
        <p:spPr bwMode="auto">
          <a:xfrm>
            <a:off x="263771" y="1263995"/>
            <a:ext cx="572991" cy="4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¼ÑÐ¸Ñ png">
            <a:extLst>
              <a:ext uri="{FF2B5EF4-FFF2-40B4-BE49-F238E27FC236}">
                <a16:creationId xmlns:a16="http://schemas.microsoft.com/office/drawing/2014/main" xmlns="" id="{363AFA28-2107-4FEC-A86F-DD4310E1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1" y="2135343"/>
            <a:ext cx="555614" cy="2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ºÐ°Ð·Ð½Ð¸ÑÑ png">
            <a:extLst>
              <a:ext uri="{FF2B5EF4-FFF2-40B4-BE49-F238E27FC236}">
                <a16:creationId xmlns:a16="http://schemas.microsoft.com/office/drawing/2014/main" xmlns="" id="{19EF1D2F-CC98-4EB8-BBE7-DA4FBB8FE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2" r="13568" b="-14663"/>
          <a:stretch/>
        </p:blipFill>
        <p:spPr bwMode="auto">
          <a:xfrm>
            <a:off x="169721" y="1741823"/>
            <a:ext cx="728294" cy="4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µÐ½Ñ png">
            <a:extLst>
              <a:ext uri="{FF2B5EF4-FFF2-40B4-BE49-F238E27FC236}">
                <a16:creationId xmlns:a16="http://schemas.microsoft.com/office/drawing/2014/main" xmlns="" id="{C00B0007-B8AD-4037-9D5D-9305BAF6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" y="2432797"/>
            <a:ext cx="682916" cy="2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ÑÑÑÐ°Ð½ png">
            <a:extLst>
              <a:ext uri="{FF2B5EF4-FFF2-40B4-BE49-F238E27FC236}">
                <a16:creationId xmlns:a16="http://schemas.microsoft.com/office/drawing/2014/main" xmlns="" id="{25A343EC-BEE3-459A-86C9-23E148CE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" y="2843527"/>
            <a:ext cx="346591" cy="4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810DFA5A-EC59-45F7-A9BB-8F665C3F7B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5302" y="1161731"/>
          <a:ext cx="2399070" cy="20730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83894">
                  <a:extLst>
                    <a:ext uri="{9D8B030D-6E8A-4147-A177-3AD203B41FA5}">
                      <a16:colId xmlns:a16="http://schemas.microsoft.com/office/drawing/2014/main" xmlns="" val="317132524"/>
                    </a:ext>
                  </a:extLst>
                </a:gridCol>
                <a:gridCol w="515176">
                  <a:extLst>
                    <a:ext uri="{9D8B030D-6E8A-4147-A177-3AD203B41FA5}">
                      <a16:colId xmlns:a16="http://schemas.microsoft.com/office/drawing/2014/main" xmlns="" val="3170632558"/>
                    </a:ext>
                  </a:extLst>
                </a:gridCol>
              </a:tblGrid>
              <a:tr h="15690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ВУЗы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91290015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/>
                        <a:t>Магистранты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80910186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/>
                        <a:t>КазНУ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им. аль-Фараби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382077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МУИТ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56597589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КазНИТУ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им. К.И. Сатпаева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87362793"/>
                  </a:ext>
                </a:extLst>
              </a:tr>
              <a:tr h="17669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ЕНУ им. Л. Гумилева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49675046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Докторанты: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52941232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КазНУ им. аль-Фараби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1294713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КазНИТУ им. К.И. Сатпаева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110130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МУИТ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28633437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ЕНУ им. Л. Гумилева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90786356"/>
                  </a:ext>
                </a:extLst>
              </a:tr>
              <a:tr h="1739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Университет «Туран»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50293" marR="50293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5271017"/>
                  </a:ext>
                </a:extLst>
              </a:tr>
            </a:tbl>
          </a:graphicData>
        </a:graphic>
      </p:graphicFrame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BD7B427C-16BE-431D-8E02-4874AD72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69735"/>
            <a:ext cx="2057400" cy="273844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54BE23-64D7-4DB5-AD6A-9E585BE107BD}"/>
              </a:ext>
            </a:extLst>
          </p:cNvPr>
          <p:cNvSpPr/>
          <p:nvPr/>
        </p:nvSpPr>
        <p:spPr>
          <a:xfrm>
            <a:off x="3478230" y="1162310"/>
            <a:ext cx="2606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Магистратура по специальностям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952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</a:p>
          <a:p>
            <a:pPr marL="180975" indent="-952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</a:t>
            </a:r>
          </a:p>
          <a:p>
            <a:pPr marL="180975" indent="-952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Системы информационной безопасности</a:t>
            </a:r>
          </a:p>
          <a:p>
            <a:pPr marL="180975" indent="-952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и управление</a:t>
            </a:r>
          </a:p>
          <a:p>
            <a:pPr marL="180975" indent="-952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Вычислительная техника и программное обеспечение</a:t>
            </a:r>
          </a:p>
          <a:p>
            <a:pPr marL="180975" indent="-952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Математическое и компьютерное моделирование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xmlns="" id="{1B0D1466-9BDA-4541-9A1A-65B1FB92D5C3}"/>
              </a:ext>
            </a:extLst>
          </p:cNvPr>
          <p:cNvSpPr/>
          <p:nvPr/>
        </p:nvSpPr>
        <p:spPr>
          <a:xfrm>
            <a:off x="3140015" y="498945"/>
            <a:ext cx="2596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кадрового состава ИИВТ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xmlns="" id="{B0361486-30E4-4897-A1BE-2DDC2CB146E4}"/>
              </a:ext>
            </a:extLst>
          </p:cNvPr>
          <p:cNvSpPr/>
          <p:nvPr/>
        </p:nvSpPr>
        <p:spPr>
          <a:xfrm>
            <a:off x="1298615" y="784283"/>
            <a:ext cx="684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 магистратуры и докторантуры с вузами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3FE580A-89BB-4994-AD19-45C4AD94F6F5}"/>
              </a:ext>
            </a:extLst>
          </p:cNvPr>
          <p:cNvSpPr/>
          <p:nvPr/>
        </p:nvSpPr>
        <p:spPr>
          <a:xfrm>
            <a:off x="6085877" y="1162310"/>
            <a:ext cx="26066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Докторантура по специальностям</a:t>
            </a:r>
          </a:p>
          <a:p>
            <a:endParaRPr lang="ru-RU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</a:p>
          <a:p>
            <a:pPr marL="171450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</a:t>
            </a:r>
          </a:p>
          <a:p>
            <a:pPr marL="171450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Системы информационной безопасности</a:t>
            </a:r>
          </a:p>
          <a:p>
            <a:pPr marL="171450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Информатика, вычислительная техника и управление</a:t>
            </a:r>
          </a:p>
          <a:p>
            <a:pPr marL="171450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и управление</a:t>
            </a:r>
          </a:p>
          <a:p>
            <a:pPr marL="171450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Вычислительная техника и программное обеспечение</a:t>
            </a:r>
          </a:p>
          <a:p>
            <a:pPr marL="171450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Математическое и компьютерное моделирование</a:t>
            </a:r>
          </a:p>
        </p:txBody>
      </p:sp>
      <p:sp>
        <p:nvSpPr>
          <p:cNvPr id="18" name="Прямоугольник: скругленные углы 6">
            <a:extLst>
              <a:ext uri="{FF2B5EF4-FFF2-40B4-BE49-F238E27FC236}">
                <a16:creationId xmlns:a16="http://schemas.microsoft.com/office/drawing/2014/main" xmlns="" id="{3E6F9DA9-B64D-455E-9FCB-1D88F5547ED5}"/>
              </a:ext>
            </a:extLst>
          </p:cNvPr>
          <p:cNvSpPr/>
          <p:nvPr/>
        </p:nvSpPr>
        <p:spPr>
          <a:xfrm>
            <a:off x="951256" y="1173192"/>
            <a:ext cx="2399070" cy="2087491"/>
          </a:xfrm>
          <a:custGeom>
            <a:avLst/>
            <a:gdLst>
              <a:gd name="connsiteX0" fmla="*/ 0 w 4526526"/>
              <a:gd name="connsiteY0" fmla="*/ 383397 h 4605918"/>
              <a:gd name="connsiteX1" fmla="*/ 383397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0 w 4526526"/>
              <a:gd name="connsiteY0" fmla="*/ 383397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298405 w 4526526"/>
              <a:gd name="connsiteY2" fmla="*/ 8627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26526 w 4535153"/>
              <a:gd name="connsiteY4" fmla="*/ 4222521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17900 w 4535153"/>
              <a:gd name="connsiteY4" fmla="*/ 4377797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38339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28850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30 w 4527357"/>
              <a:gd name="connsiteY0" fmla="*/ 271254 h 4614544"/>
              <a:gd name="connsiteX1" fmla="*/ 280710 w 4527357"/>
              <a:gd name="connsiteY1" fmla="*/ 0 h 4614544"/>
              <a:gd name="connsiteX2" fmla="*/ 4290609 w 4527357"/>
              <a:gd name="connsiteY2" fmla="*/ 8627 h 4614544"/>
              <a:gd name="connsiteX3" fmla="*/ 4527357 w 4527357"/>
              <a:gd name="connsiteY3" fmla="*/ 314386 h 4614544"/>
              <a:gd name="connsiteX4" fmla="*/ 4510104 w 4527357"/>
              <a:gd name="connsiteY4" fmla="*/ 4377797 h 4614544"/>
              <a:gd name="connsiteX5" fmla="*/ 4238850 w 4527357"/>
              <a:gd name="connsiteY5" fmla="*/ 4614544 h 4614544"/>
              <a:gd name="connsiteX6" fmla="*/ 280711 w 4527357"/>
              <a:gd name="connsiteY6" fmla="*/ 4605918 h 4614544"/>
              <a:gd name="connsiteX7" fmla="*/ 830 w 4527357"/>
              <a:gd name="connsiteY7" fmla="*/ 4343291 h 4614544"/>
              <a:gd name="connsiteX8" fmla="*/ 830 w 4527357"/>
              <a:gd name="connsiteY8" fmla="*/ 271254 h 46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357" h="4614544">
                <a:moveTo>
                  <a:pt x="830" y="271254"/>
                </a:moveTo>
                <a:cubicBezTo>
                  <a:pt x="830" y="59510"/>
                  <a:pt x="68966" y="0"/>
                  <a:pt x="280710" y="0"/>
                </a:cubicBezTo>
                <a:lnTo>
                  <a:pt x="4290609" y="8627"/>
                </a:lnTo>
                <a:cubicBezTo>
                  <a:pt x="4502353" y="8627"/>
                  <a:pt x="4527357" y="102642"/>
                  <a:pt x="4527357" y="314386"/>
                </a:cubicBezTo>
                <a:cubicBezTo>
                  <a:pt x="4524481" y="1617098"/>
                  <a:pt x="4512980" y="3075085"/>
                  <a:pt x="4510104" y="4377797"/>
                </a:cubicBezTo>
                <a:cubicBezTo>
                  <a:pt x="4510104" y="4589541"/>
                  <a:pt x="4450594" y="4614544"/>
                  <a:pt x="4238850" y="4614544"/>
                </a:cubicBezTo>
                <a:lnTo>
                  <a:pt x="280711" y="4605918"/>
                </a:lnTo>
                <a:cubicBezTo>
                  <a:pt x="68967" y="4605918"/>
                  <a:pt x="830" y="4555035"/>
                  <a:pt x="830" y="4343291"/>
                </a:cubicBezTo>
                <a:cubicBezTo>
                  <a:pt x="3705" y="3026202"/>
                  <a:pt x="-2045" y="1588343"/>
                  <a:pt x="830" y="27125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xmlns="" id="{7FC3AE11-EF9A-42F6-B6C5-93A069E1FBEF}"/>
              </a:ext>
            </a:extLst>
          </p:cNvPr>
          <p:cNvSpPr/>
          <p:nvPr/>
        </p:nvSpPr>
        <p:spPr>
          <a:xfrm>
            <a:off x="3521877" y="1157773"/>
            <a:ext cx="2455538" cy="2102910"/>
          </a:xfrm>
          <a:custGeom>
            <a:avLst/>
            <a:gdLst>
              <a:gd name="connsiteX0" fmla="*/ 0 w 4526526"/>
              <a:gd name="connsiteY0" fmla="*/ 383397 h 4605918"/>
              <a:gd name="connsiteX1" fmla="*/ 383397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0 w 4526526"/>
              <a:gd name="connsiteY0" fmla="*/ 383397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298405 w 4526526"/>
              <a:gd name="connsiteY2" fmla="*/ 8627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26526 w 4535153"/>
              <a:gd name="connsiteY4" fmla="*/ 4222521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17900 w 4535153"/>
              <a:gd name="connsiteY4" fmla="*/ 4377797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38339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28850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30 w 4527357"/>
              <a:gd name="connsiteY0" fmla="*/ 271254 h 4614544"/>
              <a:gd name="connsiteX1" fmla="*/ 280710 w 4527357"/>
              <a:gd name="connsiteY1" fmla="*/ 0 h 4614544"/>
              <a:gd name="connsiteX2" fmla="*/ 4290609 w 4527357"/>
              <a:gd name="connsiteY2" fmla="*/ 8627 h 4614544"/>
              <a:gd name="connsiteX3" fmla="*/ 4527357 w 4527357"/>
              <a:gd name="connsiteY3" fmla="*/ 314386 h 4614544"/>
              <a:gd name="connsiteX4" fmla="*/ 4510104 w 4527357"/>
              <a:gd name="connsiteY4" fmla="*/ 4377797 h 4614544"/>
              <a:gd name="connsiteX5" fmla="*/ 4238850 w 4527357"/>
              <a:gd name="connsiteY5" fmla="*/ 4614544 h 4614544"/>
              <a:gd name="connsiteX6" fmla="*/ 280711 w 4527357"/>
              <a:gd name="connsiteY6" fmla="*/ 4605918 h 4614544"/>
              <a:gd name="connsiteX7" fmla="*/ 830 w 4527357"/>
              <a:gd name="connsiteY7" fmla="*/ 4343291 h 4614544"/>
              <a:gd name="connsiteX8" fmla="*/ 830 w 4527357"/>
              <a:gd name="connsiteY8" fmla="*/ 271254 h 46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357" h="4614544">
                <a:moveTo>
                  <a:pt x="830" y="271254"/>
                </a:moveTo>
                <a:cubicBezTo>
                  <a:pt x="830" y="59510"/>
                  <a:pt x="68966" y="0"/>
                  <a:pt x="280710" y="0"/>
                </a:cubicBezTo>
                <a:lnTo>
                  <a:pt x="4290609" y="8627"/>
                </a:lnTo>
                <a:cubicBezTo>
                  <a:pt x="4502353" y="8627"/>
                  <a:pt x="4527357" y="102642"/>
                  <a:pt x="4527357" y="314386"/>
                </a:cubicBezTo>
                <a:cubicBezTo>
                  <a:pt x="4524481" y="1617098"/>
                  <a:pt x="4512980" y="3075085"/>
                  <a:pt x="4510104" y="4377797"/>
                </a:cubicBezTo>
                <a:cubicBezTo>
                  <a:pt x="4510104" y="4589541"/>
                  <a:pt x="4450594" y="4614544"/>
                  <a:pt x="4238850" y="4614544"/>
                </a:cubicBezTo>
                <a:lnTo>
                  <a:pt x="280711" y="4605918"/>
                </a:lnTo>
                <a:cubicBezTo>
                  <a:pt x="68967" y="4605918"/>
                  <a:pt x="830" y="4555035"/>
                  <a:pt x="830" y="4343291"/>
                </a:cubicBezTo>
                <a:cubicBezTo>
                  <a:pt x="3705" y="3026202"/>
                  <a:pt x="-2045" y="1588343"/>
                  <a:pt x="830" y="27125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xmlns="" id="{E518FEF7-360E-4755-B0DC-630C178989C7}"/>
              </a:ext>
            </a:extLst>
          </p:cNvPr>
          <p:cNvSpPr/>
          <p:nvPr/>
        </p:nvSpPr>
        <p:spPr>
          <a:xfrm>
            <a:off x="6100859" y="1157773"/>
            <a:ext cx="2700739" cy="2102910"/>
          </a:xfrm>
          <a:custGeom>
            <a:avLst/>
            <a:gdLst>
              <a:gd name="connsiteX0" fmla="*/ 0 w 4526526"/>
              <a:gd name="connsiteY0" fmla="*/ 383397 h 4605918"/>
              <a:gd name="connsiteX1" fmla="*/ 383397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0 w 4526526"/>
              <a:gd name="connsiteY0" fmla="*/ 383397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298405 w 4526526"/>
              <a:gd name="connsiteY2" fmla="*/ 8627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26526 w 4535153"/>
              <a:gd name="connsiteY4" fmla="*/ 4222521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17900 w 4535153"/>
              <a:gd name="connsiteY4" fmla="*/ 4377797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38339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28850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30 w 4527357"/>
              <a:gd name="connsiteY0" fmla="*/ 271254 h 4614544"/>
              <a:gd name="connsiteX1" fmla="*/ 280710 w 4527357"/>
              <a:gd name="connsiteY1" fmla="*/ 0 h 4614544"/>
              <a:gd name="connsiteX2" fmla="*/ 4290609 w 4527357"/>
              <a:gd name="connsiteY2" fmla="*/ 8627 h 4614544"/>
              <a:gd name="connsiteX3" fmla="*/ 4527357 w 4527357"/>
              <a:gd name="connsiteY3" fmla="*/ 314386 h 4614544"/>
              <a:gd name="connsiteX4" fmla="*/ 4510104 w 4527357"/>
              <a:gd name="connsiteY4" fmla="*/ 4377797 h 4614544"/>
              <a:gd name="connsiteX5" fmla="*/ 4238850 w 4527357"/>
              <a:gd name="connsiteY5" fmla="*/ 4614544 h 4614544"/>
              <a:gd name="connsiteX6" fmla="*/ 280711 w 4527357"/>
              <a:gd name="connsiteY6" fmla="*/ 4605918 h 4614544"/>
              <a:gd name="connsiteX7" fmla="*/ 830 w 4527357"/>
              <a:gd name="connsiteY7" fmla="*/ 4343291 h 4614544"/>
              <a:gd name="connsiteX8" fmla="*/ 830 w 4527357"/>
              <a:gd name="connsiteY8" fmla="*/ 271254 h 46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357" h="4614544">
                <a:moveTo>
                  <a:pt x="830" y="271254"/>
                </a:moveTo>
                <a:cubicBezTo>
                  <a:pt x="830" y="59510"/>
                  <a:pt x="68966" y="0"/>
                  <a:pt x="280710" y="0"/>
                </a:cubicBezTo>
                <a:lnTo>
                  <a:pt x="4290609" y="8627"/>
                </a:lnTo>
                <a:cubicBezTo>
                  <a:pt x="4502353" y="8627"/>
                  <a:pt x="4527357" y="102642"/>
                  <a:pt x="4527357" y="314386"/>
                </a:cubicBezTo>
                <a:cubicBezTo>
                  <a:pt x="4524481" y="1617098"/>
                  <a:pt x="4512980" y="3075085"/>
                  <a:pt x="4510104" y="4377797"/>
                </a:cubicBezTo>
                <a:cubicBezTo>
                  <a:pt x="4510104" y="4589541"/>
                  <a:pt x="4450594" y="4614544"/>
                  <a:pt x="4238850" y="4614544"/>
                </a:cubicBezTo>
                <a:lnTo>
                  <a:pt x="280711" y="4605918"/>
                </a:lnTo>
                <a:cubicBezTo>
                  <a:pt x="68967" y="4605918"/>
                  <a:pt x="830" y="4555035"/>
                  <a:pt x="830" y="4343291"/>
                </a:cubicBezTo>
                <a:cubicBezTo>
                  <a:pt x="3705" y="3026202"/>
                  <a:pt x="-2045" y="1588343"/>
                  <a:pt x="830" y="27125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C44E2B33-E1A0-4A13-94BC-4BF5CF9506C7}"/>
              </a:ext>
            </a:extLst>
          </p:cNvPr>
          <p:cNvSpPr/>
          <p:nvPr/>
        </p:nvSpPr>
        <p:spPr>
          <a:xfrm>
            <a:off x="1976646" y="3339684"/>
            <a:ext cx="5609771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докторантов ИИВТ защищают свои диссертации в срок</a:t>
            </a:r>
          </a:p>
        </p:txBody>
      </p:sp>
      <p:sp>
        <p:nvSpPr>
          <p:cNvPr id="23" name="Прямоугольник 1">
            <a:extLst>
              <a:ext uri="{FF2B5EF4-FFF2-40B4-BE49-F238E27FC236}">
                <a16:creationId xmlns:a16="http://schemas.microsoft.com/office/drawing/2014/main" xmlns="" id="{12225537-433A-4EC1-8F46-395BC8AB49F1}"/>
              </a:ext>
            </a:extLst>
          </p:cNvPr>
          <p:cNvSpPr/>
          <p:nvPr/>
        </p:nvSpPr>
        <p:spPr>
          <a:xfrm>
            <a:off x="958592" y="3685654"/>
            <a:ext cx="253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гранты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C0EDBDDB-7704-4BAD-BDFB-6B7DA7E815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7881" y="3998124"/>
          <a:ext cx="2361519" cy="1675854"/>
        </p:xfrm>
        <a:graphic>
          <a:graphicData uri="http://schemas.openxmlformats.org/drawingml/2006/table">
            <a:tbl>
              <a:tblPr bandRow="1">
                <a:tableStyleId>{46F890A9-2807-4EBB-B81D-B2AA78EC7F39}</a:tableStyleId>
              </a:tblPr>
              <a:tblGrid>
                <a:gridCol w="2361519">
                  <a:extLst>
                    <a:ext uri="{9D8B030D-6E8A-4147-A177-3AD203B41FA5}">
                      <a16:colId xmlns:a16="http://schemas.microsoft.com/office/drawing/2014/main" xmlns="" val="803889955"/>
                    </a:ext>
                  </a:extLst>
                </a:gridCol>
              </a:tblGrid>
              <a:tr h="279309">
                <a:tc>
                  <a:txBody>
                    <a:bodyPr/>
                    <a:lstStyle/>
                    <a:p>
                      <a:r>
                        <a:rPr lang="en-US" sz="1200" dirty="0"/>
                        <a:t>UNESCO</a:t>
                      </a:r>
                      <a:endParaRPr 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907791"/>
                  </a:ext>
                </a:extLst>
              </a:tr>
              <a:tr h="279309">
                <a:tc>
                  <a:txBody>
                    <a:bodyPr/>
                    <a:lstStyle/>
                    <a:p>
                      <a:r>
                        <a:rPr lang="en-US" sz="1200" dirty="0"/>
                        <a:t>CDRF </a:t>
                      </a:r>
                      <a:r>
                        <a:rPr lang="ru-RU" sz="1200" dirty="0"/>
                        <a:t>№ </a:t>
                      </a:r>
                      <a:r>
                        <a:rPr lang="en-US" sz="1200" dirty="0"/>
                        <a:t>KM2-2246</a:t>
                      </a:r>
                      <a:endParaRPr 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0893794"/>
                  </a:ext>
                </a:extLst>
              </a:tr>
              <a:tr h="279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CDRF </a:t>
                      </a:r>
                      <a:r>
                        <a:rPr lang="ru-RU" sz="1200" dirty="0"/>
                        <a:t>№ </a:t>
                      </a:r>
                      <a:r>
                        <a:rPr lang="en-US" sz="1200" dirty="0"/>
                        <a:t>KZM1-2620-AL-04</a:t>
                      </a:r>
                      <a:endParaRPr 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316431"/>
                  </a:ext>
                </a:extLst>
              </a:tr>
              <a:tr h="279309">
                <a:tc>
                  <a:txBody>
                    <a:bodyPr/>
                    <a:lstStyle/>
                    <a:p>
                      <a:r>
                        <a:rPr lang="en-US" sz="1200" dirty="0"/>
                        <a:t>P.I.C.S/ 541</a:t>
                      </a:r>
                      <a:r>
                        <a:rPr lang="kk-KZ" sz="1200" dirty="0"/>
                        <a:t> </a:t>
                      </a:r>
                      <a:r>
                        <a:rPr lang="en-US" sz="1200" dirty="0" err="1"/>
                        <a:t>avel</a:t>
                      </a:r>
                      <a:r>
                        <a:rPr lang="en-US" sz="1200" dirty="0"/>
                        <a:t> le Kazakhstan</a:t>
                      </a:r>
                      <a:endParaRPr 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119239"/>
                  </a:ext>
                </a:extLst>
              </a:tr>
              <a:tr h="279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CDRF </a:t>
                      </a:r>
                      <a:r>
                        <a:rPr lang="ru-RU" sz="1200" dirty="0"/>
                        <a:t>№ </a:t>
                      </a:r>
                      <a:r>
                        <a:rPr lang="en-US" sz="1200" dirty="0"/>
                        <a:t>KM-224</a:t>
                      </a:r>
                      <a:r>
                        <a:rPr lang="kk-KZ" sz="1200" dirty="0"/>
                        <a:t>1</a:t>
                      </a:r>
                      <a:endParaRPr 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630934"/>
                  </a:ext>
                </a:extLst>
              </a:tr>
              <a:tr h="279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/>
                        <a:t>Всемирный банк - 2</a:t>
                      </a:r>
                      <a:endParaRPr 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7813244"/>
                  </a:ext>
                </a:extLst>
              </a:tr>
            </a:tbl>
          </a:graphicData>
        </a:graphic>
      </p:graphicFrame>
      <p:sp>
        <p:nvSpPr>
          <p:cNvPr id="25" name="Прямоугольник 1">
            <a:extLst>
              <a:ext uri="{FF2B5EF4-FFF2-40B4-BE49-F238E27FC236}">
                <a16:creationId xmlns:a16="http://schemas.microsoft.com/office/drawing/2014/main" xmlns="" id="{C22BA785-743D-4B3D-B91E-92119DED9BEF}"/>
              </a:ext>
            </a:extLst>
          </p:cNvPr>
          <p:cNvSpPr/>
          <p:nvPr/>
        </p:nvSpPr>
        <p:spPr>
          <a:xfrm>
            <a:off x="3619906" y="3660579"/>
            <a:ext cx="2521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CDDEFBB-C654-4770-A2DD-E4F865EDFF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78502" y="3974367"/>
          <a:ext cx="2534542" cy="1699611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534542">
                  <a:extLst>
                    <a:ext uri="{9D8B030D-6E8A-4147-A177-3AD203B41FA5}">
                      <a16:colId xmlns:a16="http://schemas.microsoft.com/office/drawing/2014/main" xmlns="" val="3411031671"/>
                    </a:ext>
                  </a:extLst>
                </a:gridCol>
              </a:tblGrid>
              <a:tr h="697735">
                <a:tc>
                  <a:txBody>
                    <a:bodyPr/>
                    <a:lstStyle/>
                    <a:p>
                      <a:r>
                        <a:rPr lang="kk-KZ" sz="1100" dirty="0" err="1"/>
                        <a:t>им</a:t>
                      </a:r>
                      <a:r>
                        <a:rPr lang="ru-RU" sz="1100" dirty="0"/>
                        <a:t>. Сатпаева </a:t>
                      </a:r>
                      <a:r>
                        <a:rPr lang="kk-KZ" sz="1100" dirty="0" err="1"/>
                        <a:t>за</a:t>
                      </a:r>
                      <a:r>
                        <a:rPr lang="kk-KZ" sz="1100" dirty="0"/>
                        <a:t> лучшие научные исследования </a:t>
                      </a:r>
                      <a:r>
                        <a:rPr lang="kk-KZ" sz="1100" dirty="0" err="1"/>
                        <a:t>по</a:t>
                      </a:r>
                      <a:r>
                        <a:rPr lang="kk-KZ" sz="1100" dirty="0"/>
                        <a:t> </a:t>
                      </a:r>
                      <a:r>
                        <a:rPr lang="kk-KZ" sz="1100" dirty="0" err="1"/>
                        <a:t>естественным</a:t>
                      </a:r>
                      <a:r>
                        <a:rPr lang="kk-KZ" sz="1100" dirty="0"/>
                        <a:t> </a:t>
                      </a:r>
                      <a:r>
                        <a:rPr lang="kk-KZ" sz="1100" dirty="0" err="1"/>
                        <a:t>наукам</a:t>
                      </a:r>
                      <a:r>
                        <a:rPr lang="kk-KZ" sz="1100" dirty="0"/>
                        <a:t> - 1</a:t>
                      </a:r>
                      <a:endParaRPr lang="x-non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06126097"/>
                  </a:ext>
                </a:extLst>
              </a:tr>
              <a:tr h="500938">
                <a:tc>
                  <a:txBody>
                    <a:bodyPr/>
                    <a:lstStyle/>
                    <a:p>
                      <a:r>
                        <a:rPr lang="ru-RU" sz="1100" dirty="0"/>
                        <a:t>им. </a:t>
                      </a:r>
                      <a:r>
                        <a:rPr lang="ru-RU" sz="1100" dirty="0" err="1"/>
                        <a:t>Кунаева</a:t>
                      </a:r>
                      <a:r>
                        <a:rPr lang="ru-RU" sz="1100" dirty="0"/>
                        <a:t> для молодых ученых в области естественных наук - 4</a:t>
                      </a:r>
                      <a:endParaRPr lang="x-non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7640390"/>
                  </a:ext>
                </a:extLst>
              </a:tr>
              <a:tr h="500938">
                <a:tc>
                  <a:txBody>
                    <a:bodyPr/>
                    <a:lstStyle/>
                    <a:p>
                      <a:r>
                        <a:rPr lang="ru-RU" sz="1100" dirty="0"/>
                        <a:t>Фонда Первого Президента РК - 2</a:t>
                      </a:r>
                      <a:endParaRPr lang="x-non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1869542"/>
                  </a:ext>
                </a:extLst>
              </a:tr>
            </a:tbl>
          </a:graphicData>
        </a:graphic>
      </p:graphicFrame>
      <p:sp>
        <p:nvSpPr>
          <p:cNvPr id="26" name="Прямоугольник 1">
            <a:extLst>
              <a:ext uri="{FF2B5EF4-FFF2-40B4-BE49-F238E27FC236}">
                <a16:creationId xmlns:a16="http://schemas.microsoft.com/office/drawing/2014/main" xmlns="" id="{643F0447-CCE6-43DA-8A85-B85EE32D1DE6}"/>
              </a:ext>
            </a:extLst>
          </p:cNvPr>
          <p:cNvSpPr/>
          <p:nvPr/>
        </p:nvSpPr>
        <p:spPr>
          <a:xfrm>
            <a:off x="6366586" y="3704870"/>
            <a:ext cx="220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Стипендии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xmlns="" id="{336BE140-5814-4347-88EC-2774DE1F89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22146" y="3995994"/>
          <a:ext cx="2361519" cy="167659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361519">
                  <a:extLst>
                    <a:ext uri="{9D8B030D-6E8A-4147-A177-3AD203B41FA5}">
                      <a16:colId xmlns:a16="http://schemas.microsoft.com/office/drawing/2014/main" xmlns="" val="3411031671"/>
                    </a:ext>
                  </a:extLst>
                </a:gridCol>
              </a:tblGrid>
              <a:tr h="1022725">
                <a:tc>
                  <a:txBody>
                    <a:bodyPr/>
                    <a:lstStyle/>
                    <a:p>
                      <a:r>
                        <a:rPr lang="ru-RU" sz="1100" dirty="0"/>
                        <a:t>Государственная научная стипендия для ученых и специалистов, внесших выдающийся вклад в развитие науки и техники - 2</a:t>
                      </a:r>
                      <a:endParaRPr lang="x-non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06126097"/>
                  </a:ext>
                </a:extLst>
              </a:tr>
              <a:tr h="653873">
                <a:tc>
                  <a:txBody>
                    <a:bodyPr/>
                    <a:lstStyle/>
                    <a:p>
                      <a:r>
                        <a:rPr lang="ru-RU" sz="1100" dirty="0"/>
                        <a:t>Государственная научная стипендия для талантливых молодых ученых - 5</a:t>
                      </a:r>
                      <a:endParaRPr lang="x-non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7640390"/>
                  </a:ext>
                </a:extLst>
              </a:tr>
            </a:tbl>
          </a:graphicData>
        </a:graphic>
      </p:graphicFrame>
      <p:pic>
        <p:nvPicPr>
          <p:cNvPr id="7" name="Picture 2" descr="Image result for unesco logo">
            <a:extLst>
              <a:ext uri="{FF2B5EF4-FFF2-40B4-BE49-F238E27FC236}">
                <a16:creationId xmlns:a16="http://schemas.microsoft.com/office/drawing/2014/main" xmlns="" id="{5066EAE7-0627-43C2-98D6-CF02B8A3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4" y="3968356"/>
            <a:ext cx="682916" cy="5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DRF logo">
            <a:extLst>
              <a:ext uri="{FF2B5EF4-FFF2-40B4-BE49-F238E27FC236}">
                <a16:creationId xmlns:a16="http://schemas.microsoft.com/office/drawing/2014/main" xmlns="" id="{4A6FBA2D-FB25-4429-932D-9AD501770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7714" r="-1304" b="29033"/>
          <a:stretch/>
        </p:blipFill>
        <p:spPr bwMode="auto">
          <a:xfrm>
            <a:off x="166258" y="4611985"/>
            <a:ext cx="800506" cy="4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lated image">
            <a:extLst>
              <a:ext uri="{FF2B5EF4-FFF2-40B4-BE49-F238E27FC236}">
                <a16:creationId xmlns:a16="http://schemas.microsoft.com/office/drawing/2014/main" xmlns="" id="{D99CD43B-7506-4AEE-A9A7-FF9CC9AA7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8373" r="5913" b="17905"/>
          <a:stretch/>
        </p:blipFill>
        <p:spPr bwMode="auto">
          <a:xfrm>
            <a:off x="177081" y="5162890"/>
            <a:ext cx="810241" cy="4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: скругленные углы 6">
            <a:extLst>
              <a:ext uri="{FF2B5EF4-FFF2-40B4-BE49-F238E27FC236}">
                <a16:creationId xmlns:a16="http://schemas.microsoft.com/office/drawing/2014/main" xmlns="" id="{6896011A-F692-4B5B-9689-D5ACF75A42C1}"/>
              </a:ext>
            </a:extLst>
          </p:cNvPr>
          <p:cNvSpPr/>
          <p:nvPr/>
        </p:nvSpPr>
        <p:spPr>
          <a:xfrm>
            <a:off x="1014770" y="3994532"/>
            <a:ext cx="2354630" cy="1699612"/>
          </a:xfrm>
          <a:custGeom>
            <a:avLst/>
            <a:gdLst>
              <a:gd name="connsiteX0" fmla="*/ 0 w 4526526"/>
              <a:gd name="connsiteY0" fmla="*/ 383397 h 4605918"/>
              <a:gd name="connsiteX1" fmla="*/ 383397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0 w 4526526"/>
              <a:gd name="connsiteY0" fmla="*/ 383397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298405 w 4526526"/>
              <a:gd name="connsiteY2" fmla="*/ 8627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26526 w 4535153"/>
              <a:gd name="connsiteY4" fmla="*/ 4222521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17900 w 4535153"/>
              <a:gd name="connsiteY4" fmla="*/ 4377797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38339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28850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30 w 4527357"/>
              <a:gd name="connsiteY0" fmla="*/ 271254 h 4614544"/>
              <a:gd name="connsiteX1" fmla="*/ 280710 w 4527357"/>
              <a:gd name="connsiteY1" fmla="*/ 0 h 4614544"/>
              <a:gd name="connsiteX2" fmla="*/ 4290609 w 4527357"/>
              <a:gd name="connsiteY2" fmla="*/ 8627 h 4614544"/>
              <a:gd name="connsiteX3" fmla="*/ 4527357 w 4527357"/>
              <a:gd name="connsiteY3" fmla="*/ 314386 h 4614544"/>
              <a:gd name="connsiteX4" fmla="*/ 4510104 w 4527357"/>
              <a:gd name="connsiteY4" fmla="*/ 4377797 h 4614544"/>
              <a:gd name="connsiteX5" fmla="*/ 4238850 w 4527357"/>
              <a:gd name="connsiteY5" fmla="*/ 4614544 h 4614544"/>
              <a:gd name="connsiteX6" fmla="*/ 280711 w 4527357"/>
              <a:gd name="connsiteY6" fmla="*/ 4605918 h 4614544"/>
              <a:gd name="connsiteX7" fmla="*/ 830 w 4527357"/>
              <a:gd name="connsiteY7" fmla="*/ 4343291 h 4614544"/>
              <a:gd name="connsiteX8" fmla="*/ 830 w 4527357"/>
              <a:gd name="connsiteY8" fmla="*/ 271254 h 46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357" h="4614544">
                <a:moveTo>
                  <a:pt x="830" y="271254"/>
                </a:moveTo>
                <a:cubicBezTo>
                  <a:pt x="830" y="59510"/>
                  <a:pt x="68966" y="0"/>
                  <a:pt x="280710" y="0"/>
                </a:cubicBezTo>
                <a:lnTo>
                  <a:pt x="4290609" y="8627"/>
                </a:lnTo>
                <a:cubicBezTo>
                  <a:pt x="4502353" y="8627"/>
                  <a:pt x="4527357" y="102642"/>
                  <a:pt x="4527357" y="314386"/>
                </a:cubicBezTo>
                <a:cubicBezTo>
                  <a:pt x="4524481" y="1617098"/>
                  <a:pt x="4512980" y="3075085"/>
                  <a:pt x="4510104" y="4377797"/>
                </a:cubicBezTo>
                <a:cubicBezTo>
                  <a:pt x="4510104" y="4589541"/>
                  <a:pt x="4450594" y="4614544"/>
                  <a:pt x="4238850" y="4614544"/>
                </a:cubicBezTo>
                <a:lnTo>
                  <a:pt x="280711" y="4605918"/>
                </a:lnTo>
                <a:cubicBezTo>
                  <a:pt x="68967" y="4605918"/>
                  <a:pt x="830" y="4555035"/>
                  <a:pt x="830" y="4343291"/>
                </a:cubicBezTo>
                <a:cubicBezTo>
                  <a:pt x="3705" y="3026202"/>
                  <a:pt x="-2045" y="1588343"/>
                  <a:pt x="830" y="27125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угольник: скругленные углы 6">
            <a:extLst>
              <a:ext uri="{FF2B5EF4-FFF2-40B4-BE49-F238E27FC236}">
                <a16:creationId xmlns:a16="http://schemas.microsoft.com/office/drawing/2014/main" xmlns="" id="{159005DE-1AA1-4DEE-81E9-095F4F2B6817}"/>
              </a:ext>
            </a:extLst>
          </p:cNvPr>
          <p:cNvSpPr/>
          <p:nvPr/>
        </p:nvSpPr>
        <p:spPr>
          <a:xfrm>
            <a:off x="3580534" y="3984487"/>
            <a:ext cx="2532509" cy="1699612"/>
          </a:xfrm>
          <a:custGeom>
            <a:avLst/>
            <a:gdLst>
              <a:gd name="connsiteX0" fmla="*/ 0 w 4526526"/>
              <a:gd name="connsiteY0" fmla="*/ 383397 h 4605918"/>
              <a:gd name="connsiteX1" fmla="*/ 383397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0 w 4526526"/>
              <a:gd name="connsiteY0" fmla="*/ 383397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298405 w 4526526"/>
              <a:gd name="connsiteY2" fmla="*/ 8627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26526 w 4535153"/>
              <a:gd name="connsiteY4" fmla="*/ 4222521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17900 w 4535153"/>
              <a:gd name="connsiteY4" fmla="*/ 4377797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38339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28850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30 w 4527357"/>
              <a:gd name="connsiteY0" fmla="*/ 271254 h 4614544"/>
              <a:gd name="connsiteX1" fmla="*/ 280710 w 4527357"/>
              <a:gd name="connsiteY1" fmla="*/ 0 h 4614544"/>
              <a:gd name="connsiteX2" fmla="*/ 4290609 w 4527357"/>
              <a:gd name="connsiteY2" fmla="*/ 8627 h 4614544"/>
              <a:gd name="connsiteX3" fmla="*/ 4527357 w 4527357"/>
              <a:gd name="connsiteY3" fmla="*/ 314386 h 4614544"/>
              <a:gd name="connsiteX4" fmla="*/ 4510104 w 4527357"/>
              <a:gd name="connsiteY4" fmla="*/ 4377797 h 4614544"/>
              <a:gd name="connsiteX5" fmla="*/ 4238850 w 4527357"/>
              <a:gd name="connsiteY5" fmla="*/ 4614544 h 4614544"/>
              <a:gd name="connsiteX6" fmla="*/ 280711 w 4527357"/>
              <a:gd name="connsiteY6" fmla="*/ 4605918 h 4614544"/>
              <a:gd name="connsiteX7" fmla="*/ 830 w 4527357"/>
              <a:gd name="connsiteY7" fmla="*/ 4343291 h 4614544"/>
              <a:gd name="connsiteX8" fmla="*/ 830 w 4527357"/>
              <a:gd name="connsiteY8" fmla="*/ 271254 h 46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357" h="4614544">
                <a:moveTo>
                  <a:pt x="830" y="271254"/>
                </a:moveTo>
                <a:cubicBezTo>
                  <a:pt x="830" y="59510"/>
                  <a:pt x="68966" y="0"/>
                  <a:pt x="280710" y="0"/>
                </a:cubicBezTo>
                <a:lnTo>
                  <a:pt x="4290609" y="8627"/>
                </a:lnTo>
                <a:cubicBezTo>
                  <a:pt x="4502353" y="8627"/>
                  <a:pt x="4527357" y="102642"/>
                  <a:pt x="4527357" y="314386"/>
                </a:cubicBezTo>
                <a:cubicBezTo>
                  <a:pt x="4524481" y="1617098"/>
                  <a:pt x="4512980" y="3075085"/>
                  <a:pt x="4510104" y="4377797"/>
                </a:cubicBezTo>
                <a:cubicBezTo>
                  <a:pt x="4510104" y="4589541"/>
                  <a:pt x="4450594" y="4614544"/>
                  <a:pt x="4238850" y="4614544"/>
                </a:cubicBezTo>
                <a:lnTo>
                  <a:pt x="280711" y="4605918"/>
                </a:lnTo>
                <a:cubicBezTo>
                  <a:pt x="68967" y="4605918"/>
                  <a:pt x="830" y="4555035"/>
                  <a:pt x="830" y="4343291"/>
                </a:cubicBezTo>
                <a:cubicBezTo>
                  <a:pt x="3705" y="3026202"/>
                  <a:pt x="-2045" y="1588343"/>
                  <a:pt x="830" y="27125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xmlns="" id="{0EE23231-3828-4562-B8CD-E9F51E20BF5B}"/>
              </a:ext>
            </a:extLst>
          </p:cNvPr>
          <p:cNvSpPr/>
          <p:nvPr/>
        </p:nvSpPr>
        <p:spPr>
          <a:xfrm>
            <a:off x="6325715" y="3993431"/>
            <a:ext cx="2361520" cy="1721736"/>
          </a:xfrm>
          <a:custGeom>
            <a:avLst/>
            <a:gdLst>
              <a:gd name="connsiteX0" fmla="*/ 0 w 4526526"/>
              <a:gd name="connsiteY0" fmla="*/ 383397 h 4605918"/>
              <a:gd name="connsiteX1" fmla="*/ 383397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0 w 4526526"/>
              <a:gd name="connsiteY0" fmla="*/ 383397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298405 w 4526526"/>
              <a:gd name="connsiteY2" fmla="*/ 8627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26526 w 4535153"/>
              <a:gd name="connsiteY4" fmla="*/ 4222521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17900 w 4535153"/>
              <a:gd name="connsiteY4" fmla="*/ 4377797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38339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28850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30 w 4527357"/>
              <a:gd name="connsiteY0" fmla="*/ 271254 h 4614544"/>
              <a:gd name="connsiteX1" fmla="*/ 280710 w 4527357"/>
              <a:gd name="connsiteY1" fmla="*/ 0 h 4614544"/>
              <a:gd name="connsiteX2" fmla="*/ 4290609 w 4527357"/>
              <a:gd name="connsiteY2" fmla="*/ 8627 h 4614544"/>
              <a:gd name="connsiteX3" fmla="*/ 4527357 w 4527357"/>
              <a:gd name="connsiteY3" fmla="*/ 314386 h 4614544"/>
              <a:gd name="connsiteX4" fmla="*/ 4510104 w 4527357"/>
              <a:gd name="connsiteY4" fmla="*/ 4377797 h 4614544"/>
              <a:gd name="connsiteX5" fmla="*/ 4238850 w 4527357"/>
              <a:gd name="connsiteY5" fmla="*/ 4614544 h 4614544"/>
              <a:gd name="connsiteX6" fmla="*/ 280711 w 4527357"/>
              <a:gd name="connsiteY6" fmla="*/ 4605918 h 4614544"/>
              <a:gd name="connsiteX7" fmla="*/ 830 w 4527357"/>
              <a:gd name="connsiteY7" fmla="*/ 4343291 h 4614544"/>
              <a:gd name="connsiteX8" fmla="*/ 830 w 4527357"/>
              <a:gd name="connsiteY8" fmla="*/ 271254 h 46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357" h="4614544">
                <a:moveTo>
                  <a:pt x="830" y="271254"/>
                </a:moveTo>
                <a:cubicBezTo>
                  <a:pt x="830" y="59510"/>
                  <a:pt x="68966" y="0"/>
                  <a:pt x="280710" y="0"/>
                </a:cubicBezTo>
                <a:lnTo>
                  <a:pt x="4290609" y="8627"/>
                </a:lnTo>
                <a:cubicBezTo>
                  <a:pt x="4502353" y="8627"/>
                  <a:pt x="4527357" y="102642"/>
                  <a:pt x="4527357" y="314386"/>
                </a:cubicBezTo>
                <a:cubicBezTo>
                  <a:pt x="4524481" y="1617098"/>
                  <a:pt x="4512980" y="3075085"/>
                  <a:pt x="4510104" y="4377797"/>
                </a:cubicBezTo>
                <a:cubicBezTo>
                  <a:pt x="4510104" y="4589541"/>
                  <a:pt x="4450594" y="4614544"/>
                  <a:pt x="4238850" y="4614544"/>
                </a:cubicBezTo>
                <a:lnTo>
                  <a:pt x="280711" y="4605918"/>
                </a:lnTo>
                <a:cubicBezTo>
                  <a:pt x="68967" y="4605918"/>
                  <a:pt x="830" y="4555035"/>
                  <a:pt x="830" y="4343291"/>
                </a:cubicBezTo>
                <a:cubicBezTo>
                  <a:pt x="3705" y="3026202"/>
                  <a:pt x="-2045" y="1588343"/>
                  <a:pt x="830" y="27125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xmlns="" id="{A45205E8-2814-498C-B44C-1BA29CCB9328}"/>
              </a:ext>
            </a:extLst>
          </p:cNvPr>
          <p:cNvSpPr/>
          <p:nvPr/>
        </p:nvSpPr>
        <p:spPr>
          <a:xfrm>
            <a:off x="1569625" y="5808860"/>
            <a:ext cx="684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 ученых получили квартиры по государственной программе</a:t>
            </a:r>
          </a:p>
        </p:txBody>
      </p:sp>
      <p:sp>
        <p:nvSpPr>
          <p:cNvPr id="3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9" y="93318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Номер слайда 4">
            <a:extLst>
              <a:ext uri="{FF2B5EF4-FFF2-40B4-BE49-F238E27FC236}">
                <a16:creationId xmlns:a16="http://schemas.microsoft.com/office/drawing/2014/main" xmlns="" id="{5ED6A757-69C5-43C0-BC6E-83816EE9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76678"/>
            <a:ext cx="2057400" cy="273844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3" name="Полилиния 5">
            <a:extLst>
              <a:ext uri="{FF2B5EF4-FFF2-40B4-BE49-F238E27FC236}">
                <a16:creationId xmlns:a16="http://schemas.microsoft.com/office/drawing/2014/main" xmlns="" id="{4964CB70-146C-4D23-A41E-5B9289ED9D51}"/>
              </a:ext>
            </a:extLst>
          </p:cNvPr>
          <p:cNvSpPr/>
          <p:nvPr/>
        </p:nvSpPr>
        <p:spPr>
          <a:xfrm>
            <a:off x="218804" y="829763"/>
            <a:ext cx="8826331" cy="899405"/>
          </a:xfrm>
          <a:custGeom>
            <a:avLst/>
            <a:gdLst>
              <a:gd name="connsiteX0" fmla="*/ 0 w 8582453"/>
              <a:gd name="connsiteY0" fmla="*/ 99533 h 995333"/>
              <a:gd name="connsiteX1" fmla="*/ 99533 w 8582453"/>
              <a:gd name="connsiteY1" fmla="*/ 0 h 995333"/>
              <a:gd name="connsiteX2" fmla="*/ 8482920 w 8582453"/>
              <a:gd name="connsiteY2" fmla="*/ 0 h 995333"/>
              <a:gd name="connsiteX3" fmla="*/ 8582453 w 8582453"/>
              <a:gd name="connsiteY3" fmla="*/ 99533 h 995333"/>
              <a:gd name="connsiteX4" fmla="*/ 8582453 w 8582453"/>
              <a:gd name="connsiteY4" fmla="*/ 895800 h 995333"/>
              <a:gd name="connsiteX5" fmla="*/ 8482920 w 8582453"/>
              <a:gd name="connsiteY5" fmla="*/ 995333 h 995333"/>
              <a:gd name="connsiteX6" fmla="*/ 99533 w 8582453"/>
              <a:gd name="connsiteY6" fmla="*/ 995333 h 995333"/>
              <a:gd name="connsiteX7" fmla="*/ 0 w 8582453"/>
              <a:gd name="connsiteY7" fmla="*/ 895800 h 995333"/>
              <a:gd name="connsiteX8" fmla="*/ 0 w 8582453"/>
              <a:gd name="connsiteY8" fmla="*/ 99533 h 9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453" h="995333">
                <a:moveTo>
                  <a:pt x="0" y="99533"/>
                </a:moveTo>
                <a:cubicBezTo>
                  <a:pt x="0" y="44562"/>
                  <a:pt x="44562" y="0"/>
                  <a:pt x="99533" y="0"/>
                </a:cubicBezTo>
                <a:lnTo>
                  <a:pt x="8482920" y="0"/>
                </a:lnTo>
                <a:cubicBezTo>
                  <a:pt x="8537891" y="0"/>
                  <a:pt x="8582453" y="44562"/>
                  <a:pt x="8582453" y="99533"/>
                </a:cubicBezTo>
                <a:lnTo>
                  <a:pt x="8582453" y="895800"/>
                </a:lnTo>
                <a:cubicBezTo>
                  <a:pt x="8582453" y="950771"/>
                  <a:pt x="8537891" y="995333"/>
                  <a:pt x="8482920" y="995333"/>
                </a:cubicBezTo>
                <a:lnTo>
                  <a:pt x="99533" y="995333"/>
                </a:lnTo>
                <a:cubicBezTo>
                  <a:pt x="44562" y="995333"/>
                  <a:pt x="0" y="950771"/>
                  <a:pt x="0" y="895800"/>
                </a:cubicBezTo>
                <a:lnTo>
                  <a:pt x="0" y="9953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99166" tIns="37148" rIns="37148" bIns="37148" numCol="1" spcCol="1270" anchor="ctr" anchorCtr="0">
            <a:no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азиатская школа –семинар «Проблемы оптимизации сложных систем» (Россия, Казахстан, Кыргызстан, Узбекистан)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олилиния 5">
            <a:extLst>
              <a:ext uri="{FF2B5EF4-FFF2-40B4-BE49-F238E27FC236}">
                <a16:creationId xmlns:a16="http://schemas.microsoft.com/office/drawing/2014/main" xmlns="" id="{DBACC2E9-12D2-4447-98C5-2FC2306607EB}"/>
              </a:ext>
            </a:extLst>
          </p:cNvPr>
          <p:cNvSpPr/>
          <p:nvPr/>
        </p:nvSpPr>
        <p:spPr>
          <a:xfrm>
            <a:off x="218804" y="1889607"/>
            <a:ext cx="8826331" cy="1103274"/>
          </a:xfrm>
          <a:custGeom>
            <a:avLst/>
            <a:gdLst>
              <a:gd name="connsiteX0" fmla="*/ 0 w 8582453"/>
              <a:gd name="connsiteY0" fmla="*/ 99533 h 995333"/>
              <a:gd name="connsiteX1" fmla="*/ 99533 w 8582453"/>
              <a:gd name="connsiteY1" fmla="*/ 0 h 995333"/>
              <a:gd name="connsiteX2" fmla="*/ 8482920 w 8582453"/>
              <a:gd name="connsiteY2" fmla="*/ 0 h 995333"/>
              <a:gd name="connsiteX3" fmla="*/ 8582453 w 8582453"/>
              <a:gd name="connsiteY3" fmla="*/ 99533 h 995333"/>
              <a:gd name="connsiteX4" fmla="*/ 8582453 w 8582453"/>
              <a:gd name="connsiteY4" fmla="*/ 895800 h 995333"/>
              <a:gd name="connsiteX5" fmla="*/ 8482920 w 8582453"/>
              <a:gd name="connsiteY5" fmla="*/ 995333 h 995333"/>
              <a:gd name="connsiteX6" fmla="*/ 99533 w 8582453"/>
              <a:gd name="connsiteY6" fmla="*/ 995333 h 995333"/>
              <a:gd name="connsiteX7" fmla="*/ 0 w 8582453"/>
              <a:gd name="connsiteY7" fmla="*/ 895800 h 995333"/>
              <a:gd name="connsiteX8" fmla="*/ 0 w 8582453"/>
              <a:gd name="connsiteY8" fmla="*/ 99533 h 9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453" h="995333">
                <a:moveTo>
                  <a:pt x="0" y="99533"/>
                </a:moveTo>
                <a:cubicBezTo>
                  <a:pt x="0" y="44562"/>
                  <a:pt x="44562" y="0"/>
                  <a:pt x="99533" y="0"/>
                </a:cubicBezTo>
                <a:lnTo>
                  <a:pt x="8482920" y="0"/>
                </a:lnTo>
                <a:cubicBezTo>
                  <a:pt x="8537891" y="0"/>
                  <a:pt x="8582453" y="44562"/>
                  <a:pt x="8582453" y="99533"/>
                </a:cubicBezTo>
                <a:lnTo>
                  <a:pt x="8582453" y="895800"/>
                </a:lnTo>
                <a:cubicBezTo>
                  <a:pt x="8582453" y="950771"/>
                  <a:pt x="8537891" y="995333"/>
                  <a:pt x="8482920" y="995333"/>
                </a:cubicBezTo>
                <a:lnTo>
                  <a:pt x="99533" y="995333"/>
                </a:lnTo>
                <a:cubicBezTo>
                  <a:pt x="44562" y="995333"/>
                  <a:pt x="0" y="950771"/>
                  <a:pt x="0" y="895800"/>
                </a:cubicBezTo>
                <a:lnTo>
                  <a:pt x="0" y="9953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99166" tIns="37148" rIns="37148" bIns="37148" numCol="1" spcCol="1270" anchor="ctr" anchorCtr="0">
            <a:no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научная конференция «Информатика и прикладная математика» (Алматы, Казахстан)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олилиния 5">
            <a:extLst>
              <a:ext uri="{FF2B5EF4-FFF2-40B4-BE49-F238E27FC236}">
                <a16:creationId xmlns:a16="http://schemas.microsoft.com/office/drawing/2014/main" xmlns="" id="{78D676DA-39C6-4E4B-A197-7019226E8BF7}"/>
              </a:ext>
            </a:extLst>
          </p:cNvPr>
          <p:cNvSpPr/>
          <p:nvPr/>
        </p:nvSpPr>
        <p:spPr>
          <a:xfrm>
            <a:off x="210179" y="3149846"/>
            <a:ext cx="8826331" cy="899405"/>
          </a:xfrm>
          <a:custGeom>
            <a:avLst/>
            <a:gdLst>
              <a:gd name="connsiteX0" fmla="*/ 0 w 8582453"/>
              <a:gd name="connsiteY0" fmla="*/ 99533 h 995333"/>
              <a:gd name="connsiteX1" fmla="*/ 99533 w 8582453"/>
              <a:gd name="connsiteY1" fmla="*/ 0 h 995333"/>
              <a:gd name="connsiteX2" fmla="*/ 8482920 w 8582453"/>
              <a:gd name="connsiteY2" fmla="*/ 0 h 995333"/>
              <a:gd name="connsiteX3" fmla="*/ 8582453 w 8582453"/>
              <a:gd name="connsiteY3" fmla="*/ 99533 h 995333"/>
              <a:gd name="connsiteX4" fmla="*/ 8582453 w 8582453"/>
              <a:gd name="connsiteY4" fmla="*/ 895800 h 995333"/>
              <a:gd name="connsiteX5" fmla="*/ 8482920 w 8582453"/>
              <a:gd name="connsiteY5" fmla="*/ 995333 h 995333"/>
              <a:gd name="connsiteX6" fmla="*/ 99533 w 8582453"/>
              <a:gd name="connsiteY6" fmla="*/ 995333 h 995333"/>
              <a:gd name="connsiteX7" fmla="*/ 0 w 8582453"/>
              <a:gd name="connsiteY7" fmla="*/ 895800 h 995333"/>
              <a:gd name="connsiteX8" fmla="*/ 0 w 8582453"/>
              <a:gd name="connsiteY8" fmla="*/ 99533 h 9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453" h="995333">
                <a:moveTo>
                  <a:pt x="0" y="99533"/>
                </a:moveTo>
                <a:cubicBezTo>
                  <a:pt x="0" y="44562"/>
                  <a:pt x="44562" y="0"/>
                  <a:pt x="99533" y="0"/>
                </a:cubicBezTo>
                <a:lnTo>
                  <a:pt x="8482920" y="0"/>
                </a:lnTo>
                <a:cubicBezTo>
                  <a:pt x="8537891" y="0"/>
                  <a:pt x="8582453" y="44562"/>
                  <a:pt x="8582453" y="99533"/>
                </a:cubicBezTo>
                <a:lnTo>
                  <a:pt x="8582453" y="895800"/>
                </a:lnTo>
                <a:cubicBezTo>
                  <a:pt x="8582453" y="950771"/>
                  <a:pt x="8537891" y="995333"/>
                  <a:pt x="8482920" y="995333"/>
                </a:cubicBezTo>
                <a:lnTo>
                  <a:pt x="99533" y="995333"/>
                </a:lnTo>
                <a:cubicBezTo>
                  <a:pt x="44562" y="995333"/>
                  <a:pt x="0" y="950771"/>
                  <a:pt x="0" y="895800"/>
                </a:cubicBezTo>
                <a:lnTo>
                  <a:pt x="0" y="9953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99166" tIns="37148" rIns="37148" bIns="37148" numCol="1" spcCol="1270" anchor="ctr" anchorCtr="0">
            <a:no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Международная научная конференция «Оптимизация и приложения»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OPTIMA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Петровац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Черногория)</a:t>
            </a:r>
            <a:endParaRPr 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1B3E187-D4AA-49AD-9259-07C94B8A2D93}"/>
              </a:ext>
            </a:extLst>
          </p:cNvPr>
          <p:cNvSpPr/>
          <p:nvPr/>
        </p:nvSpPr>
        <p:spPr>
          <a:xfrm>
            <a:off x="1242203" y="157360"/>
            <a:ext cx="71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международных научных конференций и семинаров</a:t>
            </a:r>
          </a:p>
        </p:txBody>
      </p:sp>
      <p:pic>
        <p:nvPicPr>
          <p:cNvPr id="1026" name="Picture 2" descr="Image result for ÐÐµÐ¶Ð´ÑÐ½Ð°ÑÐ¾Ð´Ð½Ð°Ñ Ð°Ð·Ð¸Ð°ÑÑÐºÐ°Ñ ÑÐºÐ¾Ð»Ð° âÑÐµÐ¼Ð¸Ð½Ð°Ñ Â«ÐÑÐ¾Ð±Ð»ÐµÐ¼Ñ Ð¾Ð¿ÑÐ¸Ð¼Ð¸Ð·Ð°ÑÐ¸Ð¸ ÑÐ»Ð¾Ð¶Ð½ÑÑ ÑÐ¸ÑÑÐµÐ¼Â»">
            <a:extLst>
              <a:ext uri="{FF2B5EF4-FFF2-40B4-BE49-F238E27FC236}">
                <a16:creationId xmlns:a16="http://schemas.microsoft.com/office/drawing/2014/main" xmlns="" id="{0CF025C9-E0AE-42AF-8ED7-FFB27628B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5" b="-7875"/>
          <a:stretch/>
        </p:blipFill>
        <p:spPr bwMode="auto">
          <a:xfrm>
            <a:off x="308409" y="925051"/>
            <a:ext cx="1660293" cy="85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ÐÐµÐ¶Ð´ÑÐ½Ð°ÑÐ¾Ð´Ð½Ð°Ñ Ð½Ð°ÑÑÐ½Ð°Ñ ÐºÐ¾Ð½ÑÐµÑÐµÐ½ÑÐ¸Ñ Â«ÐÐ½ÑÐ¾ÑÐ¼Ð°ÑÐ¸ÐºÐ° Ð¸ Ð¿ÑÐ¸ÐºÐ»Ð°Ð´Ð½Ð°Ñ Ð¼Ð°ÑÐµÐ¼Ð°ÑÐ¸ÐºÐ°Â»">
            <a:extLst>
              <a:ext uri="{FF2B5EF4-FFF2-40B4-BE49-F238E27FC236}">
                <a16:creationId xmlns:a16="http://schemas.microsoft.com/office/drawing/2014/main" xmlns="" id="{2290D7C7-42BC-4F50-BE62-B41DF9032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7" b="12466"/>
          <a:stretch/>
        </p:blipFill>
        <p:spPr bwMode="auto">
          <a:xfrm>
            <a:off x="297902" y="1889607"/>
            <a:ext cx="1670800" cy="1039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IX International Conference Optimization and Applications (OPTIMA-2018)">
            <a:extLst>
              <a:ext uri="{FF2B5EF4-FFF2-40B4-BE49-F238E27FC236}">
                <a16:creationId xmlns:a16="http://schemas.microsoft.com/office/drawing/2014/main" xmlns="" id="{01C42F78-28F1-4B47-B42F-B303A18E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9" y="3215360"/>
            <a:ext cx="1649787" cy="849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олилиния 5">
            <a:extLst>
              <a:ext uri="{FF2B5EF4-FFF2-40B4-BE49-F238E27FC236}">
                <a16:creationId xmlns:a16="http://schemas.microsoft.com/office/drawing/2014/main" xmlns="" id="{5C778D0E-F1CC-4F4B-A4B2-E8EA33A3639D}"/>
              </a:ext>
            </a:extLst>
          </p:cNvPr>
          <p:cNvSpPr/>
          <p:nvPr/>
        </p:nvSpPr>
        <p:spPr>
          <a:xfrm>
            <a:off x="218804" y="4256595"/>
            <a:ext cx="8817706" cy="1000229"/>
          </a:xfrm>
          <a:custGeom>
            <a:avLst/>
            <a:gdLst>
              <a:gd name="connsiteX0" fmla="*/ 0 w 8582453"/>
              <a:gd name="connsiteY0" fmla="*/ 99533 h 995333"/>
              <a:gd name="connsiteX1" fmla="*/ 99533 w 8582453"/>
              <a:gd name="connsiteY1" fmla="*/ 0 h 995333"/>
              <a:gd name="connsiteX2" fmla="*/ 8482920 w 8582453"/>
              <a:gd name="connsiteY2" fmla="*/ 0 h 995333"/>
              <a:gd name="connsiteX3" fmla="*/ 8582453 w 8582453"/>
              <a:gd name="connsiteY3" fmla="*/ 99533 h 995333"/>
              <a:gd name="connsiteX4" fmla="*/ 8582453 w 8582453"/>
              <a:gd name="connsiteY4" fmla="*/ 895800 h 995333"/>
              <a:gd name="connsiteX5" fmla="*/ 8482920 w 8582453"/>
              <a:gd name="connsiteY5" fmla="*/ 995333 h 995333"/>
              <a:gd name="connsiteX6" fmla="*/ 99533 w 8582453"/>
              <a:gd name="connsiteY6" fmla="*/ 995333 h 995333"/>
              <a:gd name="connsiteX7" fmla="*/ 0 w 8582453"/>
              <a:gd name="connsiteY7" fmla="*/ 895800 h 995333"/>
              <a:gd name="connsiteX8" fmla="*/ 0 w 8582453"/>
              <a:gd name="connsiteY8" fmla="*/ 99533 h 9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453" h="995333">
                <a:moveTo>
                  <a:pt x="0" y="99533"/>
                </a:moveTo>
                <a:cubicBezTo>
                  <a:pt x="0" y="44562"/>
                  <a:pt x="44562" y="0"/>
                  <a:pt x="99533" y="0"/>
                </a:cubicBezTo>
                <a:lnTo>
                  <a:pt x="8482920" y="0"/>
                </a:lnTo>
                <a:cubicBezTo>
                  <a:pt x="8537891" y="0"/>
                  <a:pt x="8582453" y="44562"/>
                  <a:pt x="8582453" y="99533"/>
                </a:cubicBezTo>
                <a:lnTo>
                  <a:pt x="8582453" y="895800"/>
                </a:lnTo>
                <a:cubicBezTo>
                  <a:pt x="8582453" y="950771"/>
                  <a:pt x="8537891" y="995333"/>
                  <a:pt x="8482920" y="995333"/>
                </a:cubicBezTo>
                <a:lnTo>
                  <a:pt x="99533" y="995333"/>
                </a:lnTo>
                <a:cubicBezTo>
                  <a:pt x="44562" y="995333"/>
                  <a:pt x="0" y="950771"/>
                  <a:pt x="0" y="895800"/>
                </a:cubicBezTo>
                <a:lnTo>
                  <a:pt x="0" y="9953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99166" tIns="37148" rIns="37148" bIns="37148" numCol="1" spcCol="1270" anchor="ctr" anchorCtr="0">
            <a:no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Балканская конференция по операционным исследованиям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BALCOR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Белград Сербия )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 result for balcor 2018">
            <a:extLst>
              <a:ext uri="{FF2B5EF4-FFF2-40B4-BE49-F238E27FC236}">
                <a16:creationId xmlns:a16="http://schemas.microsoft.com/office/drawing/2014/main" xmlns="" id="{918902A1-67B1-401A-B273-1B06FC29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9" y="4446766"/>
            <a:ext cx="2106987" cy="67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5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xmlns="" id="{980C1BDE-2115-4834-AA61-E6E0655F2650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023598" y="2508764"/>
            <a:ext cx="5384035" cy="152506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74EEB441-2D3A-44AE-AACD-1D66DFAD7AE0}"/>
              </a:ext>
            </a:extLst>
          </p:cNvPr>
          <p:cNvCxnSpPr>
            <a:cxnSpLocks/>
          </p:cNvCxnSpPr>
          <p:nvPr/>
        </p:nvCxnSpPr>
        <p:spPr>
          <a:xfrm>
            <a:off x="2023598" y="2546816"/>
            <a:ext cx="3885367" cy="14747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E330003F-6C98-4EDA-9FE8-B4D664F05E8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117935" y="858244"/>
            <a:ext cx="4112872" cy="127794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>
            <a:cxnSpLocks/>
          </p:cNvCxnSpPr>
          <p:nvPr/>
        </p:nvCxnSpPr>
        <p:spPr>
          <a:xfrm flipH="1">
            <a:off x="2070070" y="1024276"/>
            <a:ext cx="3044991" cy="107134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0A743E0-0BB6-483D-BEBE-D428B856204B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1043592" y="2774390"/>
            <a:ext cx="267292" cy="1293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492E1CF-2235-42A7-823E-8B6F118EBB4A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717627" y="2773309"/>
            <a:ext cx="360520" cy="1315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7D30A8C-3CAC-47DE-9804-76D04DF5D815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1937287" y="2632985"/>
            <a:ext cx="2066389" cy="1260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A8F9B023-4DAD-4163-928F-03FF18CCD05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056854" y="2461986"/>
            <a:ext cx="4698716" cy="997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12562CFD-347B-4C87-95CE-6EA8673E7DD3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161863" y="2355085"/>
            <a:ext cx="4406240" cy="616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91F25166-99B0-4205-96C1-3FEBED1C01E8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2150292" y="1680635"/>
            <a:ext cx="3499754" cy="492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1988A0B9-0306-49E6-B744-AA2934124B9F}"/>
              </a:ext>
            </a:extLst>
          </p:cNvPr>
          <p:cNvCxnSpPr>
            <a:cxnSpLocks/>
            <a:endCxn id="63" idx="2"/>
          </p:cNvCxnSpPr>
          <p:nvPr/>
        </p:nvCxnSpPr>
        <p:spPr>
          <a:xfrm>
            <a:off x="2422213" y="2273736"/>
            <a:ext cx="4453101" cy="16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1">
            <a:extLst>
              <a:ext uri="{FF2B5EF4-FFF2-40B4-BE49-F238E27FC236}">
                <a16:creationId xmlns:a16="http://schemas.microsoft.com/office/drawing/2014/main" xmlns="" id="{2FEF4D5C-C1B8-4BDA-834C-7907946B5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2" y="1833157"/>
            <a:ext cx="1154007" cy="88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6A7F84-9C8B-454C-A428-8A324BF2B687}"/>
              </a:ext>
            </a:extLst>
          </p:cNvPr>
          <p:cNvSpPr txBox="1"/>
          <p:nvPr/>
        </p:nvSpPr>
        <p:spPr>
          <a:xfrm>
            <a:off x="6527256" y="1371826"/>
            <a:ext cx="1892675" cy="570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Объединенный институт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 информатики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 Беларуси</a:t>
            </a:r>
            <a:endParaRPr lang="x-non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EE060372-3C50-4E30-9A8C-5737D30ED8D5}"/>
              </a:ext>
            </a:extLst>
          </p:cNvPr>
          <p:cNvSpPr/>
          <p:nvPr/>
        </p:nvSpPr>
        <p:spPr>
          <a:xfrm>
            <a:off x="5788777" y="1320301"/>
            <a:ext cx="739516" cy="683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4E377602-CF78-4FCC-91BA-282CDE5ADE51}"/>
              </a:ext>
            </a:extLst>
          </p:cNvPr>
          <p:cNvGrpSpPr/>
          <p:nvPr/>
        </p:nvGrpSpPr>
        <p:grpSpPr>
          <a:xfrm>
            <a:off x="2809819" y="1318095"/>
            <a:ext cx="844629" cy="691981"/>
            <a:chOff x="2762250" y="2861033"/>
            <a:chExt cx="1283888" cy="121282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756385D5-BE33-4628-85BF-3B3690785F0C}"/>
                </a:ext>
              </a:extLst>
            </p:cNvPr>
            <p:cNvSpPr/>
            <p:nvPr/>
          </p:nvSpPr>
          <p:spPr>
            <a:xfrm>
              <a:off x="2762250" y="2861033"/>
              <a:ext cx="1283888" cy="12128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Picture 2" descr="ÐÐ°ÑÑÐ¸Ð½ÐºÐ¸ Ð¿Ð¾ Ð·Ð°Ð¿ÑÐ¾ÑÑ Ð¼Ð³Ñ png">
              <a:extLst>
                <a:ext uri="{FF2B5EF4-FFF2-40B4-BE49-F238E27FC236}">
                  <a16:creationId xmlns:a16="http://schemas.microsoft.com/office/drawing/2014/main" xmlns="" id="{A945B79C-A0F7-4E44-8903-FBE4DACF1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602" y="2922076"/>
              <a:ext cx="1121181" cy="1106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E56D388-AE0E-4AE1-BBE5-231B4291FB9A}"/>
              </a:ext>
            </a:extLst>
          </p:cNvPr>
          <p:cNvSpPr txBox="1"/>
          <p:nvPr/>
        </p:nvSpPr>
        <p:spPr>
          <a:xfrm>
            <a:off x="3793176" y="1474755"/>
            <a:ext cx="1856870" cy="411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М. Ломоносова (РФ) 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03BC2991-BA6B-40D5-9FC8-0702FF65D3FD}"/>
              </a:ext>
            </a:extLst>
          </p:cNvPr>
          <p:cNvGrpSpPr/>
          <p:nvPr/>
        </p:nvGrpSpPr>
        <p:grpSpPr>
          <a:xfrm>
            <a:off x="6875314" y="1954923"/>
            <a:ext cx="669595" cy="670703"/>
            <a:chOff x="3608997" y="3456441"/>
            <a:chExt cx="1017826" cy="1175535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CB08D7A0-7151-47FA-93A6-BB96980D6CB1}"/>
                </a:ext>
              </a:extLst>
            </p:cNvPr>
            <p:cNvSpPr/>
            <p:nvPr/>
          </p:nvSpPr>
          <p:spPr>
            <a:xfrm>
              <a:off x="3608997" y="3456441"/>
              <a:ext cx="1017826" cy="11755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4" descr="ÐÐ°ÑÑÐ¸Ð½ÐºÐ¸ Ð¿Ð¾ Ð·Ð°Ð¿ÑÐ¾ÑÑ ÑÑÐ´Ð°Ð½ÑÑÐºÐ¸Ð¹ ÑÐ½Ð¸Ð²ÐµÑÑÐ¸ÑÐµÑ png">
              <a:extLst>
                <a:ext uri="{FF2B5EF4-FFF2-40B4-BE49-F238E27FC236}">
                  <a16:creationId xmlns:a16="http://schemas.microsoft.com/office/drawing/2014/main" xmlns="" id="{00299ED2-3F32-4F4B-86AE-78982514A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553" y="3527525"/>
              <a:ext cx="923211" cy="101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A343FA3-24A6-4A89-89C3-EE257739413E}"/>
              </a:ext>
            </a:extLst>
          </p:cNvPr>
          <p:cNvSpPr txBox="1"/>
          <p:nvPr/>
        </p:nvSpPr>
        <p:spPr>
          <a:xfrm>
            <a:off x="7558869" y="1999892"/>
            <a:ext cx="9444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Фуданьский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b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(Китай)    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00ED7046-1D7F-4FD5-8B94-7A2599D20052}"/>
              </a:ext>
            </a:extLst>
          </p:cNvPr>
          <p:cNvGrpSpPr/>
          <p:nvPr/>
        </p:nvGrpSpPr>
        <p:grpSpPr>
          <a:xfrm>
            <a:off x="6568103" y="2623487"/>
            <a:ext cx="739740" cy="695638"/>
            <a:chOff x="7789796" y="3012286"/>
            <a:chExt cx="1124451" cy="1219239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FABE452E-D7BD-4490-A5C2-ED1F1DDD634D}"/>
                </a:ext>
              </a:extLst>
            </p:cNvPr>
            <p:cNvSpPr/>
            <p:nvPr/>
          </p:nvSpPr>
          <p:spPr>
            <a:xfrm>
              <a:off x="7789796" y="3012286"/>
              <a:ext cx="1124451" cy="12192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6" descr="ÐÐ°ÑÑÐ¸Ð½ÐºÐ¸ Ð¿Ð¾ Ð·Ð°Ð¿ÑÐ¾ÑÑ ÑÑÐ´Ð°Ð½ÑÑÐºÐ¸Ð¹ ÑÐ½Ð¸Ð²ÐµÑÑÐ¸ÑÐµÑ png">
              <a:extLst>
                <a:ext uri="{FF2B5EF4-FFF2-40B4-BE49-F238E27FC236}">
                  <a16:creationId xmlns:a16="http://schemas.microsoft.com/office/drawing/2014/main" xmlns="" id="{042F90CF-F9A5-4369-86FB-C989B5A6C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518" y="3080979"/>
              <a:ext cx="882935" cy="111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3358FFB-0C6A-4548-8FA9-D30578F97F43}"/>
              </a:ext>
            </a:extLst>
          </p:cNvPr>
          <p:cNvSpPr txBox="1"/>
          <p:nvPr/>
        </p:nvSpPr>
        <p:spPr>
          <a:xfrm>
            <a:off x="7284558" y="2740494"/>
            <a:ext cx="1074522" cy="570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Шанхайский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</a:t>
            </a:r>
            <a:b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(Китай) 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361D8CCF-663A-44A2-8C04-1D81035479F4}"/>
              </a:ext>
            </a:extLst>
          </p:cNvPr>
          <p:cNvSpPr/>
          <p:nvPr/>
        </p:nvSpPr>
        <p:spPr>
          <a:xfrm>
            <a:off x="6658155" y="3381797"/>
            <a:ext cx="665189" cy="530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972FC-070C-4C07-B1B3-98D7623B1D18}"/>
              </a:ext>
            </a:extLst>
          </p:cNvPr>
          <p:cNvSpPr txBox="1"/>
          <p:nvPr/>
        </p:nvSpPr>
        <p:spPr>
          <a:xfrm>
            <a:off x="7284558" y="3390730"/>
            <a:ext cx="1053038" cy="570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математики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 Сербии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B309758C-2F5A-4551-9EAD-A49580DD11D6}"/>
              </a:ext>
            </a:extLst>
          </p:cNvPr>
          <p:cNvGrpSpPr/>
          <p:nvPr/>
        </p:nvGrpSpPr>
        <p:grpSpPr>
          <a:xfrm>
            <a:off x="4102094" y="2690073"/>
            <a:ext cx="729972" cy="682302"/>
            <a:chOff x="3589123" y="4085208"/>
            <a:chExt cx="1109603" cy="1195864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0665A247-EF84-4081-8A9E-505BDF7F5517}"/>
                </a:ext>
              </a:extLst>
            </p:cNvPr>
            <p:cNvSpPr/>
            <p:nvPr/>
          </p:nvSpPr>
          <p:spPr>
            <a:xfrm>
              <a:off x="3589123" y="4085208"/>
              <a:ext cx="1109603" cy="11958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10" descr="ÐÐ°ÑÑÐ¸Ð½ÐºÐ¸ Ð¿Ð¾ Ð·Ð°Ð¿ÑÐ¾ÑÑ Ð¸Ð¼Ð¿ÐµÑÐ¸Ð°Ð» ÐºÐ¾Ð»Ð»ÐµÐ´Ð¶ png">
              <a:extLst>
                <a:ext uri="{FF2B5EF4-FFF2-40B4-BE49-F238E27FC236}">
                  <a16:creationId xmlns:a16="http://schemas.microsoft.com/office/drawing/2014/main" xmlns="" id="{6D425861-FA74-459A-83DB-DB774CA35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891" y="4256418"/>
              <a:ext cx="867088" cy="924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C019ECE0-D0EE-43F6-AA35-C4CEBC2F1EBD}"/>
              </a:ext>
            </a:extLst>
          </p:cNvPr>
          <p:cNvGrpSpPr/>
          <p:nvPr/>
        </p:nvGrpSpPr>
        <p:grpSpPr>
          <a:xfrm>
            <a:off x="3894117" y="3794499"/>
            <a:ext cx="748115" cy="679108"/>
            <a:chOff x="1895927" y="3300475"/>
            <a:chExt cx="1137182" cy="1190266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9A01D764-CA7A-43B8-83EA-5C2A572E8518}"/>
                </a:ext>
              </a:extLst>
            </p:cNvPr>
            <p:cNvSpPr/>
            <p:nvPr/>
          </p:nvSpPr>
          <p:spPr>
            <a:xfrm>
              <a:off x="1895927" y="3300475"/>
              <a:ext cx="1137182" cy="119026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Picture 12" descr="ÐÐ¾ÑÐ¾Ð¶ÐµÐµ Ð¸Ð·Ð¾Ð±ÑÐ°Ð¶ÐµÐ½Ð¸Ðµ">
              <a:extLst>
                <a:ext uri="{FF2B5EF4-FFF2-40B4-BE49-F238E27FC236}">
                  <a16:creationId xmlns:a16="http://schemas.microsoft.com/office/drawing/2014/main" xmlns="" id="{67785B5E-73B5-4297-8781-BD77FF0A5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810" y="3363149"/>
              <a:ext cx="836749" cy="99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64EAD7-3041-4D7E-82DF-4D33EDE82A6F}"/>
              </a:ext>
            </a:extLst>
          </p:cNvPr>
          <p:cNvSpPr txBox="1"/>
          <p:nvPr/>
        </p:nvSpPr>
        <p:spPr>
          <a:xfrm>
            <a:off x="4629084" y="3816722"/>
            <a:ext cx="147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Люблинский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(Польша)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602CCCAE-513B-405D-941E-34D29AEF2F2E}"/>
              </a:ext>
            </a:extLst>
          </p:cNvPr>
          <p:cNvGrpSpPr/>
          <p:nvPr/>
        </p:nvGrpSpPr>
        <p:grpSpPr>
          <a:xfrm>
            <a:off x="2878784" y="2178901"/>
            <a:ext cx="926940" cy="669030"/>
            <a:chOff x="1029492" y="4873931"/>
            <a:chExt cx="1409006" cy="117260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F1DC635B-EC8E-49D1-BB1E-53A1FEE6EA8B}"/>
                </a:ext>
              </a:extLst>
            </p:cNvPr>
            <p:cNvSpPr/>
            <p:nvPr/>
          </p:nvSpPr>
          <p:spPr>
            <a:xfrm>
              <a:off x="1029492" y="4873931"/>
              <a:ext cx="1409006" cy="117260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Picture 14" descr="ÐÐ¾ÑÐ¾Ð¶ÐµÐµ Ð¸Ð·Ð¾Ð±ÑÐ°Ð¶ÐµÐ½Ð¸Ðµ">
              <a:extLst>
                <a:ext uri="{FF2B5EF4-FFF2-40B4-BE49-F238E27FC236}">
                  <a16:creationId xmlns:a16="http://schemas.microsoft.com/office/drawing/2014/main" xmlns="" id="{9E2C73F7-D11C-4A10-B8C3-EF9E9B8F6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214" y="5287234"/>
              <a:ext cx="1182373" cy="44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C808A586-2033-4C4A-B109-1906BCD2EB93}"/>
              </a:ext>
            </a:extLst>
          </p:cNvPr>
          <p:cNvGrpSpPr/>
          <p:nvPr/>
        </p:nvGrpSpPr>
        <p:grpSpPr>
          <a:xfrm>
            <a:off x="4257101" y="1877917"/>
            <a:ext cx="848733" cy="744854"/>
            <a:chOff x="617782" y="4653203"/>
            <a:chExt cx="1290127" cy="1305500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87F29E09-D358-4A9B-AF3E-3AC1064CF094}"/>
                </a:ext>
              </a:extLst>
            </p:cNvPr>
            <p:cNvSpPr/>
            <p:nvPr/>
          </p:nvSpPr>
          <p:spPr>
            <a:xfrm>
              <a:off x="617782" y="4653203"/>
              <a:ext cx="1290127" cy="13055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16" descr="ÐÐ°ÑÑÐ¸Ð½ÐºÐ¸ Ð¿Ð¾ Ð·Ð°Ð¿ÑÐ¾ÑÑ ÑÐ¾Ð¼ÑÐºÐ¸Ð¹ Ð¿Ð¾Ð»Ð¸ÑÐµÑÐ½Ð¸ÑÐµÑÐºÐ¸Ð¹  ÑÐ½Ð¸Ð²ÐµÑÑÐ¸ÑÐµÑ png">
              <a:extLst>
                <a:ext uri="{FF2B5EF4-FFF2-40B4-BE49-F238E27FC236}">
                  <a16:creationId xmlns:a16="http://schemas.microsoft.com/office/drawing/2014/main" xmlns="" id="{456A52E4-5DE3-4936-B4CC-92778F408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45" y="4874278"/>
              <a:ext cx="997479" cy="83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18" descr="ÐÐ°ÑÑÐ¸Ð½ÐºÐ¸ Ð¿Ð¾ Ð·Ð°Ð¿ÑÐ¾ÑÑ ÑÐ¾ÐºÐ¸Ð¾ Ð´ÐµÐ½ÐºÐ¸  ÑÐ½Ð¸Ð²ÐµÑÑÐ¸ÑÐµÑ png">
            <a:extLst>
              <a:ext uri="{FF2B5EF4-FFF2-40B4-BE49-F238E27FC236}">
                <a16:creationId xmlns:a16="http://schemas.microsoft.com/office/drawing/2014/main" xmlns="" id="{30929EA4-BC61-480F-9F12-DFE3E3D8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25" y="3283567"/>
            <a:ext cx="699514" cy="6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4DE04BFF-9A03-4CCD-8DB4-B0AF69C1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18" y="4088459"/>
            <a:ext cx="595658" cy="5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8FE21DB-70F9-4479-ACE5-EDDFC622623F}"/>
              </a:ext>
            </a:extLst>
          </p:cNvPr>
          <p:cNvSpPr txBox="1"/>
          <p:nvPr/>
        </p:nvSpPr>
        <p:spPr>
          <a:xfrm>
            <a:off x="4798538" y="2939336"/>
            <a:ext cx="1101374" cy="411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Империал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 (ВБ)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B6CBD92-7AA6-43AE-935C-5D6CF0643367}"/>
              </a:ext>
            </a:extLst>
          </p:cNvPr>
          <p:cNvSpPr txBox="1"/>
          <p:nvPr/>
        </p:nvSpPr>
        <p:spPr>
          <a:xfrm>
            <a:off x="3988669" y="3382739"/>
            <a:ext cx="1686794" cy="411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1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Токийский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Денки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(Япония)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035D754-73C5-427F-868C-55D14CBCD101}"/>
              </a:ext>
            </a:extLst>
          </p:cNvPr>
          <p:cNvSpPr txBox="1"/>
          <p:nvPr/>
        </p:nvSpPr>
        <p:spPr>
          <a:xfrm>
            <a:off x="2323391" y="4065932"/>
            <a:ext cx="12602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1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Малайзийский</a:t>
            </a:r>
            <a:r>
              <a:rPr lang="kk-KZ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  <a:p>
            <a:pPr lvl="0"/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Путра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(Малайзия)</a:t>
            </a:r>
          </a:p>
        </p:txBody>
      </p:sp>
      <p:pic>
        <p:nvPicPr>
          <p:cNvPr id="47" name="Picture 22" descr="ÐÐ°ÑÑÐ¸Ð½ÐºÐ¸ Ð¿Ð¾ Ð·Ð°Ð¿ÑÐ¾ÑÑ Ð±ÐµÐ»Ð¾ÑÑÑÑÐºÐ¸Ð¹ Ð³Ð¾ÑÑÐ´Ð°ÑÑÑÐ²ÐµÐ½Ð½ÑÐ¹ ÑÐ½Ð¸Ð²ÐµÑÑÐ¸ÑÐµÑ png">
            <a:extLst>
              <a:ext uri="{FF2B5EF4-FFF2-40B4-BE49-F238E27FC236}">
                <a16:creationId xmlns:a16="http://schemas.microsoft.com/office/drawing/2014/main" xmlns="" id="{7F05CD19-99DF-4006-B732-6ADE98CB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33" y="2703802"/>
            <a:ext cx="583449" cy="6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A44522BF-5290-49FC-9D44-7851DB5AE449}"/>
              </a:ext>
            </a:extLst>
          </p:cNvPr>
          <p:cNvSpPr/>
          <p:nvPr/>
        </p:nvSpPr>
        <p:spPr>
          <a:xfrm>
            <a:off x="2714310" y="2946216"/>
            <a:ext cx="1107956" cy="25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БГУ (Беларусь) </a:t>
            </a:r>
          </a:p>
        </p:txBody>
      </p:sp>
      <p:pic>
        <p:nvPicPr>
          <p:cNvPr id="49" name="Picture 24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1A835298-B616-4CDF-994B-9E2898E2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84" y="3478138"/>
            <a:ext cx="1467977" cy="2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://www.mi.sanu.ac.rs/novi_sajt/images/logo.png">
            <a:extLst>
              <a:ext uri="{FF2B5EF4-FFF2-40B4-BE49-F238E27FC236}">
                <a16:creationId xmlns:a16="http://schemas.microsoft.com/office/drawing/2014/main" xmlns="" id="{E68A5769-D4EF-43D7-97C7-4712E2F3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0" y="3391481"/>
            <a:ext cx="564378" cy="5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ÐÐ°ÑÑÐ¸Ð½ÐºÐ¸ Ð¿Ð¾ Ð·Ð°Ð¿ÑÐ¾ÑÑ Ð²Ñ ÑÐ°Ð½">
            <a:extLst>
              <a:ext uri="{FF2B5EF4-FFF2-40B4-BE49-F238E27FC236}">
                <a16:creationId xmlns:a16="http://schemas.microsoft.com/office/drawing/2014/main" xmlns="" id="{5DF4A185-DCCD-47A9-9CE9-C6482A12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" y="4067919"/>
            <a:ext cx="727942" cy="5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ÐÐ°ÑÑÐ¸Ð½ÐºÐ¸ Ð¿Ð¾ Ð·Ð°Ð¿ÑÐ¾ÑÑ Ð¸Ð½ÑÑÐ¸ÑÑÑ Ð¼Ð°ÑÐµÐ¼Ð°ÑÐ¸ÐºÐ¸ ÑÐ¾Ð±Ð¾Ð»ÐµÐ²Ð°">
            <a:extLst>
              <a:ext uri="{FF2B5EF4-FFF2-40B4-BE49-F238E27FC236}">
                <a16:creationId xmlns:a16="http://schemas.microsoft.com/office/drawing/2014/main" xmlns="" id="{45F56AD7-4779-4B16-80A9-EEB386DAF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28323" r="27022" b="26945"/>
          <a:stretch/>
        </p:blipFill>
        <p:spPr bwMode="auto">
          <a:xfrm>
            <a:off x="707088" y="2964182"/>
            <a:ext cx="740847" cy="6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A26A6F8-3AD4-483D-BDD7-A3FC510FE53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" y="2951364"/>
            <a:ext cx="674035" cy="6161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H="1">
            <a:off x="1996164" y="1024276"/>
            <a:ext cx="1906258" cy="102708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xmlns="" id="{8B9A2B0F-3296-42D0-B327-E4CAD3852BD8}"/>
              </a:ext>
            </a:extLst>
          </p:cNvPr>
          <p:cNvSpPr/>
          <p:nvPr/>
        </p:nvSpPr>
        <p:spPr>
          <a:xfrm>
            <a:off x="2968071" y="209139"/>
            <a:ext cx="407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ВУЗАМИ И НИИ</a:t>
            </a:r>
          </a:p>
        </p:txBody>
      </p:sp>
      <p:pic>
        <p:nvPicPr>
          <p:cNvPr id="11" name="Picture 4" descr="Home">
            <a:extLst>
              <a:ext uri="{FF2B5EF4-FFF2-40B4-BE49-F238E27FC236}">
                <a16:creationId xmlns:a16="http://schemas.microsoft.com/office/drawing/2014/main" xmlns="" id="{06F9BB35-23B9-4AFF-8CB0-6444D2599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36"/>
          <a:stretch/>
        </p:blipFill>
        <p:spPr bwMode="auto">
          <a:xfrm>
            <a:off x="500594" y="543506"/>
            <a:ext cx="874233" cy="6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¼ÑÐ¸Ñ png">
            <a:extLst>
              <a:ext uri="{FF2B5EF4-FFF2-40B4-BE49-F238E27FC236}">
                <a16:creationId xmlns:a16="http://schemas.microsoft.com/office/drawing/2014/main" xmlns="" id="{363AFA28-2107-4FEC-A86F-DD4310E1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66" y="530834"/>
            <a:ext cx="1163559" cy="6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ºÐ°Ð·Ð½Ð¸ÑÑ png">
            <a:extLst>
              <a:ext uri="{FF2B5EF4-FFF2-40B4-BE49-F238E27FC236}">
                <a16:creationId xmlns:a16="http://schemas.microsoft.com/office/drawing/2014/main" xmlns="" id="{19EF1D2F-CC98-4EB8-BBE7-DA4FBB8FE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63" y="508114"/>
            <a:ext cx="1460543" cy="7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µÐ½Ñ png">
            <a:extLst>
              <a:ext uri="{FF2B5EF4-FFF2-40B4-BE49-F238E27FC236}">
                <a16:creationId xmlns:a16="http://schemas.microsoft.com/office/drawing/2014/main" xmlns="" id="{C00B0007-B8AD-4037-9D5D-9305BAF6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73" y="593389"/>
            <a:ext cx="1158383" cy="4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ÑÑÑÐ°Ð½ png">
            <a:extLst>
              <a:ext uri="{FF2B5EF4-FFF2-40B4-BE49-F238E27FC236}">
                <a16:creationId xmlns:a16="http://schemas.microsoft.com/office/drawing/2014/main" xmlns="" id="{25A343EC-BEE3-459A-86C9-23E148CE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80" y="513178"/>
            <a:ext cx="573846" cy="7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1094529" y="1336086"/>
            <a:ext cx="186688" cy="47079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  <a:stCxn id="2052" idx="2"/>
          </p:cNvCxnSpPr>
          <p:nvPr/>
        </p:nvCxnSpPr>
        <p:spPr>
          <a:xfrm flipH="1">
            <a:off x="1633789" y="1230067"/>
            <a:ext cx="264446" cy="55994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  <a:stCxn id="2054" idx="2"/>
          </p:cNvCxnSpPr>
          <p:nvPr/>
        </p:nvCxnSpPr>
        <p:spPr>
          <a:xfrm flipH="1">
            <a:off x="1891054" y="1042274"/>
            <a:ext cx="1136311" cy="8622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D9E213-4417-4A57-B98A-BFABB2B0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88463"/>
            <a:ext cx="2057400" cy="273844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3865AC6-5321-41B3-BAB9-7B4E4E38D33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8"/>
          <a:stretch/>
        </p:blipFill>
        <p:spPr>
          <a:xfrm>
            <a:off x="5933858" y="1386757"/>
            <a:ext cx="542542" cy="582325"/>
          </a:xfrm>
          <a:prstGeom prst="rect">
            <a:avLst/>
          </a:prstGeom>
        </p:spPr>
      </p:pic>
      <p:pic>
        <p:nvPicPr>
          <p:cNvPr id="7" name="Picture 2" descr="https://rms.bilimland.kz/upload/images/1443611916.2335.png">
            <a:extLst>
              <a:ext uri="{FF2B5EF4-FFF2-40B4-BE49-F238E27FC236}">
                <a16:creationId xmlns:a16="http://schemas.microsoft.com/office/drawing/2014/main" xmlns="" id="{9A62F169-476C-4DFA-B6FF-EB2798BD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07" y="551355"/>
            <a:ext cx="672585" cy="6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1">
            <a:extLst>
              <a:ext uri="{FF2B5EF4-FFF2-40B4-BE49-F238E27FC236}">
                <a16:creationId xmlns:a16="http://schemas.microsoft.com/office/drawing/2014/main" xmlns="" id="{BD6C71C9-3638-49C5-9C69-8C2BBB35DD2C}"/>
              </a:ext>
            </a:extLst>
          </p:cNvPr>
          <p:cNvSpPr/>
          <p:nvPr/>
        </p:nvSpPr>
        <p:spPr>
          <a:xfrm>
            <a:off x="2911056" y="4683412"/>
            <a:ext cx="407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КОМПАНИЯМИ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41A123D3-B46B-4605-A2BD-3FE555A8DE9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0849" y="5152051"/>
            <a:ext cx="653500" cy="379363"/>
          </a:xfrm>
          <a:prstGeom prst="rect">
            <a:avLst/>
          </a:prstGeom>
        </p:spPr>
      </p:pic>
      <p:pic>
        <p:nvPicPr>
          <p:cNvPr id="4098" name="Picture 2" descr="Image result for ÐÐ Â«ÐÐ½ÑÐ¾ÑÐ¼Ð°ÑÐ¸Ð¾Ð½Ð½Ð¾-Ð°Ð½Ð°Ð»Ð¸ÑÐ¸ÑÐµÑÐºÐ¸Ð¹ ÑÐµÐ½ÑÑÂ»">
            <a:extLst>
              <a:ext uri="{FF2B5EF4-FFF2-40B4-BE49-F238E27FC236}">
                <a16:creationId xmlns:a16="http://schemas.microsoft.com/office/drawing/2014/main" xmlns="" id="{4FD8A9E0-8C8C-460E-88E3-47828FE44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07" y="5812351"/>
            <a:ext cx="514990" cy="37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ech garden">
            <a:extLst>
              <a:ext uri="{FF2B5EF4-FFF2-40B4-BE49-F238E27FC236}">
                <a16:creationId xmlns:a16="http://schemas.microsoft.com/office/drawing/2014/main" xmlns="" id="{54710C2C-7E07-4DC0-A76E-EEB196EA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66" y="5014324"/>
            <a:ext cx="1022393" cy="6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Рисунок 2066">
            <a:extLst>
              <a:ext uri="{FF2B5EF4-FFF2-40B4-BE49-F238E27FC236}">
                <a16:creationId xmlns:a16="http://schemas.microsoft.com/office/drawing/2014/main" xmlns="" id="{15750BB4-6764-4916-B887-715D8A15F48A}"/>
              </a:ext>
            </a:extLst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520209" y="5166273"/>
            <a:ext cx="1191063" cy="337816"/>
          </a:xfrm>
          <a:prstGeom prst="rect">
            <a:avLst/>
          </a:prstGeom>
        </p:spPr>
      </p:pic>
      <p:pic>
        <p:nvPicPr>
          <p:cNvPr id="2068" name="Рисунок 2067">
            <a:extLst>
              <a:ext uri="{FF2B5EF4-FFF2-40B4-BE49-F238E27FC236}">
                <a16:creationId xmlns:a16="http://schemas.microsoft.com/office/drawing/2014/main" xmlns="" id="{05AA1D53-831C-4D8B-AADC-542EE43DA92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907908" y="5104983"/>
            <a:ext cx="1290768" cy="473498"/>
          </a:xfrm>
          <a:prstGeom prst="rect">
            <a:avLst/>
          </a:prstGeom>
        </p:spPr>
      </p:pic>
      <p:pic>
        <p:nvPicPr>
          <p:cNvPr id="2069" name="Рисунок 2068">
            <a:extLst>
              <a:ext uri="{FF2B5EF4-FFF2-40B4-BE49-F238E27FC236}">
                <a16:creationId xmlns:a16="http://schemas.microsoft.com/office/drawing/2014/main" xmlns="" id="{2CA0919E-EE48-4D2C-9975-6A81287B15D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250320" y="5088922"/>
            <a:ext cx="1228139" cy="522871"/>
          </a:xfrm>
          <a:prstGeom prst="rect">
            <a:avLst/>
          </a:prstGeom>
        </p:spPr>
      </p:pic>
      <p:pic>
        <p:nvPicPr>
          <p:cNvPr id="2070" name="Рисунок 2069">
            <a:extLst>
              <a:ext uri="{FF2B5EF4-FFF2-40B4-BE49-F238E27FC236}">
                <a16:creationId xmlns:a16="http://schemas.microsoft.com/office/drawing/2014/main" xmlns="" id="{57CA1624-E246-4FD8-9AD1-7F61ADFAB2E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790490" y="2550730"/>
            <a:ext cx="671439" cy="54325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142355C7-2339-4003-92AA-4510A6A23FE7}"/>
              </a:ext>
            </a:extLst>
          </p:cNvPr>
          <p:cNvSpPr txBox="1"/>
          <p:nvPr/>
        </p:nvSpPr>
        <p:spPr>
          <a:xfrm>
            <a:off x="5741832" y="3019114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СПИИРАН</a:t>
            </a:r>
          </a:p>
        </p:txBody>
      </p:sp>
      <p:sp>
        <p:nvSpPr>
          <p:cNvPr id="2071" name="Прямоугольник 2070">
            <a:extLst>
              <a:ext uri="{FF2B5EF4-FFF2-40B4-BE49-F238E27FC236}">
                <a16:creationId xmlns:a16="http://schemas.microsoft.com/office/drawing/2014/main" xmlns="" id="{92D28EA6-1D9B-45E5-824C-8E22114BDDDF}"/>
              </a:ext>
            </a:extLst>
          </p:cNvPr>
          <p:cNvSpPr/>
          <p:nvPr/>
        </p:nvSpPr>
        <p:spPr>
          <a:xfrm>
            <a:off x="851274" y="580231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«R&amp;IID»</a:t>
            </a:r>
          </a:p>
        </p:txBody>
      </p:sp>
      <p:pic>
        <p:nvPicPr>
          <p:cNvPr id="4102" name="Picture 6" descr="Image result for Ð¢ÐÐ Â«ÐÐÐ Â«ÐÐ°Ð·Ð°ÑÑÑÐ°Ð½ Ð¸Ð½Ð¶Ð¸Ð½Ð¸ÑÐ¸Ð½Ð³Â»">
            <a:extLst>
              <a:ext uri="{FF2B5EF4-FFF2-40B4-BE49-F238E27FC236}">
                <a16:creationId xmlns:a16="http://schemas.microsoft.com/office/drawing/2014/main" xmlns="" id="{7FECC808-63F4-4F9B-8DA0-09212BFE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45" y="5798359"/>
            <a:ext cx="544015" cy="4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Рисунок 2071">
            <a:extLst>
              <a:ext uri="{FF2B5EF4-FFF2-40B4-BE49-F238E27FC236}">
                <a16:creationId xmlns:a16="http://schemas.microsoft.com/office/drawing/2014/main" xmlns="" id="{85169948-5380-4031-98CE-896BC1597C4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886662" y="5768917"/>
            <a:ext cx="666705" cy="555587"/>
          </a:xfrm>
          <a:prstGeom prst="rect">
            <a:avLst/>
          </a:prstGeom>
        </p:spPr>
      </p:pic>
      <p:pic>
        <p:nvPicPr>
          <p:cNvPr id="2074" name="Рисунок 2073">
            <a:extLst>
              <a:ext uri="{FF2B5EF4-FFF2-40B4-BE49-F238E27FC236}">
                <a16:creationId xmlns:a16="http://schemas.microsoft.com/office/drawing/2014/main" xmlns="" id="{0BB198A5-958A-4E17-9DF0-5A13D3853B73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3864386" y="5805732"/>
            <a:ext cx="777846" cy="344986"/>
          </a:xfrm>
          <a:prstGeom prst="rect">
            <a:avLst/>
          </a:prstGeom>
        </p:spPr>
      </p:pic>
      <p:pic>
        <p:nvPicPr>
          <p:cNvPr id="2075" name="Рисунок 2074">
            <a:extLst>
              <a:ext uri="{FF2B5EF4-FFF2-40B4-BE49-F238E27FC236}">
                <a16:creationId xmlns:a16="http://schemas.microsoft.com/office/drawing/2014/main" xmlns="" id="{5408398D-C3C4-4CC5-B1F9-4B2BDAFC07E0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/>
          <a:srcRect l="22977" t="26602" r="23064" b="23978"/>
          <a:stretch/>
        </p:blipFill>
        <p:spPr>
          <a:xfrm>
            <a:off x="4798538" y="5704264"/>
            <a:ext cx="1254789" cy="513870"/>
          </a:xfrm>
          <a:prstGeom prst="rect">
            <a:avLst/>
          </a:prstGeom>
        </p:spPr>
      </p:pic>
      <p:pic>
        <p:nvPicPr>
          <p:cNvPr id="4101" name="Рисунок 4100">
            <a:extLst>
              <a:ext uri="{FF2B5EF4-FFF2-40B4-BE49-F238E27FC236}">
                <a16:creationId xmlns:a16="http://schemas.microsoft.com/office/drawing/2014/main" xmlns="" id="{469F3921-4A15-4AFA-BD87-5623F8F9AD0D}"/>
              </a:ext>
            </a:extLst>
          </p:cNvPr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413352" y="4989183"/>
            <a:ext cx="787747" cy="608234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4CFB6A63-5603-4C6F-911E-F03E50EAA728}"/>
              </a:ext>
            </a:extLst>
          </p:cNvPr>
          <p:cNvSpPr txBox="1"/>
          <p:nvPr/>
        </p:nvSpPr>
        <p:spPr>
          <a:xfrm>
            <a:off x="1386132" y="5495512"/>
            <a:ext cx="918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«НИЦ»</a:t>
            </a:r>
          </a:p>
        </p:txBody>
      </p:sp>
      <p:pic>
        <p:nvPicPr>
          <p:cNvPr id="1026" name="Picture 2" descr="http://neark.kz/wp-content/uploads/2018/01/Logo-2-comp.png">
            <a:extLst>
              <a:ext uri="{FF2B5EF4-FFF2-40B4-BE49-F238E27FC236}">
                <a16:creationId xmlns:a16="http://schemas.microsoft.com/office/drawing/2014/main" xmlns="" id="{8069EF66-9910-4A1F-9E9B-F0F3A98DB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5" r="41303"/>
          <a:stretch/>
        </p:blipFill>
        <p:spPr bwMode="auto">
          <a:xfrm>
            <a:off x="7278108" y="394323"/>
            <a:ext cx="764914" cy="8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61564F01-CD51-484D-B6C6-B399545C050D}"/>
              </a:ext>
            </a:extLst>
          </p:cNvPr>
          <p:cNvCxnSpPr>
            <a:cxnSpLocks/>
          </p:cNvCxnSpPr>
          <p:nvPr/>
        </p:nvCxnSpPr>
        <p:spPr>
          <a:xfrm flipH="1">
            <a:off x="2161243" y="1058386"/>
            <a:ext cx="5348968" cy="10694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D2D96E3-1F7E-4714-A78F-0592B55D9C7B}"/>
              </a:ext>
            </a:extLst>
          </p:cNvPr>
          <p:cNvSpPr txBox="1"/>
          <p:nvPr/>
        </p:nvSpPr>
        <p:spPr>
          <a:xfrm>
            <a:off x="7900644" y="547576"/>
            <a:ext cx="1102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РК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8973273-70A3-42C1-972B-F5B9E96E6E14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l="88806" t="13782" r="1468" b="16048"/>
          <a:stretch/>
        </p:blipFill>
        <p:spPr>
          <a:xfrm>
            <a:off x="5945345" y="3710028"/>
            <a:ext cx="567505" cy="61320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A1CA41C-50A5-43F7-8BA8-4D583E264233}"/>
              </a:ext>
            </a:extLst>
          </p:cNvPr>
          <p:cNvSpPr txBox="1"/>
          <p:nvPr/>
        </p:nvSpPr>
        <p:spPr>
          <a:xfrm>
            <a:off x="5856238" y="4281950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КазНАЕН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xmlns="" id="{CFE1C361-1DEA-4BA8-B50E-B09DEB647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t="19714" r="11038" b="5884"/>
          <a:stretch/>
        </p:blipFill>
        <p:spPr bwMode="auto">
          <a:xfrm>
            <a:off x="6874486" y="4033833"/>
            <a:ext cx="1066294" cy="73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4" name="Picture 2" descr="ÐÐ°ÑÑÐ¸Ð½ÐºÐ¸ Ð¿Ð¾ Ð·Ð°Ð¿ÑÐ¾ÑÑ Ð¸Ð½ÑÑÐ¸ÑÑÑ Ð²ÑÑÐ¸ÑÐ»Ð¸ÑÐµÐ»ÑÐ½Ð¾Ð¹ Ð¼Ð°ÑÐµÐ¼Ð°ÑÐ¸ÐºÐ¸ Ð¸ Ð¼Ð°ÑÐµÐ¼Ð°ÑÐ¸ÑÐµÑÐºÐ¾Ð¹ Ð³ÐµÐ¾ÑÐ¸Ð·Ð¸ÐºÐ¸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43" y="2023563"/>
            <a:ext cx="546873" cy="5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9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31"/>
          <p:cNvSpPr>
            <a:spLocks noChangeArrowheads="1"/>
          </p:cNvSpPr>
          <p:nvPr/>
        </p:nvSpPr>
        <p:spPr bwMode="auto">
          <a:xfrm flipV="1">
            <a:off x="4445550" y="3258825"/>
            <a:ext cx="3669370" cy="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6">
                <a:solidFill>
                  <a:srgbClr val="000000"/>
                </a:solidFill>
              </a:rPr>
              <a:t/>
            </a:r>
            <a:br>
              <a:rPr lang="ru-RU" altLang="ru-RU" sz="806">
                <a:solidFill>
                  <a:srgbClr val="000000"/>
                </a:solidFill>
              </a:rPr>
            </a:br>
            <a:endParaRPr lang="ru-RU" altLang="ru-RU" sz="806">
              <a:solidFill>
                <a:srgbClr val="00000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15181"/>
              </p:ext>
            </p:extLst>
          </p:nvPr>
        </p:nvGraphicFramePr>
        <p:xfrm>
          <a:off x="508603" y="5947294"/>
          <a:ext cx="8497020" cy="316590"/>
        </p:xfrm>
        <a:graphic>
          <a:graphicData uri="http://schemas.openxmlformats.org/drawingml/2006/table">
            <a:tbl>
              <a:tblPr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141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6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6170">
                  <a:extLst>
                    <a:ext uri="{9D8B030D-6E8A-4147-A177-3AD203B41FA5}">
                      <a16:colId xmlns:a16="http://schemas.microsoft.com/office/drawing/2014/main" xmlns="" val="2634656997"/>
                    </a:ext>
                  </a:extLst>
                </a:gridCol>
                <a:gridCol w="1416170">
                  <a:extLst>
                    <a:ext uri="{9D8B030D-6E8A-4147-A177-3AD203B41FA5}">
                      <a16:colId xmlns:a16="http://schemas.microsoft.com/office/drawing/2014/main" xmlns="" val="2977521540"/>
                    </a:ext>
                  </a:extLst>
                </a:gridCol>
                <a:gridCol w="1416170">
                  <a:extLst>
                    <a:ext uri="{9D8B030D-6E8A-4147-A177-3AD203B41FA5}">
                      <a16:colId xmlns:a16="http://schemas.microsoft.com/office/drawing/2014/main" xmlns="" val="2931202222"/>
                    </a:ext>
                  </a:extLst>
                </a:gridCol>
              </a:tblGrid>
              <a:tr h="316590">
                <a:tc>
                  <a:txBody>
                    <a:bodyPr/>
                    <a:lstStyle>
                      <a:lvl1pPr marL="2921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9210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2019</a:t>
                      </a:r>
                      <a:endParaRPr kumimoji="0" lang="ru-RU" alt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marL="2842" marR="2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794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7940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</a:t>
                      </a:r>
                      <a:r>
                        <a:rPr kumimoji="0" lang="kk-KZ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</a:t>
                      </a:r>
                      <a:endParaRPr kumimoji="0" lang="ru-RU" alt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marL="2842" marR="2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794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7940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2021</a:t>
                      </a:r>
                      <a:endParaRPr kumimoji="0" lang="ru-RU" alt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marL="2842" marR="2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2842" marR="2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2842" marR="2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ahoma" pitchFamily="34" charset="0"/>
                        </a:rPr>
                        <a:t>2024</a:t>
                      </a:r>
                    </a:p>
                  </a:txBody>
                  <a:tcPr marL="2842" marR="2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276A4BB-5E97-4D36-BDFE-C0ACD6929F2B}"/>
              </a:ext>
            </a:extLst>
          </p:cNvPr>
          <p:cNvGrpSpPr/>
          <p:nvPr/>
        </p:nvGrpSpPr>
        <p:grpSpPr>
          <a:xfrm>
            <a:off x="494119" y="716807"/>
            <a:ext cx="8500661" cy="5251044"/>
            <a:chOff x="765163" y="936082"/>
            <a:chExt cx="9549388" cy="535904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C426390D-6A0C-4C14-A195-CC722ADD4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9254" y="936082"/>
              <a:ext cx="9545297" cy="534290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F85B7165-C020-46C7-A0A5-8965762A1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30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045" y="4109115"/>
              <a:ext cx="6083937" cy="2186010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8707" name="Rectangle 22"/>
            <p:cNvSpPr>
              <a:spLocks noChangeArrowheads="1"/>
            </p:cNvSpPr>
            <p:nvPr/>
          </p:nvSpPr>
          <p:spPr bwMode="auto">
            <a:xfrm>
              <a:off x="2563378" y="3252440"/>
              <a:ext cx="166627" cy="50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6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ru-RU" altLang="ru-RU" sz="806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endParaRPr lang="ru-RU" altLang="ru-RU" sz="806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08" name="Rectangle 24"/>
            <p:cNvSpPr>
              <a:spLocks noChangeArrowheads="1"/>
            </p:cNvSpPr>
            <p:nvPr/>
          </p:nvSpPr>
          <p:spPr bwMode="auto">
            <a:xfrm>
              <a:off x="2563378" y="3252440"/>
              <a:ext cx="166627" cy="50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6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ru-RU" altLang="ru-RU" sz="806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endParaRPr lang="ru-RU" altLang="ru-RU" sz="806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09" name="Rectangle 25"/>
            <p:cNvSpPr>
              <a:spLocks noChangeArrowheads="1"/>
            </p:cNvSpPr>
            <p:nvPr/>
          </p:nvSpPr>
          <p:spPr bwMode="auto">
            <a:xfrm>
              <a:off x="2563378" y="3252440"/>
              <a:ext cx="166627" cy="50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6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ru-RU" altLang="ru-RU" sz="806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endParaRPr lang="ru-RU" altLang="ru-RU" sz="806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5707" y="5792958"/>
              <a:ext cx="1718545" cy="34551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Большие данные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5163" y="5465755"/>
              <a:ext cx="2348028" cy="37692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Machine &amp; Deep Learning</a:t>
              </a:r>
              <a:endPara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Машинное и глубокое обучение</a:t>
              </a:r>
              <a:endParaRPr lang="ru-RU" sz="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4" name="Rectangle 27"/>
            <p:cNvSpPr>
              <a:spLocks noChangeArrowheads="1"/>
            </p:cNvSpPr>
            <p:nvPr/>
          </p:nvSpPr>
          <p:spPr bwMode="auto">
            <a:xfrm>
              <a:off x="2563378" y="3252440"/>
              <a:ext cx="166627" cy="50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6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ru-RU" altLang="ru-RU" sz="806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endParaRPr lang="ru-RU" altLang="ru-RU" sz="806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D4988E4-5B9D-435D-A2F0-C6F482A9587E}"/>
                </a:ext>
              </a:extLst>
            </p:cNvPr>
            <p:cNvSpPr txBox="1"/>
            <p:nvPr/>
          </p:nvSpPr>
          <p:spPr>
            <a:xfrm>
              <a:off x="2010085" y="5088962"/>
              <a:ext cx="1880937" cy="37692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 of things</a:t>
              </a:r>
            </a:p>
            <a:p>
              <a:pPr algn="r">
                <a:defRPr/>
              </a:pPr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 вещей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42CF1A6-7758-49F8-B680-64F16FD5841D}"/>
                </a:ext>
              </a:extLst>
            </p:cNvPr>
            <p:cNvSpPr txBox="1"/>
            <p:nvPr/>
          </p:nvSpPr>
          <p:spPr>
            <a:xfrm>
              <a:off x="4106323" y="3830542"/>
              <a:ext cx="2644512" cy="37692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Aerospace technology</a:t>
              </a:r>
              <a:endPara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Аэрокосмические технологии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C187021-B1D7-41D4-B052-76BA07ED9BA3}"/>
                </a:ext>
              </a:extLst>
            </p:cNvPr>
            <p:cNvSpPr txBox="1"/>
            <p:nvPr/>
          </p:nvSpPr>
          <p:spPr>
            <a:xfrm>
              <a:off x="4327919" y="3356688"/>
              <a:ext cx="3300085" cy="37692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ru-RU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xploratory </a:t>
              </a:r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nformation </a:t>
              </a:r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earch </a:t>
              </a:r>
            </a:p>
            <a:p>
              <a:pPr algn="r">
                <a:defRPr/>
              </a:pPr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Разведочный информационный поиск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DB114AC-478A-42F2-A1A9-23524BA2CC3B}"/>
                </a:ext>
              </a:extLst>
            </p:cNvPr>
            <p:cNvSpPr txBox="1"/>
            <p:nvPr/>
          </p:nvSpPr>
          <p:spPr>
            <a:xfrm>
              <a:off x="1935682" y="4705414"/>
              <a:ext cx="3173028" cy="37692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Natural Language Processing</a:t>
              </a:r>
              <a:endPara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Обработка естественного языка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56F1FCA8-29A7-402C-9D42-F448B0EFEE94}"/>
                </a:ext>
              </a:extLst>
            </p:cNvPr>
            <p:cNvSpPr/>
            <p:nvPr/>
          </p:nvSpPr>
          <p:spPr>
            <a:xfrm>
              <a:off x="4327919" y="2910059"/>
              <a:ext cx="3852534" cy="37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Robotic Personal Assistants</a:t>
              </a:r>
              <a:r>
                <a:rPr lang="ru-RU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/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Роботизированные персональные помощники</a:t>
              </a:r>
              <a:endParaRPr lang="x-none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6C63F89-0FB2-4A52-9CB2-F55F3EB8A442}"/>
                </a:ext>
              </a:extLst>
            </p:cNvPr>
            <p:cNvSpPr/>
            <p:nvPr/>
          </p:nvSpPr>
          <p:spPr>
            <a:xfrm>
              <a:off x="5375600" y="2470860"/>
              <a:ext cx="3362826" cy="37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 Time Emotion Analytics</a:t>
              </a:r>
              <a:r>
                <a:rPr lang="ru-RU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/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Распознавание эмоций в реальном времени</a:t>
              </a:r>
              <a:endParaRPr lang="x-none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4893424F-1C79-4B0B-A5C3-7FEF79A77553}"/>
                </a:ext>
              </a:extLst>
            </p:cNvPr>
            <p:cNvSpPr/>
            <p:nvPr/>
          </p:nvSpPr>
          <p:spPr>
            <a:xfrm>
              <a:off x="6750835" y="2027015"/>
              <a:ext cx="2443029" cy="37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Augmented Intelligence</a:t>
              </a:r>
              <a:endPara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Дополненный интеллект</a:t>
              </a:r>
              <a:endParaRPr lang="x-none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A445F10-9F69-4F8C-9AE5-31CED185A4EA}"/>
                </a:ext>
              </a:extLst>
            </p:cNvPr>
            <p:cNvSpPr/>
            <p:nvPr/>
          </p:nvSpPr>
          <p:spPr>
            <a:xfrm>
              <a:off x="6822281" y="1525461"/>
              <a:ext cx="2896381" cy="37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Probabilistic Programming</a:t>
              </a:r>
              <a:r>
                <a:rPr lang="ru-RU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/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Вероятностное программирование</a:t>
              </a:r>
              <a:endParaRPr lang="x-none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9A9A5A81-0977-46FF-9568-4A37A1234A45}"/>
                </a:ext>
              </a:extLst>
            </p:cNvPr>
            <p:cNvSpPr/>
            <p:nvPr/>
          </p:nvSpPr>
          <p:spPr>
            <a:xfrm>
              <a:off x="7869246" y="1062299"/>
              <a:ext cx="2141467" cy="37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Artificial Intelligence</a:t>
              </a:r>
              <a:endPara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Искусственный интеллект</a:t>
              </a:r>
              <a:endParaRPr lang="x-none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674" name="Рисунок 28673">
              <a:extLst>
                <a:ext uri="{FF2B5EF4-FFF2-40B4-BE49-F238E27FC236}">
                  <a16:creationId xmlns:a16="http://schemas.microsoft.com/office/drawing/2014/main" xmlns="" id="{E8162F17-A19D-436C-8C99-5D3F741B6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5" r="9697"/>
            <a:stretch/>
          </p:blipFill>
          <p:spPr>
            <a:xfrm>
              <a:off x="841203" y="1075353"/>
              <a:ext cx="2622112" cy="2104630"/>
            </a:xfrm>
            <a:prstGeom prst="rect">
              <a:avLst/>
            </a:prstGeom>
          </p:spPr>
        </p:pic>
      </p:grp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DA94582F-766E-47A3-99EE-25118D3B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8" y="138699"/>
            <a:ext cx="5010407" cy="528638"/>
          </a:xfrm>
        </p:spPr>
        <p:txBody>
          <a:bodyPr>
            <a:normAutofit fontScale="90000"/>
          </a:bodyPr>
          <a:lstStyle/>
          <a:p>
            <a:r>
              <a:rPr lang="kk-KZ" sz="172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ИИВТ (2019-2024)</a:t>
            </a:r>
            <a:endParaRPr lang="x-none" sz="172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1">
            <a:extLst>
              <a:ext uri="{FF2B5EF4-FFF2-40B4-BE49-F238E27FC236}">
                <a16:creationId xmlns:a16="http://schemas.microsoft.com/office/drawing/2014/main" xmlns="" id="{E7F152AF-A3B7-4B40-BB58-0369F32506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7" y="127148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86AE89D-364D-4E9E-BFDD-4F193572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220" y="6482176"/>
            <a:ext cx="2057400" cy="365125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7D4CA42-17EE-4C86-9096-A983D97E81C3}"/>
              </a:ext>
            </a:extLst>
          </p:cNvPr>
          <p:cNvSpPr txBox="1"/>
          <p:nvPr/>
        </p:nvSpPr>
        <p:spPr>
          <a:xfrm>
            <a:off x="2895956" y="4171095"/>
            <a:ext cx="235408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Cyber Security</a:t>
            </a:r>
            <a:endParaRPr 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Когнитивная кибербезопасность</a:t>
            </a:r>
          </a:p>
        </p:txBody>
      </p:sp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7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B353A564-1B7C-41C6-8CE6-ADC4CD432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74" y="367381"/>
            <a:ext cx="1113656" cy="7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08126" y="1296967"/>
            <a:ext cx="6906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ru-RU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4E262BFC-7C8D-4160-B4F4-559DD5E02536}"/>
              </a:ext>
            </a:extLst>
          </p:cNvPr>
          <p:cNvSpPr txBox="1">
            <a:spLocks/>
          </p:cNvSpPr>
          <p:nvPr/>
        </p:nvSpPr>
        <p:spPr>
          <a:xfrm>
            <a:off x="742205" y="4339105"/>
            <a:ext cx="7659589" cy="15924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</a:t>
            </a:r>
          </a:p>
          <a:p>
            <a:pPr algn="ctr">
              <a:spcBef>
                <a:spcPts val="0"/>
              </a:spcBef>
              <a:buClr>
                <a:schemeClr val="tx1"/>
              </a:buClr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 !</a:t>
            </a:r>
          </a:p>
          <a:p>
            <a:pPr marL="257175" indent="-257175">
              <a:buClr>
                <a:schemeClr val="tx1"/>
              </a:buClr>
              <a:buFontTx/>
              <a:buChar char="-"/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2C466F6-DAEC-4EF6-A245-419D270F8ED0}"/>
              </a:ext>
            </a:extLst>
          </p:cNvPr>
          <p:cNvSpPr/>
          <p:nvPr/>
        </p:nvSpPr>
        <p:spPr>
          <a:xfrm>
            <a:off x="577970" y="1128557"/>
            <a:ext cx="8315864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апреля 2018 года Постановлением Правительства РК №221 Институту был придан статус </a:t>
            </a:r>
          </a:p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ИНСТИТУТА РАЗВИТИЯ В СФЕРЕ ОБЕСПЕЧЕНИЯ ИНФОРМАЦИОННОЙ БЕЗОПАСНОСТИ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6759C5-9ED7-4549-B877-C4518B24C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24" y="5863522"/>
            <a:ext cx="3938762" cy="93637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8425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357CC4-D93F-43E6-A7FD-3FD14E24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43" y="79887"/>
            <a:ext cx="7714293" cy="8512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видение ИИВТ</a:t>
            </a:r>
            <a:endParaRPr lang="x-none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F53E02-D7C4-4221-AAB9-64148E07D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1120440"/>
            <a:ext cx="8329615" cy="5077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Миссия.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научно-технического уровня казахстанской науки и конкурентоспособности научных результатов при выполнении фундаментальных, прикладных и инновационных исследований в области информационно-коммуникационных и аэрокосмических технологий, информационной безопасности, разработки интеллектуальных систем и цифровых технологий для экономики Казахстана</a:t>
            </a:r>
          </a:p>
          <a:p>
            <a:pPr marL="0" indent="0">
              <a:buNone/>
            </a:pPr>
            <a:endParaRPr lang="x-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Видение.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Институт информационных и вычислительных технологий КН МОН РК – одна из ведущих научно-исследовательских организаций ближнего и дальнего зарубежья в области разработок технологий информационной безопасности, телекоммуникационных, робототехнических, аэрокосмических и интеллектуальных систем, больших данных, машинного обучения, цифровизации отраслей экономики и системы управления образованием</a:t>
            </a:r>
            <a:endParaRPr lang="x-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900BC00C-1BA0-41B5-9C36-6EB612A2D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4" y="204250"/>
            <a:ext cx="881579" cy="60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19141" y="6492875"/>
            <a:ext cx="251685" cy="365125"/>
          </a:xfrm>
        </p:spPr>
        <p:txBody>
          <a:bodyPr/>
          <a:lstStyle/>
          <a:p>
            <a:fld id="{CB7D590C-687C-4F5F-9318-1BAC526765D2}" type="slidenum">
              <a:rPr lang="x-none" smtClean="0"/>
              <a:t>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806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963" y="48340"/>
            <a:ext cx="7886700" cy="593025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ИИВТ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694" y="544288"/>
            <a:ext cx="8307238" cy="5781777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ИИВТ является единственной профильной  организацией КН МОН РК по реализации фундаментальных и прикладных исследований по приоритетному направлению «Информационные, телекоммуникационные и космические технологии, научные исследования в области естественных наук».</a:t>
            </a:r>
          </a:p>
          <a:p>
            <a:pPr algn="just"/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Предметом и целью деятельности Института являются: Интенсивное и целенаправленное развитие в Казахстане фундаментальных и прикладных исследований в области информационных и вычислительных технологий и управления, а также научного обеспечения программы информатизации республики. Участие в реализации государственной политики в сфере обеспечения информационной безопасности. В состав института входит 14 лабораторий, исследования которых соответствуют приоритетным программам: Цифровой Казахстан, Киберщит Казахстан, Индустрия 4.0.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имеет государственную лицензию «На осуществление деятельности по разработке и реализации (в том числе иной передаче) средств криптографической защиты информации» №549 от 03.07.2017 года. 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Постановлением Правительства Республики Казахстан от 26 апреля 2018 года № 221 Республиканскому государственному предприятию на праве хозяйственного ведения «Институт информационных и вычислительных технологий» Комитета науки Министерства образования и науки Республики Казахстан придан статус Национального института развития в сфере обеспечения информационной безопасности 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(с 2016 г.) является членом технического комитета по стандартизации №34 «Информационные технологии» (ТК 34) и участвует в работе его подкомитета «Информационная безопасность».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2168" y="6479159"/>
            <a:ext cx="277204" cy="365125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3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" y="230736"/>
            <a:ext cx="7772400" cy="6156139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04D1AC93-CE24-462F-835D-52AE5B3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709" y="119204"/>
            <a:ext cx="2977191" cy="44178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ИИВТ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C73B162E-FEB2-4265-BE98-CBE6AD365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85" y="560986"/>
            <a:ext cx="881579" cy="60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7463" y="6471156"/>
            <a:ext cx="265941" cy="365125"/>
          </a:xfrm>
        </p:spPr>
        <p:txBody>
          <a:bodyPr/>
          <a:lstStyle/>
          <a:p>
            <a:fld id="{CB7D590C-687C-4F5F-9318-1BAC526765D2}" type="slidenum">
              <a:rPr lang="x-none" smtClean="0"/>
              <a:t>4</a:t>
            </a:fld>
            <a:endParaRPr lang="x-none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7F2922-0739-47CC-8323-E520B5D5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823" y="71938"/>
            <a:ext cx="7190414" cy="75223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научные направления</a:t>
            </a:r>
            <a:endParaRPr lang="x-none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CE19A3C6-0E46-4684-8D90-3542926F5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4" y="146777"/>
            <a:ext cx="881579" cy="60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1014195D-35C0-4174-8088-66F0C4C47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405093"/>
              </p:ext>
            </p:extLst>
          </p:nvPr>
        </p:nvGraphicFramePr>
        <p:xfrm>
          <a:off x="533908" y="824169"/>
          <a:ext cx="8076184" cy="539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93621" y="6479159"/>
            <a:ext cx="260113" cy="365125"/>
          </a:xfrm>
        </p:spPr>
        <p:txBody>
          <a:bodyPr/>
          <a:lstStyle/>
          <a:p>
            <a:fld id="{CB7D590C-687C-4F5F-9318-1BAC526765D2}" type="slidenum">
              <a:rPr lang="x-none" smtClean="0"/>
              <a:t>5</a:t>
            </a:fld>
            <a:endParaRPr lang="x-none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7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F76247-5BE2-4456-9E10-60207492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1695" y="6562551"/>
            <a:ext cx="2057400" cy="273844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0" name="Shape 110"/>
          <p:cNvSpPr txBox="1">
            <a:spLocks noGrp="1"/>
          </p:cNvSpPr>
          <p:nvPr>
            <p:ph type="title" idx="4294967295"/>
          </p:nvPr>
        </p:nvSpPr>
        <p:spPr>
          <a:xfrm>
            <a:off x="1668725" y="347142"/>
            <a:ext cx="6134100" cy="46334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РОБОТОТЕХНИКА</a:t>
            </a:r>
          </a:p>
        </p:txBody>
      </p:sp>
      <p:sp>
        <p:nvSpPr>
          <p:cNvPr id="3" name="AutoShape 4" descr="https://mail.google.com/mail/u/0?ui=2&amp;ik=76e028e5c6&amp;attid=0.5&amp;permmsgid=msg-a:r-1859056531060600093&amp;th=164b652ad13a50d0&amp;view=fimg&amp;disp=thd&amp;attbid=ANGjdJ931JNmjd_xSUuQ_dAZ13dG4TbYuOjbxdyFNsAKltyf5LyfiFgi0ldzQksgFhXx7_p5EMgfzmNF17Dk7VfOEkI9cD7azeI2X5V-SRtCRVO4RDyE8QD52De06Lk&amp;ats=2524608000000&amp;sz=w2543-h1285">
            <a:extLst>
              <a:ext uri="{FF2B5EF4-FFF2-40B4-BE49-F238E27FC236}">
                <a16:creationId xmlns:a16="http://schemas.microsoft.com/office/drawing/2014/main" xmlns="" id="{D2146A81-2F4F-483C-B54D-31D4062D93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599" y="3199060"/>
            <a:ext cx="269246" cy="26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146269AB-054C-4601-BBC9-DEB3DB0FB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450" r="6351" b="-450"/>
          <a:stretch/>
        </p:blipFill>
        <p:spPr bwMode="auto">
          <a:xfrm>
            <a:off x="867049" y="2450134"/>
            <a:ext cx="1372481" cy="103222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7D19EA72-26E6-403E-B41A-252EE8601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0" y="2450133"/>
            <a:ext cx="1468801" cy="10322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107944" y="7552517"/>
            <a:ext cx="122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7599" y="1431832"/>
            <a:ext cx="4425351" cy="4529693"/>
            <a:chOff x="6096000" y="1233080"/>
            <a:chExt cx="5122437" cy="5127848"/>
          </a:xfrm>
        </p:grpSpPr>
        <p:pic>
          <p:nvPicPr>
            <p:cNvPr id="22" name="Рисунок 1">
              <a:extLst>
                <a:ext uri="{FF2B5EF4-FFF2-40B4-BE49-F238E27FC236}">
                  <a16:creationId xmlns:a16="http://schemas.microsoft.com/office/drawing/2014/main" xmlns="" id="{146269AB-054C-4601-BBC9-DEB3DB0FB4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1" t="450" r="6351" b="-450"/>
            <a:stretch/>
          </p:blipFill>
          <p:spPr bwMode="auto">
            <a:xfrm>
              <a:off x="6096000" y="2586813"/>
              <a:ext cx="1553720" cy="1168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4">
              <a:extLst>
                <a:ext uri="{FF2B5EF4-FFF2-40B4-BE49-F238E27FC236}">
                  <a16:creationId xmlns:a16="http://schemas.microsoft.com/office/drawing/2014/main" xmlns="" id="{7D19EA72-26E6-403E-B41A-252EE8601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720" y="2586812"/>
              <a:ext cx="1662758" cy="1168526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4" name="Рисунок 6">
              <a:extLst>
                <a:ext uri="{FF2B5EF4-FFF2-40B4-BE49-F238E27FC236}">
                  <a16:creationId xmlns:a16="http://schemas.microsoft.com/office/drawing/2014/main" xmlns="" id="{71EA191A-D02D-443B-889D-A07F8E562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3798454"/>
              <a:ext cx="1855814" cy="1301528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5" name="Рисунок 7">
              <a:extLst>
                <a:ext uri="{FF2B5EF4-FFF2-40B4-BE49-F238E27FC236}">
                  <a16:creationId xmlns:a16="http://schemas.microsoft.com/office/drawing/2014/main" xmlns="" id="{FAC59C9F-7315-4639-A4F4-5AEEE1393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95"/>
            <a:stretch/>
          </p:blipFill>
          <p:spPr>
            <a:xfrm>
              <a:off x="7951815" y="3794768"/>
              <a:ext cx="1954929" cy="1305214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6" name="Рисунок 9">
              <a:extLst>
                <a:ext uri="{FF2B5EF4-FFF2-40B4-BE49-F238E27FC236}">
                  <a16:creationId xmlns:a16="http://schemas.microsoft.com/office/drawing/2014/main" xmlns="" id="{AA166814-AD3E-4C79-9A17-347682DC8707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" t="25215"/>
            <a:stretch/>
          </p:blipFill>
          <p:spPr>
            <a:xfrm>
              <a:off x="9312478" y="2586812"/>
              <a:ext cx="1905959" cy="1168526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xmlns="" id="{708C1FA4-44F2-4636-93E8-83BB05342B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7" t="20616" r="21613" b="19230"/>
            <a:stretch/>
          </p:blipFill>
          <p:spPr bwMode="auto">
            <a:xfrm>
              <a:off x="9906743" y="3798455"/>
              <a:ext cx="1311694" cy="1305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8" name="Picture 2" descr="F:\IMG_1631.JPG">
              <a:extLst>
                <a:ext uri="{FF2B5EF4-FFF2-40B4-BE49-F238E27FC236}">
                  <a16:creationId xmlns:a16="http://schemas.microsoft.com/office/drawing/2014/main" xmlns="" id="{63ECCA7B-EF24-45AA-BD50-66196A0CA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8952"/>
              <a:ext cx="1855813" cy="1337859"/>
            </a:xfrm>
            <a:prstGeom prst="rect">
              <a:avLst/>
            </a:prstGeom>
            <a:ln w="1905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Администратор\Downloads\present\IMG_5601.JPG">
              <a:extLst>
                <a:ext uri="{FF2B5EF4-FFF2-40B4-BE49-F238E27FC236}">
                  <a16:creationId xmlns:a16="http://schemas.microsoft.com/office/drawing/2014/main" xmlns="" id="{9686ACC4-7395-4C46-A8EC-389AEB9781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" t="17795" r="5426" b="1"/>
            <a:stretch/>
          </p:blipFill>
          <p:spPr bwMode="auto">
            <a:xfrm>
              <a:off x="9448794" y="1233080"/>
              <a:ext cx="1769641" cy="1353732"/>
            </a:xfrm>
            <a:prstGeom prst="rect">
              <a:avLst/>
            </a:prstGeom>
            <a:ln w="1905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">
              <a:extLst>
                <a:ext uri="{FF2B5EF4-FFF2-40B4-BE49-F238E27FC236}">
                  <a16:creationId xmlns:a16="http://schemas.microsoft.com/office/drawing/2014/main" xmlns="" id="{0A00A5BD-555A-4C84-920C-8580A4004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4" r="-1"/>
            <a:stretch/>
          </p:blipFill>
          <p:spPr>
            <a:xfrm rot="5400000">
              <a:off x="8032261" y="5204698"/>
              <a:ext cx="1222503" cy="1038646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32" name="Рисунок 5">
              <a:extLst>
                <a:ext uri="{FF2B5EF4-FFF2-40B4-BE49-F238E27FC236}">
                  <a16:creationId xmlns:a16="http://schemas.microsoft.com/office/drawing/2014/main" xmlns="" id="{8525ADB9-B907-4AD7-AB7A-C16D3F433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8201" r="31507" b="12756"/>
            <a:stretch/>
          </p:blipFill>
          <p:spPr>
            <a:xfrm rot="5400000">
              <a:off x="9058737" y="5235363"/>
              <a:ext cx="1242239" cy="1008891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33" name="Рисунок 1">
              <a:extLst>
                <a:ext uri="{FF2B5EF4-FFF2-40B4-BE49-F238E27FC236}">
                  <a16:creationId xmlns:a16="http://schemas.microsoft.com/office/drawing/2014/main" xmlns="" id="{14FC9D07-9B67-4A71-8C13-13424FC9F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32539"/>
              <a:ext cx="1979460" cy="1222505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34" name="Рисунок 2">
              <a:extLst>
                <a:ext uri="{FF2B5EF4-FFF2-40B4-BE49-F238E27FC236}">
                  <a16:creationId xmlns:a16="http://schemas.microsoft.com/office/drawing/2014/main" xmlns="" id="{6E25A277-5B53-412A-BAE2-4D4300F36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" r="1"/>
            <a:stretch/>
          </p:blipFill>
          <p:spPr>
            <a:xfrm rot="5400000">
              <a:off x="10089928" y="5244211"/>
              <a:ext cx="1255061" cy="966605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157345" y="2397759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05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7599" y="3435412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05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45732" y="4620836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05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61997" y="4597301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05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703854" y="2219299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cs typeface="Times New Roman" panose="02020603050405020304" pitchFamily="18" charset="0"/>
              </a:rPr>
              <a:t>3</a:t>
            </a:r>
            <a:endParaRPr lang="ru-RU" sz="105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359715" y="3081773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4</a:t>
            </a:r>
          </a:p>
        </p:txBody>
      </p:sp>
      <p:pic>
        <p:nvPicPr>
          <p:cNvPr id="3074" name="Picture 2" descr="C:\Users\Magus\Downloads\51d70b1e1002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46" y="1412449"/>
            <a:ext cx="1285076" cy="12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608033" y="2241534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cs typeface="Times New Roman" panose="02020603050405020304" pitchFamily="18" charset="0"/>
              </a:rPr>
              <a:t>3</a:t>
            </a:r>
            <a:endParaRPr lang="ru-RU" sz="105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069523" y="3358864"/>
            <a:ext cx="4472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1, 4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424" y="4826919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274491" y="5045473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992009" y="5038867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807733" y="5049885"/>
            <a:ext cx="292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5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99714" y="2596304"/>
            <a:ext cx="5321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1,2,4</a:t>
            </a:r>
          </a:p>
        </p:txBody>
      </p:sp>
      <p:pic>
        <p:nvPicPr>
          <p:cNvPr id="47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5" y="192279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856" y="1424087"/>
            <a:ext cx="701038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млн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9071" y="1416958"/>
            <a:ext cx="733956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тыс.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58773" y="1431832"/>
            <a:ext cx="812511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тыс.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4818" y="2619069"/>
            <a:ext cx="701038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млн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9078" y="3673176"/>
            <a:ext cx="764411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тыс.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9740" y="3669587"/>
            <a:ext cx="701038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млн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93121" y="3675662"/>
            <a:ext cx="701038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 млн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0870" y="5710578"/>
            <a:ext cx="701038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 млн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27515" y="5710518"/>
            <a:ext cx="701038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56262" y="5729292"/>
            <a:ext cx="701038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46820" y="5710077"/>
            <a:ext cx="707262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16771" y="2619069"/>
            <a:ext cx="749141" cy="219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тыс. </a:t>
            </a:r>
            <a:r>
              <a:rPr lang="ru-RU" sz="8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Объект 5">
            <a:extLst>
              <a:ext uri="{FF2B5EF4-FFF2-40B4-BE49-F238E27FC236}">
                <a16:creationId xmlns:a16="http://schemas.microsoft.com/office/drawing/2014/main" xmlns="" id="{C28AAFEE-781B-4A1A-B4FD-BCD89463F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19125"/>
              </p:ext>
            </p:extLst>
          </p:nvPr>
        </p:nvGraphicFramePr>
        <p:xfrm>
          <a:off x="4725617" y="1251913"/>
          <a:ext cx="4172336" cy="505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C0EDF824-6AE6-483C-863D-DE6F17E430E3}"/>
              </a:ext>
            </a:extLst>
          </p:cNvPr>
          <p:cNvSpPr/>
          <p:nvPr/>
        </p:nvSpPr>
        <p:spPr>
          <a:xfrm>
            <a:off x="530425" y="840697"/>
            <a:ext cx="8288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опытных образцов разработок ИИВТ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военно-технических выставках и испытаниях</a:t>
            </a:r>
            <a:endParaRPr lang="x-none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728F5EC-39D1-4D19-B929-7A3640664780}"/>
              </a:ext>
            </a:extLst>
          </p:cNvPr>
          <p:cNvSpPr/>
          <p:nvPr/>
        </p:nvSpPr>
        <p:spPr>
          <a:xfrm>
            <a:off x="113141" y="1368876"/>
            <a:ext cx="4527357" cy="4614544"/>
          </a:xfrm>
          <a:custGeom>
            <a:avLst/>
            <a:gdLst>
              <a:gd name="connsiteX0" fmla="*/ 0 w 4526526"/>
              <a:gd name="connsiteY0" fmla="*/ 383397 h 4605918"/>
              <a:gd name="connsiteX1" fmla="*/ 383397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0 w 4526526"/>
              <a:gd name="connsiteY0" fmla="*/ 383397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0 w 4526526"/>
              <a:gd name="connsiteY8" fmla="*/ 383397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143129 w 4526526"/>
              <a:gd name="connsiteY2" fmla="*/ 0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26526"/>
              <a:gd name="connsiteY0" fmla="*/ 271254 h 4605918"/>
              <a:gd name="connsiteX1" fmla="*/ 288506 w 4526526"/>
              <a:gd name="connsiteY1" fmla="*/ 0 h 4605918"/>
              <a:gd name="connsiteX2" fmla="*/ 4298405 w 4526526"/>
              <a:gd name="connsiteY2" fmla="*/ 8627 h 4605918"/>
              <a:gd name="connsiteX3" fmla="*/ 4526526 w 4526526"/>
              <a:gd name="connsiteY3" fmla="*/ 383397 h 4605918"/>
              <a:gd name="connsiteX4" fmla="*/ 4526526 w 4526526"/>
              <a:gd name="connsiteY4" fmla="*/ 4222521 h 4605918"/>
              <a:gd name="connsiteX5" fmla="*/ 4143129 w 4526526"/>
              <a:gd name="connsiteY5" fmla="*/ 4605918 h 4605918"/>
              <a:gd name="connsiteX6" fmla="*/ 383397 w 4526526"/>
              <a:gd name="connsiteY6" fmla="*/ 4605918 h 4605918"/>
              <a:gd name="connsiteX7" fmla="*/ 0 w 4526526"/>
              <a:gd name="connsiteY7" fmla="*/ 4222521 h 4605918"/>
              <a:gd name="connsiteX8" fmla="*/ 8626 w 4526526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26526 w 4535153"/>
              <a:gd name="connsiteY4" fmla="*/ 4222521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05918"/>
              <a:gd name="connsiteX1" fmla="*/ 288506 w 4535153"/>
              <a:gd name="connsiteY1" fmla="*/ 0 h 4605918"/>
              <a:gd name="connsiteX2" fmla="*/ 4298405 w 4535153"/>
              <a:gd name="connsiteY2" fmla="*/ 8627 h 4605918"/>
              <a:gd name="connsiteX3" fmla="*/ 4535153 w 4535153"/>
              <a:gd name="connsiteY3" fmla="*/ 314386 h 4605918"/>
              <a:gd name="connsiteX4" fmla="*/ 4517900 w 4535153"/>
              <a:gd name="connsiteY4" fmla="*/ 4377797 h 4605918"/>
              <a:gd name="connsiteX5" fmla="*/ 4143129 w 4535153"/>
              <a:gd name="connsiteY5" fmla="*/ 4605918 h 4605918"/>
              <a:gd name="connsiteX6" fmla="*/ 383397 w 4535153"/>
              <a:gd name="connsiteY6" fmla="*/ 4605918 h 4605918"/>
              <a:gd name="connsiteX7" fmla="*/ 0 w 4535153"/>
              <a:gd name="connsiteY7" fmla="*/ 4222521 h 4605918"/>
              <a:gd name="connsiteX8" fmla="*/ 8626 w 4535153"/>
              <a:gd name="connsiteY8" fmla="*/ 271254 h 4605918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38339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626 w 4535153"/>
              <a:gd name="connsiteY0" fmla="*/ 271254 h 4614544"/>
              <a:gd name="connsiteX1" fmla="*/ 288506 w 4535153"/>
              <a:gd name="connsiteY1" fmla="*/ 0 h 4614544"/>
              <a:gd name="connsiteX2" fmla="*/ 4298405 w 4535153"/>
              <a:gd name="connsiteY2" fmla="*/ 8627 h 4614544"/>
              <a:gd name="connsiteX3" fmla="*/ 4535153 w 4535153"/>
              <a:gd name="connsiteY3" fmla="*/ 314386 h 4614544"/>
              <a:gd name="connsiteX4" fmla="*/ 4517900 w 4535153"/>
              <a:gd name="connsiteY4" fmla="*/ 4377797 h 4614544"/>
              <a:gd name="connsiteX5" fmla="*/ 4246646 w 4535153"/>
              <a:gd name="connsiteY5" fmla="*/ 4614544 h 4614544"/>
              <a:gd name="connsiteX6" fmla="*/ 288507 w 4535153"/>
              <a:gd name="connsiteY6" fmla="*/ 4605918 h 4614544"/>
              <a:gd name="connsiteX7" fmla="*/ 0 w 4535153"/>
              <a:gd name="connsiteY7" fmla="*/ 4222521 h 4614544"/>
              <a:gd name="connsiteX8" fmla="*/ 8626 w 4535153"/>
              <a:gd name="connsiteY8" fmla="*/ 271254 h 4614544"/>
              <a:gd name="connsiteX0" fmla="*/ 830 w 4527357"/>
              <a:gd name="connsiteY0" fmla="*/ 271254 h 4614544"/>
              <a:gd name="connsiteX1" fmla="*/ 280710 w 4527357"/>
              <a:gd name="connsiteY1" fmla="*/ 0 h 4614544"/>
              <a:gd name="connsiteX2" fmla="*/ 4290609 w 4527357"/>
              <a:gd name="connsiteY2" fmla="*/ 8627 h 4614544"/>
              <a:gd name="connsiteX3" fmla="*/ 4527357 w 4527357"/>
              <a:gd name="connsiteY3" fmla="*/ 314386 h 4614544"/>
              <a:gd name="connsiteX4" fmla="*/ 4510104 w 4527357"/>
              <a:gd name="connsiteY4" fmla="*/ 4377797 h 4614544"/>
              <a:gd name="connsiteX5" fmla="*/ 4238850 w 4527357"/>
              <a:gd name="connsiteY5" fmla="*/ 4614544 h 4614544"/>
              <a:gd name="connsiteX6" fmla="*/ 280711 w 4527357"/>
              <a:gd name="connsiteY6" fmla="*/ 4605918 h 4614544"/>
              <a:gd name="connsiteX7" fmla="*/ 830 w 4527357"/>
              <a:gd name="connsiteY7" fmla="*/ 4343291 h 4614544"/>
              <a:gd name="connsiteX8" fmla="*/ 830 w 4527357"/>
              <a:gd name="connsiteY8" fmla="*/ 271254 h 46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357" h="4614544">
                <a:moveTo>
                  <a:pt x="830" y="271254"/>
                </a:moveTo>
                <a:cubicBezTo>
                  <a:pt x="830" y="59510"/>
                  <a:pt x="68966" y="0"/>
                  <a:pt x="280710" y="0"/>
                </a:cubicBezTo>
                <a:lnTo>
                  <a:pt x="4290609" y="8627"/>
                </a:lnTo>
                <a:cubicBezTo>
                  <a:pt x="4502353" y="8627"/>
                  <a:pt x="4527357" y="102642"/>
                  <a:pt x="4527357" y="314386"/>
                </a:cubicBezTo>
                <a:cubicBezTo>
                  <a:pt x="4524481" y="1617098"/>
                  <a:pt x="4512980" y="3075085"/>
                  <a:pt x="4510104" y="4377797"/>
                </a:cubicBezTo>
                <a:cubicBezTo>
                  <a:pt x="4510104" y="4589541"/>
                  <a:pt x="4450594" y="4614544"/>
                  <a:pt x="4238850" y="4614544"/>
                </a:cubicBezTo>
                <a:lnTo>
                  <a:pt x="280711" y="4605918"/>
                </a:lnTo>
                <a:cubicBezTo>
                  <a:pt x="68967" y="4605918"/>
                  <a:pt x="830" y="4555035"/>
                  <a:pt x="830" y="4343291"/>
                </a:cubicBezTo>
                <a:cubicBezTo>
                  <a:pt x="3705" y="3026202"/>
                  <a:pt x="-2045" y="1588343"/>
                  <a:pt x="830" y="27125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9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97521" y="114072"/>
            <a:ext cx="8062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проекты, выполненные в рамках государственного заказа</a:t>
            </a: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9" y="54250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олилиния 5">
            <a:extLst>
              <a:ext uri="{FF2B5EF4-FFF2-40B4-BE49-F238E27FC236}">
                <a16:creationId xmlns:a16="http://schemas.microsoft.com/office/drawing/2014/main" xmlns="" id="{298176E8-528A-4B76-AA9E-3510C091E95A}"/>
              </a:ext>
            </a:extLst>
          </p:cNvPr>
          <p:cNvSpPr/>
          <p:nvPr/>
        </p:nvSpPr>
        <p:spPr>
          <a:xfrm>
            <a:off x="210179" y="1161524"/>
            <a:ext cx="8809078" cy="500914"/>
          </a:xfrm>
          <a:custGeom>
            <a:avLst/>
            <a:gdLst>
              <a:gd name="connsiteX0" fmla="*/ 0 w 8582453"/>
              <a:gd name="connsiteY0" fmla="*/ 99533 h 995333"/>
              <a:gd name="connsiteX1" fmla="*/ 99533 w 8582453"/>
              <a:gd name="connsiteY1" fmla="*/ 0 h 995333"/>
              <a:gd name="connsiteX2" fmla="*/ 8482920 w 8582453"/>
              <a:gd name="connsiteY2" fmla="*/ 0 h 995333"/>
              <a:gd name="connsiteX3" fmla="*/ 8582453 w 8582453"/>
              <a:gd name="connsiteY3" fmla="*/ 99533 h 995333"/>
              <a:gd name="connsiteX4" fmla="*/ 8582453 w 8582453"/>
              <a:gd name="connsiteY4" fmla="*/ 895800 h 995333"/>
              <a:gd name="connsiteX5" fmla="*/ 8482920 w 8582453"/>
              <a:gd name="connsiteY5" fmla="*/ 995333 h 995333"/>
              <a:gd name="connsiteX6" fmla="*/ 99533 w 8582453"/>
              <a:gd name="connsiteY6" fmla="*/ 995333 h 995333"/>
              <a:gd name="connsiteX7" fmla="*/ 0 w 8582453"/>
              <a:gd name="connsiteY7" fmla="*/ 895800 h 995333"/>
              <a:gd name="connsiteX8" fmla="*/ 0 w 8582453"/>
              <a:gd name="connsiteY8" fmla="*/ 99533 h 9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453" h="995333">
                <a:moveTo>
                  <a:pt x="0" y="99533"/>
                </a:moveTo>
                <a:cubicBezTo>
                  <a:pt x="0" y="44562"/>
                  <a:pt x="44562" y="0"/>
                  <a:pt x="99533" y="0"/>
                </a:cubicBezTo>
                <a:lnTo>
                  <a:pt x="8482920" y="0"/>
                </a:lnTo>
                <a:cubicBezTo>
                  <a:pt x="8537891" y="0"/>
                  <a:pt x="8582453" y="44562"/>
                  <a:pt x="8582453" y="99533"/>
                </a:cubicBezTo>
                <a:lnTo>
                  <a:pt x="8582453" y="895800"/>
                </a:lnTo>
                <a:cubicBezTo>
                  <a:pt x="8582453" y="950771"/>
                  <a:pt x="8537891" y="995333"/>
                  <a:pt x="8482920" y="995333"/>
                </a:cubicBezTo>
                <a:lnTo>
                  <a:pt x="99533" y="995333"/>
                </a:lnTo>
                <a:cubicBezTo>
                  <a:pt x="44562" y="995333"/>
                  <a:pt x="0" y="950771"/>
                  <a:pt x="0" y="895800"/>
                </a:cubicBezTo>
                <a:lnTo>
                  <a:pt x="0" y="9953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99166" tIns="37148" rIns="37148" bIns="37148" numCol="1" spcCol="127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информационно-коммуникационных технологий в выборных процессах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применения ЦИК РК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(совместно с ТОО «Национальный инновационный центр»)</a:t>
            </a:r>
          </a:p>
        </p:txBody>
      </p:sp>
      <p:pic>
        <p:nvPicPr>
          <p:cNvPr id="61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C9A45C1B-962C-4EA6-BDCF-AE89BE59A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b="12304"/>
          <a:stretch/>
        </p:blipFill>
        <p:spPr bwMode="auto">
          <a:xfrm>
            <a:off x="248225" y="1206112"/>
            <a:ext cx="1736354" cy="457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4AF6B40D-7411-4AA5-8BE4-DEF4D3463D0D}"/>
              </a:ext>
            </a:extLst>
          </p:cNvPr>
          <p:cNvGrpSpPr/>
          <p:nvPr/>
        </p:nvGrpSpPr>
        <p:grpSpPr>
          <a:xfrm>
            <a:off x="210312" y="1727623"/>
            <a:ext cx="8809078" cy="538280"/>
            <a:chOff x="-123102" y="2197837"/>
            <a:chExt cx="10548776" cy="1284437"/>
          </a:xfrm>
          <a:solidFill>
            <a:schemeClr val="bg1"/>
          </a:solidFill>
        </p:grpSpPr>
        <p:sp>
          <p:nvSpPr>
            <p:cNvPr id="25" name="Скругленный прямоугольник 25">
              <a:extLst>
                <a:ext uri="{FF2B5EF4-FFF2-40B4-BE49-F238E27FC236}">
                  <a16:creationId xmlns:a16="http://schemas.microsoft.com/office/drawing/2014/main" xmlns="" id="{61C1736C-485F-46E2-A554-10BFC3FB1359}"/>
                </a:ext>
              </a:extLst>
            </p:cNvPr>
            <p:cNvSpPr/>
            <p:nvPr/>
          </p:nvSpPr>
          <p:spPr>
            <a:xfrm>
              <a:off x="-123102" y="2197837"/>
              <a:ext cx="10548776" cy="1284437"/>
            </a:xfrm>
            <a:prstGeom prst="roundRect">
              <a:avLst>
                <a:gd name="adj" fmla="val 10000"/>
              </a:avLst>
            </a:prstGeom>
            <a:grp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26" name="Скругленный прямоугольник 4">
              <a:extLst>
                <a:ext uri="{FF2B5EF4-FFF2-40B4-BE49-F238E27FC236}">
                  <a16:creationId xmlns:a16="http://schemas.microsoft.com/office/drawing/2014/main" xmlns="" id="{ADAC4828-11CD-4300-A30B-EF58EA5D9E6F}"/>
                </a:ext>
              </a:extLst>
            </p:cNvPr>
            <p:cNvSpPr/>
            <p:nvPr/>
          </p:nvSpPr>
          <p:spPr>
            <a:xfrm>
              <a:off x="2044476" y="2384542"/>
              <a:ext cx="8381039" cy="802816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Бироторная микрогэс – </a:t>
              </a: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</a:t>
              </a: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конструкции гидрогенератора с контрвращающимися лопастями (КПД  новой модели микрогэс на 25 % выше КПД аналогичных микрогэс)</a:t>
              </a:r>
              <a:endParaRPr lang="x-non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Скругленный прямоугольник 24">
            <a:extLst>
              <a:ext uri="{FF2B5EF4-FFF2-40B4-BE49-F238E27FC236}">
                <a16:creationId xmlns:a16="http://schemas.microsoft.com/office/drawing/2014/main" xmlns="" id="{5CD720AF-877C-4341-BB46-FBB05A3A23C9}"/>
              </a:ext>
            </a:extLst>
          </p:cNvPr>
          <p:cNvSpPr/>
          <p:nvPr/>
        </p:nvSpPr>
        <p:spPr>
          <a:xfrm>
            <a:off x="286143" y="1765109"/>
            <a:ext cx="1643272" cy="435034"/>
          </a:xfrm>
          <a:prstGeom prst="roundRect">
            <a:avLst>
              <a:gd name="adj" fmla="val 10000"/>
            </a:avLst>
          </a:prstGeom>
          <a:blipFill rotWithShape="1">
            <a:blip r:embed="rId4"/>
            <a:srcRect/>
            <a:stretch>
              <a:fillRect t="-28000" b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x-none" dirty="0"/>
          </a:p>
        </p:txBody>
      </p:sp>
      <p:sp>
        <p:nvSpPr>
          <p:cNvPr id="28" name="Номер слайда 4">
            <a:extLst>
              <a:ext uri="{FF2B5EF4-FFF2-40B4-BE49-F238E27FC236}">
                <a16:creationId xmlns:a16="http://schemas.microsoft.com/office/drawing/2014/main" xmlns="" id="{5ED6A757-69C5-43C0-BC6E-83816EE9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76678"/>
            <a:ext cx="2057400" cy="273844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03F4F2A-5339-440B-8301-1517F587B661}"/>
              </a:ext>
            </a:extLst>
          </p:cNvPr>
          <p:cNvGrpSpPr/>
          <p:nvPr/>
        </p:nvGrpSpPr>
        <p:grpSpPr>
          <a:xfrm>
            <a:off x="210313" y="650862"/>
            <a:ext cx="8826331" cy="458290"/>
            <a:chOff x="208027" y="3424022"/>
            <a:chExt cx="8809079" cy="397695"/>
          </a:xfrm>
          <a:solidFill>
            <a:schemeClr val="bg1"/>
          </a:solidFill>
        </p:grpSpPr>
        <p:sp>
          <p:nvSpPr>
            <p:cNvPr id="29" name="Полилиния 5">
              <a:extLst>
                <a:ext uri="{FF2B5EF4-FFF2-40B4-BE49-F238E27FC236}">
                  <a16:creationId xmlns:a16="http://schemas.microsoft.com/office/drawing/2014/main" xmlns="" id="{7235F506-237D-4DFD-ABFF-AF73401D9898}"/>
                </a:ext>
              </a:extLst>
            </p:cNvPr>
            <p:cNvSpPr/>
            <p:nvPr/>
          </p:nvSpPr>
          <p:spPr>
            <a:xfrm>
              <a:off x="208027" y="3424022"/>
              <a:ext cx="8809079" cy="397695"/>
            </a:xfrm>
            <a:custGeom>
              <a:avLst/>
              <a:gdLst>
                <a:gd name="connsiteX0" fmla="*/ 0 w 8582453"/>
                <a:gd name="connsiteY0" fmla="*/ 99533 h 995333"/>
                <a:gd name="connsiteX1" fmla="*/ 99533 w 8582453"/>
                <a:gd name="connsiteY1" fmla="*/ 0 h 995333"/>
                <a:gd name="connsiteX2" fmla="*/ 8482920 w 8582453"/>
                <a:gd name="connsiteY2" fmla="*/ 0 h 995333"/>
                <a:gd name="connsiteX3" fmla="*/ 8582453 w 8582453"/>
                <a:gd name="connsiteY3" fmla="*/ 99533 h 995333"/>
                <a:gd name="connsiteX4" fmla="*/ 8582453 w 8582453"/>
                <a:gd name="connsiteY4" fmla="*/ 895800 h 995333"/>
                <a:gd name="connsiteX5" fmla="*/ 8482920 w 8582453"/>
                <a:gd name="connsiteY5" fmla="*/ 995333 h 995333"/>
                <a:gd name="connsiteX6" fmla="*/ 99533 w 8582453"/>
                <a:gd name="connsiteY6" fmla="*/ 995333 h 995333"/>
                <a:gd name="connsiteX7" fmla="*/ 0 w 8582453"/>
                <a:gd name="connsiteY7" fmla="*/ 895800 h 995333"/>
                <a:gd name="connsiteX8" fmla="*/ 0 w 8582453"/>
                <a:gd name="connsiteY8" fmla="*/ 99533 h 99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453" h="995333">
                  <a:moveTo>
                    <a:pt x="0" y="99533"/>
                  </a:moveTo>
                  <a:cubicBezTo>
                    <a:pt x="0" y="44562"/>
                    <a:pt x="44562" y="0"/>
                    <a:pt x="99533" y="0"/>
                  </a:cubicBezTo>
                  <a:lnTo>
                    <a:pt x="8482920" y="0"/>
                  </a:lnTo>
                  <a:cubicBezTo>
                    <a:pt x="8537891" y="0"/>
                    <a:pt x="8582453" y="44562"/>
                    <a:pt x="8582453" y="99533"/>
                  </a:cubicBezTo>
                  <a:lnTo>
                    <a:pt x="8582453" y="895800"/>
                  </a:lnTo>
                  <a:cubicBezTo>
                    <a:pt x="8582453" y="950771"/>
                    <a:pt x="8537891" y="995333"/>
                    <a:pt x="8482920" y="995333"/>
                  </a:cubicBezTo>
                  <a:lnTo>
                    <a:pt x="99533" y="995333"/>
                  </a:lnTo>
                  <a:cubicBezTo>
                    <a:pt x="44562" y="995333"/>
                    <a:pt x="0" y="950771"/>
                    <a:pt x="0" y="895800"/>
                  </a:cubicBezTo>
                  <a:lnTo>
                    <a:pt x="0" y="99533"/>
                  </a:lnTo>
                  <a:close/>
                </a:path>
              </a:pathLst>
            </a:cu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99166" tIns="37148" rIns="37148" bIns="37148" numCol="1" spcCol="1270" anchor="ctr" anchorCtr="0">
              <a:noAutofit/>
            </a:bodyPr>
            <a:lstStyle/>
            <a:p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Интерактивная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научная историческая карта «Народ Казахстана» </a:t>
              </a:r>
              <a:endParaRPr lang="x-non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xmlns="" id="{489BDCC7-4C48-4F45-83DC-541161011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610" y="3449134"/>
              <a:ext cx="1711981" cy="323811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softEdge rad="112500"/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75A63A9E-6B94-4C27-A36E-5E0536DE2686}"/>
              </a:ext>
            </a:extLst>
          </p:cNvPr>
          <p:cNvGrpSpPr/>
          <p:nvPr/>
        </p:nvGrpSpPr>
        <p:grpSpPr>
          <a:xfrm>
            <a:off x="210179" y="2329701"/>
            <a:ext cx="8809078" cy="724812"/>
            <a:chOff x="-13289" y="3396132"/>
            <a:chExt cx="10548776" cy="1845252"/>
          </a:xfrm>
          <a:solidFill>
            <a:schemeClr val="bg1"/>
          </a:solidFill>
        </p:grpSpPr>
        <p:sp>
          <p:nvSpPr>
            <p:cNvPr id="36" name="Скругленный прямоугольник 25">
              <a:extLst>
                <a:ext uri="{FF2B5EF4-FFF2-40B4-BE49-F238E27FC236}">
                  <a16:creationId xmlns:a16="http://schemas.microsoft.com/office/drawing/2014/main" xmlns="" id="{6C167016-B313-4F31-AF4F-598B81FCAF4F}"/>
                </a:ext>
              </a:extLst>
            </p:cNvPr>
            <p:cNvSpPr/>
            <p:nvPr/>
          </p:nvSpPr>
          <p:spPr>
            <a:xfrm>
              <a:off x="-13289" y="3396132"/>
              <a:ext cx="10548776" cy="1845252"/>
            </a:xfrm>
            <a:prstGeom prst="roundRect">
              <a:avLst>
                <a:gd name="adj" fmla="val 10000"/>
              </a:avLst>
            </a:prstGeom>
            <a:grp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>
              <a:extLst>
                <a:ext uri="{FF2B5EF4-FFF2-40B4-BE49-F238E27FC236}">
                  <a16:creationId xmlns:a16="http://schemas.microsoft.com/office/drawing/2014/main" xmlns="" id="{80AF0DE4-E85E-42B6-BECF-0B07FB0FE9E1}"/>
                </a:ext>
              </a:extLst>
            </p:cNvPr>
            <p:cNvSpPr/>
            <p:nvPr/>
          </p:nvSpPr>
          <p:spPr>
            <a:xfrm>
              <a:off x="1997250" y="3532372"/>
              <a:ext cx="8529292" cy="1635450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Получена Государственная лицензия</a:t>
              </a: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«На осуществление деятельности по разработке и реализации (в том числе иной передаче) средств криптографической защиты информации» </a:t>
              </a: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ru-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549 от КНБ РК и </a:t>
              </a:r>
              <a:r>
                <a:rPr lang="ru-RU" altLang="ru-RU" sz="1100" dirty="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авторские свидетельства на разработанные программные комплексы </a:t>
              </a:r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B56FD2BF-02BF-4711-AB24-136A4ACFAC92}"/>
              </a:ext>
            </a:extLst>
          </p:cNvPr>
          <p:cNvGrpSpPr/>
          <p:nvPr/>
        </p:nvGrpSpPr>
        <p:grpSpPr>
          <a:xfrm>
            <a:off x="210179" y="3118311"/>
            <a:ext cx="8809078" cy="712498"/>
            <a:chOff x="-9617" y="3954817"/>
            <a:chExt cx="10548776" cy="1400671"/>
          </a:xfrm>
          <a:solidFill>
            <a:schemeClr val="bg1"/>
          </a:solidFill>
        </p:grpSpPr>
        <p:sp>
          <p:nvSpPr>
            <p:cNvPr id="39" name="Скругленный прямоугольник 25">
              <a:extLst>
                <a:ext uri="{FF2B5EF4-FFF2-40B4-BE49-F238E27FC236}">
                  <a16:creationId xmlns:a16="http://schemas.microsoft.com/office/drawing/2014/main" xmlns="" id="{87E5C0B8-E0DD-45D7-A525-579F11EDC36F}"/>
                </a:ext>
              </a:extLst>
            </p:cNvPr>
            <p:cNvSpPr/>
            <p:nvPr/>
          </p:nvSpPr>
          <p:spPr>
            <a:xfrm>
              <a:off x="-9617" y="3954817"/>
              <a:ext cx="10548776" cy="1400671"/>
            </a:xfrm>
            <a:prstGeom prst="roundRect">
              <a:avLst>
                <a:gd name="adj" fmla="val 10000"/>
              </a:avLst>
            </a:prstGeom>
            <a:grp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>
              <a:extLst>
                <a:ext uri="{FF2B5EF4-FFF2-40B4-BE49-F238E27FC236}">
                  <a16:creationId xmlns:a16="http://schemas.microsoft.com/office/drawing/2014/main" xmlns="" id="{48497CF3-3CDF-4856-A383-8D4E6040B81F}"/>
                </a:ext>
              </a:extLst>
            </p:cNvPr>
            <p:cNvSpPr/>
            <p:nvPr/>
          </p:nvSpPr>
          <p:spPr>
            <a:xfrm>
              <a:off x="2372694" y="4045878"/>
              <a:ext cx="8039503" cy="1102758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Сертификат соответствия № KZ.7500507.05.01.17417 на программу шифрования файлов на базе НПСС NPSS </a:t>
              </a:r>
              <a:r>
                <a:rPr lang="ru-RU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Crypto</a:t>
              </a: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1.1, зарегистрированный в Государственном реестре 9 февраля 2018 года</a:t>
              </a:r>
            </a:p>
          </p:txBody>
        </p:sp>
      </p:grpSp>
      <p:pic>
        <p:nvPicPr>
          <p:cNvPr id="1028" name="Picture 4" descr="Image result for ÐºÑÐ¸Ð¿ÑÐ¾Ð³ÑÐ°ÑÐ¸ÑÐµÑÐºÐ°Ñ Ð·Ð°ÑÐ¸ÑÐ° Ð¸Ð½ÑÐ¾ÑÐ¼Ð°ÑÐ¸Ð¸">
            <a:extLst>
              <a:ext uri="{FF2B5EF4-FFF2-40B4-BE49-F238E27FC236}">
                <a16:creationId xmlns:a16="http://schemas.microsoft.com/office/drawing/2014/main" xmlns="" id="{088D299D-114F-4334-AAAD-7C497B749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8" b="13412"/>
          <a:stretch/>
        </p:blipFill>
        <p:spPr bwMode="auto">
          <a:xfrm>
            <a:off x="321252" y="2355773"/>
            <a:ext cx="1590300" cy="698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ÑÐ¸ÑÑÐ¾Ð²Ð°Ð½Ð¸Ðµ ÑÐ°Ð¹Ð»Ð¾Ð²">
            <a:extLst>
              <a:ext uri="{FF2B5EF4-FFF2-40B4-BE49-F238E27FC236}">
                <a16:creationId xmlns:a16="http://schemas.microsoft.com/office/drawing/2014/main" xmlns="" id="{1BA1A965-8304-422F-8D27-B46A0C78A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5"/>
          <a:stretch/>
        </p:blipFill>
        <p:spPr bwMode="auto">
          <a:xfrm>
            <a:off x="265332" y="3136382"/>
            <a:ext cx="1684893" cy="685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лилиния 5">
            <a:extLst>
              <a:ext uri="{FF2B5EF4-FFF2-40B4-BE49-F238E27FC236}">
                <a16:creationId xmlns:a16="http://schemas.microsoft.com/office/drawing/2014/main" xmlns="" id="{4964CB70-146C-4D23-A41E-5B9289ED9D51}"/>
              </a:ext>
            </a:extLst>
          </p:cNvPr>
          <p:cNvSpPr/>
          <p:nvPr/>
        </p:nvSpPr>
        <p:spPr>
          <a:xfrm>
            <a:off x="210313" y="4179801"/>
            <a:ext cx="8826331" cy="852835"/>
          </a:xfrm>
          <a:custGeom>
            <a:avLst/>
            <a:gdLst>
              <a:gd name="connsiteX0" fmla="*/ 0 w 8582453"/>
              <a:gd name="connsiteY0" fmla="*/ 99533 h 995333"/>
              <a:gd name="connsiteX1" fmla="*/ 99533 w 8582453"/>
              <a:gd name="connsiteY1" fmla="*/ 0 h 995333"/>
              <a:gd name="connsiteX2" fmla="*/ 8482920 w 8582453"/>
              <a:gd name="connsiteY2" fmla="*/ 0 h 995333"/>
              <a:gd name="connsiteX3" fmla="*/ 8582453 w 8582453"/>
              <a:gd name="connsiteY3" fmla="*/ 99533 h 995333"/>
              <a:gd name="connsiteX4" fmla="*/ 8582453 w 8582453"/>
              <a:gd name="connsiteY4" fmla="*/ 895800 h 995333"/>
              <a:gd name="connsiteX5" fmla="*/ 8482920 w 8582453"/>
              <a:gd name="connsiteY5" fmla="*/ 995333 h 995333"/>
              <a:gd name="connsiteX6" fmla="*/ 99533 w 8582453"/>
              <a:gd name="connsiteY6" fmla="*/ 995333 h 995333"/>
              <a:gd name="connsiteX7" fmla="*/ 0 w 8582453"/>
              <a:gd name="connsiteY7" fmla="*/ 895800 h 995333"/>
              <a:gd name="connsiteX8" fmla="*/ 0 w 8582453"/>
              <a:gd name="connsiteY8" fmla="*/ 99533 h 9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453" h="995333">
                <a:moveTo>
                  <a:pt x="0" y="99533"/>
                </a:moveTo>
                <a:cubicBezTo>
                  <a:pt x="0" y="44562"/>
                  <a:pt x="44562" y="0"/>
                  <a:pt x="99533" y="0"/>
                </a:cubicBezTo>
                <a:lnTo>
                  <a:pt x="8482920" y="0"/>
                </a:lnTo>
                <a:cubicBezTo>
                  <a:pt x="8537891" y="0"/>
                  <a:pt x="8582453" y="44562"/>
                  <a:pt x="8582453" y="99533"/>
                </a:cubicBezTo>
                <a:lnTo>
                  <a:pt x="8582453" y="895800"/>
                </a:lnTo>
                <a:cubicBezTo>
                  <a:pt x="8582453" y="950771"/>
                  <a:pt x="8537891" y="995333"/>
                  <a:pt x="8482920" y="995333"/>
                </a:cubicBezTo>
                <a:lnTo>
                  <a:pt x="99533" y="995333"/>
                </a:lnTo>
                <a:cubicBezTo>
                  <a:pt x="44562" y="995333"/>
                  <a:pt x="0" y="950771"/>
                  <a:pt x="0" y="895800"/>
                </a:cubicBezTo>
                <a:lnTo>
                  <a:pt x="0" y="9953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99166" tIns="37148" rIns="37148" bIns="37148" numCol="1" spcCol="1270" anchor="ctr" anchorCtr="0">
            <a:noAutofit/>
          </a:bodyPr>
          <a:lstStyle/>
          <a:p>
            <a:pPr marL="180975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«Производство и реализация биогаза, биоудобрений на базе разработки и построения модульного автоматизированного биогазового комплекса с цифровыми технологиями управления и функционирования»,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Амиргалиев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А.Е., д.т.н., профессор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олилиния 5">
            <a:extLst>
              <a:ext uri="{FF2B5EF4-FFF2-40B4-BE49-F238E27FC236}">
                <a16:creationId xmlns:a16="http://schemas.microsoft.com/office/drawing/2014/main" xmlns="" id="{DBACC2E9-12D2-4447-98C5-2FC2306607EB}"/>
              </a:ext>
            </a:extLst>
          </p:cNvPr>
          <p:cNvSpPr/>
          <p:nvPr/>
        </p:nvSpPr>
        <p:spPr>
          <a:xfrm>
            <a:off x="210313" y="5132004"/>
            <a:ext cx="8826331" cy="593763"/>
          </a:xfrm>
          <a:custGeom>
            <a:avLst/>
            <a:gdLst>
              <a:gd name="connsiteX0" fmla="*/ 0 w 8582453"/>
              <a:gd name="connsiteY0" fmla="*/ 99533 h 995333"/>
              <a:gd name="connsiteX1" fmla="*/ 99533 w 8582453"/>
              <a:gd name="connsiteY1" fmla="*/ 0 h 995333"/>
              <a:gd name="connsiteX2" fmla="*/ 8482920 w 8582453"/>
              <a:gd name="connsiteY2" fmla="*/ 0 h 995333"/>
              <a:gd name="connsiteX3" fmla="*/ 8582453 w 8582453"/>
              <a:gd name="connsiteY3" fmla="*/ 99533 h 995333"/>
              <a:gd name="connsiteX4" fmla="*/ 8582453 w 8582453"/>
              <a:gd name="connsiteY4" fmla="*/ 895800 h 995333"/>
              <a:gd name="connsiteX5" fmla="*/ 8482920 w 8582453"/>
              <a:gd name="connsiteY5" fmla="*/ 995333 h 995333"/>
              <a:gd name="connsiteX6" fmla="*/ 99533 w 8582453"/>
              <a:gd name="connsiteY6" fmla="*/ 995333 h 995333"/>
              <a:gd name="connsiteX7" fmla="*/ 0 w 8582453"/>
              <a:gd name="connsiteY7" fmla="*/ 895800 h 995333"/>
              <a:gd name="connsiteX8" fmla="*/ 0 w 8582453"/>
              <a:gd name="connsiteY8" fmla="*/ 99533 h 9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453" h="995333">
                <a:moveTo>
                  <a:pt x="0" y="99533"/>
                </a:moveTo>
                <a:cubicBezTo>
                  <a:pt x="0" y="44562"/>
                  <a:pt x="44562" y="0"/>
                  <a:pt x="99533" y="0"/>
                </a:cubicBezTo>
                <a:lnTo>
                  <a:pt x="8482920" y="0"/>
                </a:lnTo>
                <a:cubicBezTo>
                  <a:pt x="8537891" y="0"/>
                  <a:pt x="8582453" y="44562"/>
                  <a:pt x="8582453" y="99533"/>
                </a:cubicBezTo>
                <a:lnTo>
                  <a:pt x="8582453" y="895800"/>
                </a:lnTo>
                <a:cubicBezTo>
                  <a:pt x="8582453" y="950771"/>
                  <a:pt x="8537891" y="995333"/>
                  <a:pt x="8482920" y="995333"/>
                </a:cubicBezTo>
                <a:lnTo>
                  <a:pt x="99533" y="995333"/>
                </a:lnTo>
                <a:cubicBezTo>
                  <a:pt x="44562" y="995333"/>
                  <a:pt x="0" y="950771"/>
                  <a:pt x="0" y="895800"/>
                </a:cubicBezTo>
                <a:lnTo>
                  <a:pt x="0" y="9953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99166" tIns="37148" rIns="37148" bIns="37148" numCol="1" spcCol="1270" anchor="ctr" anchorCtr="0">
            <a:noAutofit/>
          </a:bodyPr>
          <a:lstStyle/>
          <a:p>
            <a:pPr marL="180975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«Разработка и реализация новой комплексной информационной образовательно- профориентационной технологии»,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Пак И.Т., д.т.н., академик НАН РК</a:t>
            </a: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олилиния 5">
            <a:extLst>
              <a:ext uri="{FF2B5EF4-FFF2-40B4-BE49-F238E27FC236}">
                <a16:creationId xmlns:a16="http://schemas.microsoft.com/office/drawing/2014/main" xmlns="" id="{78D676DA-39C6-4E4B-A197-7019226E8BF7}"/>
              </a:ext>
            </a:extLst>
          </p:cNvPr>
          <p:cNvSpPr/>
          <p:nvPr/>
        </p:nvSpPr>
        <p:spPr>
          <a:xfrm>
            <a:off x="201687" y="5821247"/>
            <a:ext cx="8826331" cy="603465"/>
          </a:xfrm>
          <a:custGeom>
            <a:avLst/>
            <a:gdLst>
              <a:gd name="connsiteX0" fmla="*/ 0 w 8582453"/>
              <a:gd name="connsiteY0" fmla="*/ 99533 h 995333"/>
              <a:gd name="connsiteX1" fmla="*/ 99533 w 8582453"/>
              <a:gd name="connsiteY1" fmla="*/ 0 h 995333"/>
              <a:gd name="connsiteX2" fmla="*/ 8482920 w 8582453"/>
              <a:gd name="connsiteY2" fmla="*/ 0 h 995333"/>
              <a:gd name="connsiteX3" fmla="*/ 8582453 w 8582453"/>
              <a:gd name="connsiteY3" fmla="*/ 99533 h 995333"/>
              <a:gd name="connsiteX4" fmla="*/ 8582453 w 8582453"/>
              <a:gd name="connsiteY4" fmla="*/ 895800 h 995333"/>
              <a:gd name="connsiteX5" fmla="*/ 8482920 w 8582453"/>
              <a:gd name="connsiteY5" fmla="*/ 995333 h 995333"/>
              <a:gd name="connsiteX6" fmla="*/ 99533 w 8582453"/>
              <a:gd name="connsiteY6" fmla="*/ 995333 h 995333"/>
              <a:gd name="connsiteX7" fmla="*/ 0 w 8582453"/>
              <a:gd name="connsiteY7" fmla="*/ 895800 h 995333"/>
              <a:gd name="connsiteX8" fmla="*/ 0 w 8582453"/>
              <a:gd name="connsiteY8" fmla="*/ 99533 h 9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453" h="995333">
                <a:moveTo>
                  <a:pt x="0" y="99533"/>
                </a:moveTo>
                <a:cubicBezTo>
                  <a:pt x="0" y="44562"/>
                  <a:pt x="44562" y="0"/>
                  <a:pt x="99533" y="0"/>
                </a:cubicBezTo>
                <a:lnTo>
                  <a:pt x="8482920" y="0"/>
                </a:lnTo>
                <a:cubicBezTo>
                  <a:pt x="8537891" y="0"/>
                  <a:pt x="8582453" y="44562"/>
                  <a:pt x="8582453" y="99533"/>
                </a:cubicBezTo>
                <a:lnTo>
                  <a:pt x="8582453" y="895800"/>
                </a:lnTo>
                <a:cubicBezTo>
                  <a:pt x="8582453" y="950771"/>
                  <a:pt x="8537891" y="995333"/>
                  <a:pt x="8482920" y="995333"/>
                </a:cubicBezTo>
                <a:lnTo>
                  <a:pt x="99533" y="995333"/>
                </a:lnTo>
                <a:cubicBezTo>
                  <a:pt x="44562" y="995333"/>
                  <a:pt x="0" y="950771"/>
                  <a:pt x="0" y="895800"/>
                </a:cubicBezTo>
                <a:lnTo>
                  <a:pt x="0" y="9953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99166" tIns="37148" rIns="37148" bIns="37148" numCol="1" spcCol="1270" anchor="ctr" anchorCtr="0">
            <a:noAutofit/>
          </a:bodyPr>
          <a:lstStyle/>
          <a:p>
            <a:pPr marL="180975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«Система распознавания номеров, лиц и фиксация нарушений правил дорожного движения»,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Сулейменов Е.Р., д.т.н., профессор</a:t>
            </a:r>
            <a:endParaRPr 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1B3E187-D4AA-49AD-9259-07C94B8A2D93}"/>
              </a:ext>
            </a:extLst>
          </p:cNvPr>
          <p:cNvSpPr/>
          <p:nvPr/>
        </p:nvSpPr>
        <p:spPr>
          <a:xfrm>
            <a:off x="9900" y="3829923"/>
            <a:ext cx="90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проекты, выполненные в рамках коммерциализации технологий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CFCAE0D-9EF9-4DFC-9CA3-E44EF1DBA09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8" y="4209378"/>
            <a:ext cx="1472750" cy="79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ÐÐ°ÑÑÐ¸Ð½ÐºÐ¸ Ð¿Ð¾ Ð·Ð°Ð¿ÑÐ¾ÑÑ Ð¿ÑÐ¾ÑÐ¾ÑÐ¸ÐµÐ½ÑÐ°ÑÐ¸Ñ">
            <a:extLst>
              <a:ext uri="{FF2B5EF4-FFF2-40B4-BE49-F238E27FC236}">
                <a16:creationId xmlns:a16="http://schemas.microsoft.com/office/drawing/2014/main" xmlns="" id="{985A8153-08AC-4220-B53E-8576EFF4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9" y="5147544"/>
            <a:ext cx="1369525" cy="57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ÑÐ°ÑÐ¿Ð¾Ð·Ð½Ð°Ð²Ð°Ð½Ð¸Ðµ Ð½Ð¾Ð¼ÐµÑÐ¾Ð² ÐºÐ°Ð·">
            <a:extLst>
              <a:ext uri="{FF2B5EF4-FFF2-40B4-BE49-F238E27FC236}">
                <a16:creationId xmlns:a16="http://schemas.microsoft.com/office/drawing/2014/main" xmlns="" id="{CE2DC79D-B134-41A4-B027-4C7A52CE5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1" y="5869248"/>
            <a:ext cx="1369525" cy="555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5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72378AE8-E294-4820-B144-FF0C5D141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1" y="106956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18F1DCD-5726-4C0C-AA58-2D51BF78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69735"/>
            <a:ext cx="2057400" cy="273844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xmlns="" id="{FC614B0C-8C13-4AEE-9C3B-052B22A80C92}"/>
              </a:ext>
            </a:extLst>
          </p:cNvPr>
          <p:cNvSpPr/>
          <p:nvPr/>
        </p:nvSpPr>
        <p:spPr>
          <a:xfrm>
            <a:off x="253444" y="811151"/>
            <a:ext cx="8809078" cy="43764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информационных технологий и систем для стимулирования устойчивого развития личности, как одна из основ развития цифрового Казахстана</a:t>
            </a:r>
          </a:p>
        </p:txBody>
      </p:sp>
      <p:sp>
        <p:nvSpPr>
          <p:cNvPr id="12" name="Скругленный прямоугольник 25">
            <a:extLst>
              <a:ext uri="{FF2B5EF4-FFF2-40B4-BE49-F238E27FC236}">
                <a16:creationId xmlns:a16="http://schemas.microsoft.com/office/drawing/2014/main" xmlns="" id="{7A8409C7-789A-4F1B-A9BA-A0F296828F49}"/>
              </a:ext>
            </a:extLst>
          </p:cNvPr>
          <p:cNvSpPr/>
          <p:nvPr/>
        </p:nvSpPr>
        <p:spPr>
          <a:xfrm>
            <a:off x="253444" y="1425728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информационной технологии, алгоритмов и программно-аппаратного обеспечения для интеллектуальных систем управления сложными объектами в условиях параметрической неопределенности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Скругленный прямоугольник 25">
            <a:extLst>
              <a:ext uri="{FF2B5EF4-FFF2-40B4-BE49-F238E27FC236}">
                <a16:creationId xmlns:a16="http://schemas.microsoft.com/office/drawing/2014/main" xmlns="" id="{0E408E9F-3688-4E3E-BC9C-6543948F8ED4}"/>
              </a:ext>
            </a:extLst>
          </p:cNvPr>
          <p:cNvSpPr/>
          <p:nvPr/>
        </p:nvSpPr>
        <p:spPr>
          <a:xfrm>
            <a:off x="253444" y="2098657"/>
            <a:ext cx="8809078" cy="339083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технологии автоматического формирования цифрового голосового портрета личности</a:t>
            </a:r>
          </a:p>
        </p:txBody>
      </p:sp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xmlns="" id="{B1559416-1BFC-4C38-B584-878BD55DC050}"/>
              </a:ext>
            </a:extLst>
          </p:cNvPr>
          <p:cNvSpPr/>
          <p:nvPr/>
        </p:nvSpPr>
        <p:spPr>
          <a:xfrm>
            <a:off x="253444" y="2586356"/>
            <a:ext cx="8809078" cy="339083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компьютерной топологии для диагностики цифровых изображений</a:t>
            </a:r>
          </a:p>
        </p:txBody>
      </p:sp>
      <p:sp>
        <p:nvSpPr>
          <p:cNvPr id="15" name="Скругленный прямоугольник 25">
            <a:extLst>
              <a:ext uri="{FF2B5EF4-FFF2-40B4-BE49-F238E27FC236}">
                <a16:creationId xmlns:a16="http://schemas.microsoft.com/office/drawing/2014/main" xmlns="" id="{75AB6A49-57C1-4572-937C-BFCE1EFBB92F}"/>
              </a:ext>
            </a:extLst>
          </p:cNvPr>
          <p:cNvSpPr/>
          <p:nvPr/>
        </p:nvSpPr>
        <p:spPr>
          <a:xfrm>
            <a:off x="253444" y="3049972"/>
            <a:ext cx="8809078" cy="32889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научных основ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нейросетевой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теории эволюции сложных систем</a:t>
            </a:r>
          </a:p>
        </p:txBody>
      </p:sp>
      <p:sp>
        <p:nvSpPr>
          <p:cNvPr id="16" name="Скругленный прямоугольник 25">
            <a:extLst>
              <a:ext uri="{FF2B5EF4-FFF2-40B4-BE49-F238E27FC236}">
                <a16:creationId xmlns:a16="http://schemas.microsoft.com/office/drawing/2014/main" xmlns="" id="{BB58CB89-2EF5-4FAF-9491-47CAA06999B2}"/>
              </a:ext>
            </a:extLst>
          </p:cNvPr>
          <p:cNvSpPr/>
          <p:nvPr/>
        </p:nvSpPr>
        <p:spPr>
          <a:xfrm>
            <a:off x="253444" y="3523745"/>
            <a:ext cx="8809078" cy="46866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Компьютерный молекулярный    дизайн лекарственных препаратов на основе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иммунносетевого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моделирования</a:t>
            </a:r>
          </a:p>
        </p:txBody>
      </p:sp>
      <p:sp>
        <p:nvSpPr>
          <p:cNvPr id="17" name="Скругленный прямоугольник 25">
            <a:extLst>
              <a:ext uri="{FF2B5EF4-FFF2-40B4-BE49-F238E27FC236}">
                <a16:creationId xmlns:a16="http://schemas.microsoft.com/office/drawing/2014/main" xmlns="" id="{553A3C97-C491-437B-923B-EFC5601BDD75}"/>
              </a:ext>
            </a:extLst>
          </p:cNvPr>
          <p:cNvSpPr/>
          <p:nvPr/>
        </p:nvSpPr>
        <p:spPr>
          <a:xfrm>
            <a:off x="253444" y="4147088"/>
            <a:ext cx="8809078" cy="46866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информационных и алгоритмических моделей для задач распознавания геологических пород на пластово-инфильтрационных месторождениях урана</a:t>
            </a:r>
          </a:p>
        </p:txBody>
      </p:sp>
      <p:sp>
        <p:nvSpPr>
          <p:cNvPr id="20" name="Скругленный прямоугольник 25">
            <a:extLst>
              <a:ext uri="{FF2B5EF4-FFF2-40B4-BE49-F238E27FC236}">
                <a16:creationId xmlns:a16="http://schemas.microsoft.com/office/drawing/2014/main" xmlns="" id="{B62DAF81-944D-4DD2-B66C-A676688DC1E4}"/>
              </a:ext>
            </a:extLst>
          </p:cNvPr>
          <p:cNvSpPr/>
          <p:nvPr/>
        </p:nvSpPr>
        <p:spPr>
          <a:xfrm>
            <a:off x="253444" y="4766490"/>
            <a:ext cx="8809078" cy="41838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масштабированного пространства и дифференциальной геометрии для обработки цифровых изображений</a:t>
            </a:r>
          </a:p>
        </p:txBody>
      </p:sp>
      <p:sp>
        <p:nvSpPr>
          <p:cNvPr id="21" name="Скругленный прямоугольник 25">
            <a:extLst>
              <a:ext uri="{FF2B5EF4-FFF2-40B4-BE49-F238E27FC236}">
                <a16:creationId xmlns:a16="http://schemas.microsoft.com/office/drawing/2014/main" xmlns="" id="{5C1E1039-AC20-46B1-A3C9-6DDCD357122D}"/>
              </a:ext>
            </a:extLst>
          </p:cNvPr>
          <p:cNvSpPr/>
          <p:nvPr/>
        </p:nvSpPr>
        <p:spPr>
          <a:xfrm>
            <a:off x="253444" y="5327734"/>
            <a:ext cx="8809078" cy="30118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интеллектуальной системы 3-х мерного машинного зрения для робототехнических систем</a:t>
            </a:r>
          </a:p>
        </p:txBody>
      </p:sp>
      <p:sp>
        <p:nvSpPr>
          <p:cNvPr id="22" name="Скругленный прямоугольник 25">
            <a:extLst>
              <a:ext uri="{FF2B5EF4-FFF2-40B4-BE49-F238E27FC236}">
                <a16:creationId xmlns:a16="http://schemas.microsoft.com/office/drawing/2014/main" xmlns="" id="{23106C79-A817-4D2A-AF95-3F2F9F069418}"/>
              </a:ext>
            </a:extLst>
          </p:cNvPr>
          <p:cNvSpPr/>
          <p:nvPr/>
        </p:nvSpPr>
        <p:spPr>
          <a:xfrm>
            <a:off x="253444" y="5783600"/>
            <a:ext cx="8809078" cy="43408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исследование методов, алгоритмов и программ для поддержки онтологического моделирования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606A0ACA-1F2C-426D-AF0F-38D4221E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6" y="131926"/>
            <a:ext cx="7886700" cy="6336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научно-инновационные проекты ИИВТ В области искусственного интеллекта и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 2018-2020 г.г.</a:t>
            </a:r>
            <a:endParaRPr lang="x-non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386875"/>
            <a:ext cx="7383567" cy="45740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6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72378AE8-E294-4820-B144-FF0C5D141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1" y="23917"/>
            <a:ext cx="787542" cy="5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18F1DCD-5726-4C0C-AA58-2D51BF78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69735"/>
            <a:ext cx="2057400" cy="273844"/>
          </a:xfrm>
        </p:spPr>
        <p:txBody>
          <a:bodyPr/>
          <a:lstStyle/>
          <a:p>
            <a:fld id="{EDC965AA-6FA8-4E5F-A441-520F776831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xmlns="" id="{FC614B0C-8C13-4AEE-9C3B-052B22A80C92}"/>
              </a:ext>
            </a:extLst>
          </p:cNvPr>
          <p:cNvSpPr/>
          <p:nvPr/>
        </p:nvSpPr>
        <p:spPr>
          <a:xfrm>
            <a:off x="168771" y="642126"/>
            <a:ext cx="8809078" cy="364683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Клеточные нейронные сети с непрерывным/дискретным временем и сингулярными возмущением</a:t>
            </a:r>
          </a:p>
        </p:txBody>
      </p:sp>
      <p:sp>
        <p:nvSpPr>
          <p:cNvPr id="12" name="Скругленный прямоугольник 25">
            <a:extLst>
              <a:ext uri="{FF2B5EF4-FFF2-40B4-BE49-F238E27FC236}">
                <a16:creationId xmlns:a16="http://schemas.microsoft.com/office/drawing/2014/main" xmlns="" id="{7A8409C7-789A-4F1B-A9BA-A0F296828F49}"/>
              </a:ext>
            </a:extLst>
          </p:cNvPr>
          <p:cNvSpPr/>
          <p:nvPr/>
        </p:nvSpPr>
        <p:spPr>
          <a:xfrm>
            <a:off x="168771" y="1086476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технологии мультиязычного автоматического распознавания речи с использованием глубоких нейронных сетей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Скругленный прямоугольник 25">
            <a:extLst>
              <a:ext uri="{FF2B5EF4-FFF2-40B4-BE49-F238E27FC236}">
                <a16:creationId xmlns:a16="http://schemas.microsoft.com/office/drawing/2014/main" xmlns="" id="{0E408E9F-3688-4E3E-BC9C-6543948F8ED4}"/>
              </a:ext>
            </a:extLst>
          </p:cNvPr>
          <p:cNvSpPr/>
          <p:nvPr/>
        </p:nvSpPr>
        <p:spPr>
          <a:xfrm>
            <a:off x="168771" y="1691291"/>
            <a:ext cx="8809078" cy="67932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и разработка моделей и методики представления и организации знаний с применением онтологического подхода и инструментальных средств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технологии, при реализации образовательных программ и процессов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xmlns="" id="{B1559416-1BFC-4C38-B584-878BD55DC050}"/>
              </a:ext>
            </a:extLst>
          </p:cNvPr>
          <p:cNvSpPr/>
          <p:nvPr/>
        </p:nvSpPr>
        <p:spPr>
          <a:xfrm>
            <a:off x="168771" y="2430887"/>
            <a:ext cx="8809078" cy="5382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когнитивной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технологии для интеллектуальных систем управления сложными объектами на основе подходов искусственного интеллекта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Скругленный прямоугольник 25">
            <a:extLst>
              <a:ext uri="{FF2B5EF4-FFF2-40B4-BE49-F238E27FC236}">
                <a16:creationId xmlns:a16="http://schemas.microsoft.com/office/drawing/2014/main" xmlns="" id="{75AB6A49-57C1-4572-937C-BFCE1EFBB92F}"/>
              </a:ext>
            </a:extLst>
          </p:cNvPr>
          <p:cNvSpPr/>
          <p:nvPr/>
        </p:nvSpPr>
        <p:spPr>
          <a:xfrm>
            <a:off x="168771" y="3043512"/>
            <a:ext cx="8809078" cy="32889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вербально-интерактивных роботов на основе современных речевых и мобильных технологий</a:t>
            </a:r>
          </a:p>
        </p:txBody>
      </p:sp>
      <p:sp>
        <p:nvSpPr>
          <p:cNvPr id="16" name="Скругленный прямоугольник 25">
            <a:extLst>
              <a:ext uri="{FF2B5EF4-FFF2-40B4-BE49-F238E27FC236}">
                <a16:creationId xmlns:a16="http://schemas.microsoft.com/office/drawing/2014/main" xmlns="" id="{BB58CB89-2EF5-4FAF-9491-47CAA06999B2}"/>
              </a:ext>
            </a:extLst>
          </p:cNvPr>
          <p:cNvSpPr/>
          <p:nvPr/>
        </p:nvSpPr>
        <p:spPr>
          <a:xfrm>
            <a:off x="168771" y="3441616"/>
            <a:ext cx="8809078" cy="66133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и разработка инновационных информационно-телекоммуникационных технологий с использованием современных кибер-технических средств для интеллектуальной транспортной системы города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Скругленный прямоугольник 25">
            <a:extLst>
              <a:ext uri="{FF2B5EF4-FFF2-40B4-BE49-F238E27FC236}">
                <a16:creationId xmlns:a16="http://schemas.microsoft.com/office/drawing/2014/main" xmlns="" id="{553A3C97-C491-437B-923B-EFC5601BDD75}"/>
              </a:ext>
            </a:extLst>
          </p:cNvPr>
          <p:cNvSpPr/>
          <p:nvPr/>
        </p:nvSpPr>
        <p:spPr>
          <a:xfrm>
            <a:off x="168771" y="4172160"/>
            <a:ext cx="8809078" cy="29178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и методы семантического анализа и представления смысла текста в компьютерной лингвистике</a:t>
            </a:r>
          </a:p>
        </p:txBody>
      </p:sp>
      <p:sp>
        <p:nvSpPr>
          <p:cNvPr id="18" name="Скругленный прямоугольник 25">
            <a:extLst>
              <a:ext uri="{FF2B5EF4-FFF2-40B4-BE49-F238E27FC236}">
                <a16:creationId xmlns:a16="http://schemas.microsoft.com/office/drawing/2014/main" xmlns="" id="{98AC8C6C-F658-4240-B8F1-6038F574750A}"/>
              </a:ext>
            </a:extLst>
          </p:cNvPr>
          <p:cNvSpPr/>
          <p:nvPr/>
        </p:nvSpPr>
        <p:spPr>
          <a:xfrm>
            <a:off x="168771" y="5381302"/>
            <a:ext cx="8809078" cy="30118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биометрических методов и средств защиты информации</a:t>
            </a:r>
          </a:p>
        </p:txBody>
      </p:sp>
      <p:sp>
        <p:nvSpPr>
          <p:cNvPr id="20" name="Скругленный прямоугольник 25">
            <a:extLst>
              <a:ext uri="{FF2B5EF4-FFF2-40B4-BE49-F238E27FC236}">
                <a16:creationId xmlns:a16="http://schemas.microsoft.com/office/drawing/2014/main" xmlns="" id="{B62DAF81-944D-4DD2-B66C-A676688DC1E4}"/>
              </a:ext>
            </a:extLst>
          </p:cNvPr>
          <p:cNvSpPr/>
          <p:nvPr/>
        </p:nvSpPr>
        <p:spPr>
          <a:xfrm>
            <a:off x="168771" y="4529867"/>
            <a:ext cx="8809078" cy="41838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программного комплекса для решения задач робототехники с применением методов оптимизации и управления</a:t>
            </a:r>
          </a:p>
        </p:txBody>
      </p:sp>
      <p:sp>
        <p:nvSpPr>
          <p:cNvPr id="21" name="Скругленный прямоугольник 25">
            <a:extLst>
              <a:ext uri="{FF2B5EF4-FFF2-40B4-BE49-F238E27FC236}">
                <a16:creationId xmlns:a16="http://schemas.microsoft.com/office/drawing/2014/main" xmlns="" id="{5C1E1039-AC20-46B1-A3C9-6DDCD357122D}"/>
              </a:ext>
            </a:extLst>
          </p:cNvPr>
          <p:cNvSpPr/>
          <p:nvPr/>
        </p:nvSpPr>
        <p:spPr>
          <a:xfrm>
            <a:off x="168771" y="5014185"/>
            <a:ext cx="8809078" cy="30118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методов глубокого обучения семантического вероятностного вывода</a:t>
            </a:r>
          </a:p>
        </p:txBody>
      </p:sp>
      <p:sp>
        <p:nvSpPr>
          <p:cNvPr id="22" name="Скругленный прямоугольник 25">
            <a:extLst>
              <a:ext uri="{FF2B5EF4-FFF2-40B4-BE49-F238E27FC236}">
                <a16:creationId xmlns:a16="http://schemas.microsoft.com/office/drawing/2014/main" xmlns="" id="{23106C79-A817-4D2A-AF95-3F2F9F069418}"/>
              </a:ext>
            </a:extLst>
          </p:cNvPr>
          <p:cNvSpPr/>
          <p:nvPr/>
        </p:nvSpPr>
        <p:spPr>
          <a:xfrm>
            <a:off x="168771" y="5732819"/>
            <a:ext cx="8809078" cy="43408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 модели поиска и анализа криминально значимой информации в неструктурированных и слабоструктурированных текстовых массивах</a:t>
            </a:r>
          </a:p>
        </p:txBody>
      </p:sp>
      <p:sp>
        <p:nvSpPr>
          <p:cNvPr id="23" name="Скругленный прямоугольник 25">
            <a:extLst>
              <a:ext uri="{FF2B5EF4-FFF2-40B4-BE49-F238E27FC236}">
                <a16:creationId xmlns:a16="http://schemas.microsoft.com/office/drawing/2014/main" xmlns="" id="{E37A7256-A4CC-4140-A639-5AF09AF2BE4C}"/>
              </a:ext>
            </a:extLst>
          </p:cNvPr>
          <p:cNvSpPr/>
          <p:nvPr/>
        </p:nvSpPr>
        <p:spPr>
          <a:xfrm>
            <a:off x="168771" y="6217234"/>
            <a:ext cx="8809078" cy="30172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аппаратно-медицинского комплекса оценки психофизиологических параметров человека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606A0ACA-1F2C-426D-AF0F-38D4221E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13" y="13572"/>
            <a:ext cx="7886700" cy="6336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научно-инновационные проекты ИИВТ В области искусственного интеллекта и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 2018-2020 г.г.</a:t>
            </a:r>
            <a:endParaRPr lang="x-non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21005" y="6518954"/>
            <a:ext cx="7383567" cy="32533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 Международная Азиатская школа-семинар «Проблемы оптимизации сложных систем»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26-30 августа 2019 года, Академгородок, Новосибирск,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86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2622</Words>
  <Application>Microsoft Office PowerPoint</Application>
  <PresentationFormat>Экран (4:3)</PresentationFormat>
  <Paragraphs>405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 Unicode MS</vt:lpstr>
      <vt:lpstr>Arial</vt:lpstr>
      <vt:lpstr>Arial Black</vt:lpstr>
      <vt:lpstr>Calibri</vt:lpstr>
      <vt:lpstr>Calibri Light</vt:lpstr>
      <vt:lpstr>Franklin Gothic Demi</vt:lpstr>
      <vt:lpstr>Roboto</vt:lpstr>
      <vt:lpstr>Tahoma</vt:lpstr>
      <vt:lpstr>Times New Roman</vt:lpstr>
      <vt:lpstr>Тема Office</vt:lpstr>
      <vt:lpstr>РГП на ПХВ «Институт информационных и вычислительных технологий»  Комитета науки Министерства образования и науки РК</vt:lpstr>
      <vt:lpstr>Миссия и видение ИИВТ</vt:lpstr>
      <vt:lpstr>Деятельность ИИВТ </vt:lpstr>
      <vt:lpstr>Структура ИИВТ</vt:lpstr>
      <vt:lpstr>Приоритетные научные направления</vt:lpstr>
      <vt:lpstr>РОБОТОТЕХНИКА</vt:lpstr>
      <vt:lpstr>Презентация PowerPoint</vt:lpstr>
      <vt:lpstr>Основные научно-инновационные проекты ИИВТ В области искусственного интеллекта и Big Data  на 2018-2020 г.г.</vt:lpstr>
      <vt:lpstr>Основные научно-инновационные проекты ИИВТ В области искусственного интеллекта и Big Data  на 2018-2020 г.г.</vt:lpstr>
      <vt:lpstr>Основные научно-инновационные проекты ИИВТ В области искусственного интеллекта и Big Data  на 2019-2021 г.г.</vt:lpstr>
      <vt:lpstr>Научно-инновационные проекты ИИВТ на 2020-2022 г.г.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 РАЗВИТИЯ ИИВТ (2019-2024)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Viktoriya Ibrayeva</dc:creator>
  <cp:lastModifiedBy>Aliya</cp:lastModifiedBy>
  <cp:revision>98</cp:revision>
  <cp:lastPrinted>2019-08-24T06:55:57Z</cp:lastPrinted>
  <dcterms:created xsi:type="dcterms:W3CDTF">2019-06-06T04:47:39Z</dcterms:created>
  <dcterms:modified xsi:type="dcterms:W3CDTF">2019-08-24T07:05:06Z</dcterms:modified>
</cp:coreProperties>
</file>