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3"/>
  </p:notesMasterIdLst>
  <p:sldIdLst>
    <p:sldId id="303" r:id="rId2"/>
    <p:sldId id="306" r:id="rId3"/>
    <p:sldId id="304" r:id="rId4"/>
    <p:sldId id="307" r:id="rId5"/>
    <p:sldId id="309" r:id="rId6"/>
    <p:sldId id="310" r:id="rId7"/>
    <p:sldId id="311" r:id="rId8"/>
    <p:sldId id="312" r:id="rId9"/>
    <p:sldId id="313" r:id="rId10"/>
    <p:sldId id="314" r:id="rId11"/>
    <p:sldId id="29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v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737" autoAdjust="0"/>
  </p:normalViewPr>
  <p:slideViewPr>
    <p:cSldViewPr>
      <p:cViewPr varScale="1">
        <p:scale>
          <a:sx n="106" d="100"/>
          <a:sy n="106" d="100"/>
        </p:scale>
        <p:origin x="11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B5622-8105-4FF6-B645-E80492F7381B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1548F-9AC9-40B3-8068-D82226B21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60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1548F-9AC9-40B3-8068-D82226B21AA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31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1548F-9AC9-40B3-8068-D82226B21AA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477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1548F-9AC9-40B3-8068-D82226B21AA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853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D22E56A-556A-4763-B6D4-70F4797C8692}" type="datetime1">
              <a:rPr lang="en-US" smtClean="0"/>
              <a:t>9/20/2017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CA8B3A8-1032-41B3-9887-916B4E3B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80203-C21F-48AD-97EC-FC6D32F5C6C0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1E778-6E69-404D-B598-39FDBA9C4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89A9E-5932-4AFE-A192-44C709CDD069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CAE50-779F-436C-BC77-94C5F1500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99B24-1C0E-4D7A-A98C-6B9425B68BD6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A831B-34F8-4DCA-A9EB-040897147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0C68E4-C479-4421-B2AE-C32C5559CF4D}" type="datetime1">
              <a:rPr lang="en-US" smtClean="0"/>
              <a:t>9/20/2017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C62B0D-7CBD-4881-BACC-C8351D752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7B113C-358E-4464-8C40-695C723D581B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46B0DB-5615-4B7F-866D-12D7CDC16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7E7F95-6F4D-4126-B867-C01D35D36B7B}" type="datetime1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8DBE77-3B16-4AAD-B761-C309B7F2C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7AFC44-8DC0-4976-B4CD-BE2F0F71983B}" type="datetime1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3DB024-DB94-430D-9F21-DBEFB0127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BD481-C8A5-40B7-95B9-632C61D61BB8}" type="datetime1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E109B-9486-47FF-AF46-0E67B9E6A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50F236-94A8-4374-B5A0-BC314F82B484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7B9552-5C45-4C54-9D96-4038E528F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E82DCB-BD2C-429E-A1AC-28C8CE6E6DE4}" type="datetime1">
              <a:rPr lang="en-US" smtClean="0"/>
              <a:t>9/20/2017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1D18172-CBF8-49CB-B9BD-ACB1BD576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BC87D84-A29A-460E-B8F2-1FDF192138F7}" type="datetime1">
              <a:rPr lang="en-US" smtClean="0"/>
              <a:t>9/20/2017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5DBFA49-9CC7-4437-80B9-51F98D895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2" r:id="rId2"/>
    <p:sldLayoutId id="2147483817" r:id="rId3"/>
    <p:sldLayoutId id="2147483818" r:id="rId4"/>
    <p:sldLayoutId id="2147483819" r:id="rId5"/>
    <p:sldLayoutId id="2147483820" r:id="rId6"/>
    <p:sldLayoutId id="2147483813" r:id="rId7"/>
    <p:sldLayoutId id="2147483821" r:id="rId8"/>
    <p:sldLayoutId id="2147483822" r:id="rId9"/>
    <p:sldLayoutId id="2147483814" r:id="rId10"/>
    <p:sldLayoutId id="214748381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ubtitle 2"/>
          <p:cNvSpPr>
            <a:spLocks noGrp="1"/>
          </p:cNvSpPr>
          <p:nvPr>
            <p:ph type="subTitle" idx="1"/>
          </p:nvPr>
        </p:nvSpPr>
        <p:spPr>
          <a:xfrm>
            <a:off x="125413" y="3657600"/>
            <a:ext cx="8763000" cy="1047750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Соколова 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О.Д.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ИВМиМГ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РАН</a:t>
            </a:r>
            <a:endParaRPr lang="en-US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4" name="Subtitle 2"/>
          <p:cNvSpPr>
            <a:spLocks/>
          </p:cNvSpPr>
          <p:nvPr/>
        </p:nvSpPr>
        <p:spPr bwMode="auto">
          <a:xfrm>
            <a:off x="125413" y="6096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>
              <a:lnSpc>
                <a:spcPct val="125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endParaRPr lang="en-US" sz="4400" b="1" dirty="0">
              <a:solidFill>
                <a:srgbClr val="2DA2BF"/>
              </a:solidFill>
              <a:latin typeface="Lucida Sans Unicode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95400" y="1103251"/>
            <a:ext cx="6629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передачи мгновенных сообщений в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VANET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анее решалась задача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рассылки сообщений в графе.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Назначается узел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 которого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рассылка, и далее на каждом шаге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выбирается множество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узлов, которые будут передавать сообщение дальше. Критерием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такой задаче является скорость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доставки сообщения.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этой задачи: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каждой i-ой вершины, которая рассматривается как возможная для дальнейшей передачи,  указывается множество вершин, которым запрещено передавать одновременно с i-ой. Таким образом,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 вариант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maximal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этой задачи есть один существенный вопрос: имеется ли в каждом узле информация обо всех остальных узлах (например, их координаты). Или каждый узел имеет информацию только о своих «соседях», т.е. тех, кто находится в радиусе его видимости (т. е., те, кому он рассылает сообщения).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вариант решения задачи с учетом интерференции -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гиперграфовая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сети.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сообщений с учетом интерференции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70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 bwMode="auto">
          <a:xfrm>
            <a:off x="304800" y="25908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mtClean="0">
                <a:effectLst/>
              </a:rPr>
              <a:t>Спасибо за внимание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 bwMode="auto">
          <a:xfrm>
            <a:off x="1685925" y="635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effectLst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97346"/>
            <a:ext cx="6248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VANET 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Vehicular Ad Hoc Networks</a:t>
            </a:r>
          </a:p>
          <a:p>
            <a:endParaRPr lang="ru-RU" dirty="0"/>
          </a:p>
          <a:p>
            <a:r>
              <a:rPr lang="ru-RU" dirty="0" smtClean="0"/>
              <a:t>Автотранспортная </a:t>
            </a:r>
            <a:r>
              <a:rPr lang="ru-RU" dirty="0"/>
              <a:t>сеть </a:t>
            </a:r>
            <a:r>
              <a:rPr lang="ru-RU" dirty="0" err="1"/>
              <a:t>Ad-Hoc</a:t>
            </a:r>
            <a:r>
              <a:rPr lang="ru-RU" dirty="0"/>
              <a:t>, или VANET, - это технология, которая использует движущиеся автомобили </a:t>
            </a:r>
            <a:r>
              <a:rPr lang="ru-RU" dirty="0" smtClean="0"/>
              <a:t>в качестве узлов </a:t>
            </a:r>
            <a:r>
              <a:rPr lang="ru-RU" dirty="0"/>
              <a:t>в сети для создания мобильной сети.</a:t>
            </a:r>
          </a:p>
          <a:p>
            <a:r>
              <a:rPr lang="ru-RU" dirty="0"/>
              <a:t>VANET </a:t>
            </a:r>
            <a:r>
              <a:rPr lang="ru-RU" dirty="0" smtClean="0"/>
              <a:t>использует </a:t>
            </a:r>
            <a:r>
              <a:rPr lang="ru-RU" dirty="0"/>
              <a:t>каждую </a:t>
            </a:r>
            <a:r>
              <a:rPr lang="ru-RU" dirty="0" smtClean="0"/>
              <a:t>машину как </a:t>
            </a:r>
            <a:r>
              <a:rPr lang="ru-RU" dirty="0"/>
              <a:t>беспроводной маршрутизатор или узел, позволяя </a:t>
            </a:r>
            <a:r>
              <a:rPr lang="ru-RU" dirty="0" smtClean="0"/>
              <a:t>автомобилям на расстоянии приблизительно </a:t>
            </a:r>
            <a:r>
              <a:rPr lang="ru-RU" dirty="0"/>
              <a:t>100-300 метров друг от друга подключаться и, в свою очередь, создавать сеть с широким диапазоном. </a:t>
            </a:r>
            <a:endParaRPr lang="ru-RU" dirty="0" smtClean="0"/>
          </a:p>
          <a:p>
            <a:r>
              <a:rPr lang="ru-RU" dirty="0" smtClean="0"/>
              <a:t>Изменение структуры сети: поскольку </a:t>
            </a:r>
            <a:r>
              <a:rPr lang="ru-RU" dirty="0"/>
              <a:t>автомобили выходят из диапазона </a:t>
            </a:r>
            <a:r>
              <a:rPr lang="ru-RU" dirty="0" smtClean="0"/>
              <a:t>сигналов, они выходят </a:t>
            </a:r>
            <a:r>
              <a:rPr lang="ru-RU" dirty="0"/>
              <a:t>из сети, </a:t>
            </a:r>
            <a:r>
              <a:rPr lang="ru-RU" dirty="0" smtClean="0"/>
              <a:t>также к сети  могут </a:t>
            </a:r>
            <a:r>
              <a:rPr lang="ru-RU" dirty="0"/>
              <a:t>присоединяться другие </a:t>
            </a:r>
            <a:r>
              <a:rPr lang="ru-RU" dirty="0" smtClean="0"/>
              <a:t>автомобили. </a:t>
            </a:r>
          </a:p>
          <a:p>
            <a:r>
              <a:rPr lang="ru-RU" dirty="0" smtClean="0"/>
              <a:t>Первые </a:t>
            </a:r>
            <a:r>
              <a:rPr lang="ru-RU" dirty="0"/>
              <a:t>системы, которые </a:t>
            </a:r>
            <a:r>
              <a:rPr lang="ru-RU" dirty="0" smtClean="0"/>
              <a:t>интегрировали </a:t>
            </a:r>
            <a:r>
              <a:rPr lang="ru-RU" dirty="0"/>
              <a:t>эту </a:t>
            </a:r>
            <a:r>
              <a:rPr lang="ru-RU" dirty="0" smtClean="0"/>
              <a:t>технологию - полицейские </a:t>
            </a:r>
            <a:r>
              <a:rPr lang="ru-RU" dirty="0"/>
              <a:t>и пожарные транспортные </a:t>
            </a:r>
            <a:r>
              <a:rPr lang="ru-RU" dirty="0" smtClean="0"/>
              <a:t>средства, </a:t>
            </a:r>
            <a:r>
              <a:rPr lang="ru-RU" dirty="0"/>
              <a:t>для связи друг с другом в целях </a:t>
            </a:r>
            <a:r>
              <a:rPr lang="ru-RU" dirty="0" smtClean="0"/>
              <a:t>обеспечения безопасности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/>
          </p:cNvSpPr>
          <p:nvPr/>
        </p:nvSpPr>
        <p:spPr bwMode="auto">
          <a:xfrm>
            <a:off x="381000" y="45720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r>
              <a:rPr lang="en-US" sz="2700" dirty="0" smtClean="0">
                <a:solidFill>
                  <a:srgbClr val="000000"/>
                </a:solidFill>
                <a:latin typeface="Lucida Sans Unicode" pitchFamily="34" charset="0"/>
              </a:rPr>
              <a:t>VANET</a:t>
            </a:r>
            <a:r>
              <a:rPr lang="ru-RU" sz="2700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endParaRPr lang="en-US" sz="2700" dirty="0" smtClean="0">
              <a:solidFill>
                <a:srgbClr val="000000"/>
              </a:solidFill>
              <a:latin typeface="Lucida Sans Unicode" pitchFamily="34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r>
              <a:rPr lang="en-US" sz="2700" dirty="0" smtClean="0">
                <a:solidFill>
                  <a:srgbClr val="000000"/>
                </a:solidFill>
                <a:latin typeface="Lucida Sans Unicode" pitchFamily="34" charset="0"/>
              </a:rPr>
              <a:t>Vehicular Ad Hoc Networks</a:t>
            </a:r>
            <a:endParaRPr lang="en-US" sz="2700" dirty="0">
              <a:solidFill>
                <a:srgbClr val="000000"/>
              </a:solidFill>
              <a:latin typeface="Lucida Sans Unicode" pitchFamily="34" charset="0"/>
            </a:endParaRPr>
          </a:p>
        </p:txBody>
      </p:sp>
      <p:sp>
        <p:nvSpPr>
          <p:cNvPr id="14338" name="Subtitle 2"/>
          <p:cNvSpPr>
            <a:spLocks/>
          </p:cNvSpPr>
          <p:nvPr/>
        </p:nvSpPr>
        <p:spPr bwMode="auto">
          <a:xfrm>
            <a:off x="344786" y="2438400"/>
            <a:ext cx="8494414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just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r>
              <a:rPr lang="ru-RU" b="1" u="sng" dirty="0">
                <a:solidFill>
                  <a:srgbClr val="0070C0"/>
                </a:solidFill>
                <a:latin typeface="Arial Narrow" pitchFamily="34" charset="0"/>
              </a:rPr>
              <a:t>VANET</a:t>
            </a:r>
            <a:r>
              <a:rPr lang="en-US" b="1" u="sng" dirty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ru-RU" b="1" u="sng" dirty="0">
                <a:solidFill>
                  <a:srgbClr val="0070C0"/>
                </a:solidFill>
                <a:latin typeface="Arial Narrow" pitchFamily="34" charset="0"/>
              </a:rPr>
              <a:t>сети </a:t>
            </a:r>
            <a:r>
              <a:rPr lang="ru-RU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 Narrow" pitchFamily="34" charset="0"/>
              </a:rPr>
              <a:t>являются </a:t>
            </a:r>
            <a:r>
              <a:rPr lang="ru-RU" dirty="0">
                <a:solidFill>
                  <a:srgbClr val="000000"/>
                </a:solidFill>
                <a:latin typeface="Arial Narrow" pitchFamily="34" charset="0"/>
              </a:rPr>
              <a:t>ключевой частью инфраструктуры интеллектуальных транспортных систем (ITS). Иногда VANET называются интеллектуальными </a:t>
            </a:r>
            <a:r>
              <a:rPr lang="ru-RU" dirty="0" smtClean="0">
                <a:solidFill>
                  <a:srgbClr val="000000"/>
                </a:solidFill>
                <a:latin typeface="Arial Narrow" pitchFamily="34" charset="0"/>
              </a:rPr>
              <a:t>транспортными сетями.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endParaRPr lang="ru-RU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 Narrow" pitchFamily="34" charset="0"/>
              </a:rPr>
              <a:t>Vehicle 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to Vehicle </a:t>
            </a:r>
            <a:endParaRPr lang="ru-RU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ru-RU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 Narrow" pitchFamily="34" charset="0"/>
              </a:rPr>
              <a:t>Vehicle 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to Roadside </a:t>
            </a:r>
            <a:r>
              <a:rPr lang="en-US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ru-RU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endParaRPr lang="ru-RU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 Narrow" pitchFamily="34" charset="0"/>
              </a:rPr>
              <a:t>Vehicle 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to Internet</a:t>
            </a:r>
            <a:endParaRPr lang="en-US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ДМСТС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децентрализованные мобильные сети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транспортных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304800" y="1371600"/>
            <a:ext cx="8458200" cy="43100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600" dirty="0">
                <a:solidFill>
                  <a:srgbClr val="000000"/>
                </a:solidFill>
                <a:latin typeface="Arial Narrow" pitchFamily="34" charset="0"/>
              </a:rPr>
              <a:t>особенностью сетей VANET/ДМСТС </a:t>
            </a:r>
            <a:r>
              <a:rPr lang="ru-RU" sz="1600" dirty="0" smtClean="0">
                <a:solidFill>
                  <a:srgbClr val="000000"/>
                </a:solidFill>
                <a:latin typeface="Arial Narrow" pitchFamily="34" charset="0"/>
              </a:rPr>
              <a:t>является:</a:t>
            </a:r>
          </a:p>
          <a:p>
            <a:pPr marL="109537" indent="0" eaLnBrk="1" hangingPunct="1">
              <a:lnSpc>
                <a:spcPct val="90000"/>
              </a:lnSpc>
              <a:buNone/>
            </a:pPr>
            <a:endParaRPr lang="ru-RU" sz="16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 Narrow" pitchFamily="34" charset="0"/>
              </a:rPr>
              <a:t>максимальная децентрализация, когда в сети отсутствует выделенный сервер, и вся инфраструктура распределяется по узлам связи. Даже если на более высоком уровне модели OSI/ISO и присутствует сервер, часто на уровне прикладных и транспортных протоколов структура оказывается </a:t>
            </a:r>
            <a:r>
              <a:rPr lang="ru-RU" sz="1600" dirty="0" err="1">
                <a:solidFill>
                  <a:srgbClr val="000000"/>
                </a:solidFill>
                <a:latin typeface="Arial Narrow" pitchFamily="34" charset="0"/>
              </a:rPr>
              <a:t>одноранговой</a:t>
            </a:r>
            <a:r>
              <a:rPr lang="ru-RU" sz="1600" dirty="0">
                <a:solidFill>
                  <a:srgbClr val="000000"/>
                </a:solidFill>
                <a:latin typeface="Arial Narrow" pitchFamily="34" charset="0"/>
              </a:rPr>
              <a:t> и децентрализованной.</a:t>
            </a:r>
          </a:p>
          <a:p>
            <a:pPr eaLnBrk="1" hangingPunct="1">
              <a:lnSpc>
                <a:spcPct val="90000"/>
              </a:lnSpc>
            </a:pPr>
            <a:endParaRPr lang="ru-RU" sz="1600" dirty="0">
              <a:solidFill>
                <a:srgbClr val="000000"/>
              </a:solidFill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1600" dirty="0" smtClean="0">
                <a:solidFill>
                  <a:srgbClr val="000000"/>
                </a:solidFill>
                <a:latin typeface="Arial Narrow" pitchFamily="34" charset="0"/>
              </a:rPr>
              <a:t>возможность </a:t>
            </a:r>
            <a:r>
              <a:rPr lang="ru-RU" sz="1600" dirty="0">
                <a:solidFill>
                  <a:srgbClr val="000000"/>
                </a:solidFill>
                <a:latin typeface="Arial Narrow" pitchFamily="34" charset="0"/>
              </a:rPr>
              <a:t>появления новых узлов, абонентов, и перестройка их взаимосвязей в кратчайшие сроки, что требует автоматической перестройки сети, что исключает длительную и дорогую процедуру перенастройки административными методами.</a:t>
            </a:r>
          </a:p>
          <a:p>
            <a:pPr eaLnBrk="1" hangingPunct="1">
              <a:lnSpc>
                <a:spcPct val="90000"/>
              </a:lnSpc>
            </a:pPr>
            <a:endParaRPr lang="ru-RU" sz="1600" dirty="0">
              <a:solidFill>
                <a:srgbClr val="000000"/>
              </a:solidFill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ru-RU" sz="1600" dirty="0">
              <a:solidFill>
                <a:srgbClr val="000000"/>
              </a:solidFill>
              <a:latin typeface="Arial Narrow" pitchFamily="34" charset="0"/>
            </a:endParaRPr>
          </a:p>
          <a:p>
            <a:pPr marL="109537" indent="0" eaLnBrk="1" hangingPunct="1">
              <a:lnSpc>
                <a:spcPct val="90000"/>
              </a:lnSpc>
              <a:buNone/>
            </a:pPr>
            <a:endParaRPr lang="ru-RU" sz="16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телекоммуникационные сети (АТКС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транспортные средства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(ТС), англ.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vehicle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устройствами телекоммуникаций (ТКУ),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образующими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сети внутри транспортных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средств,.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ТС вместе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расположенными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ТКУ, соединенными в АТКС, мы будем также обозначать как аппаратно-программный комплекс (АПК).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сетью связи (СС) транспортных средств (ТС)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понимают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связи между аппаратно-программными комплексами (АПК), созданными на базе транспортных средств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vehicle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оснащенных устройствами телекоммуникаций. В случае если такая сеть является самоорганизующейся, то обозначим ее как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сеть транспортных средств, что является аналогом принятого в зарубежной науке термина VANET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vehicular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 СС ТС является отсутствие опорной стационарной сети, так как сфера применения таких сетей может быть самой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разнообразной.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даже если опорная сеть присутствует, СС может функционировать и без нее, используя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маршрутизацию.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возможность присутствия выделенных ТС,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клиентами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связи, и базовыми станциями, и серверами, предоставляющими услуги связи в данном случае, являются сами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АПК,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созданные на базе используемых в сети транспортных средств.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сетей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0869" y="334366"/>
            <a:ext cx="8046244" cy="50383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рассылки мгновенных сообщений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70026" y="876300"/>
            <a:ext cx="8373269" cy="5715000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Имеются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автомобили, движущиеся по дорогам. Считаем эти ТС  узлами нестационарной сети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простоты для моделирования размещения узлов в сети можно применить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Poisson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(просто пуассоновским процессом накиданы точки на плоскости).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системы координат.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координат находится узел, которое обнаружил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некоторое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важное событие (например, ДТП). Информация об этом событии должна быть доставлена по возможности в кратчайшее время всем соседним узлам сети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некотором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радиусе D.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одно сообщение, копии которого будет передаваться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сети.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Передачи узлов всегда широковещательные, в том смысле что сообщение всегда отправляется всем узлам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сети.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 узлы, которые смогли получить сообщение начинают его передавать сами. Цель - как можно быстрее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уведомить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большее количество узлов о важном событии.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На каждом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шаге требуется по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некоторому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алгоритму выбирать множество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узлов,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будут осуществлять попытку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передачи данных. Задача -  максимизировать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распространения.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некоторых стратегий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 какие-то оценки для них)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{оповещены все узлы в радиусе d к моменту времени t}.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93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После первого получения сообщения узел постоянно передает его на каждом шаге (обычный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broadcast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storm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После первого получения сообщения узел передает его на каждом шаге с фиксированной вероятностью (некоторый вариант ALOHA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каждом шаге узлы выбираются так чтобы избежать интерференции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maximal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стратегии: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91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прямой (без перекрестков) расположены случайным образом машины.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рассматривать равномерное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распределение, т.к. перекрестков, возле которых могут скапливаться машины, нет.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537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 передавать сообщение.  Для каждой машины есть вероятность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которой она получит сообщение. Чем дальше машина – тем меньше вероятность (обратная пропорциональность квадрату расстояния).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Отправка сообщения с  подтверждением получения. В этом случае команда разослать сообщение дальше поступает на самую удаленную машину из всех, кто прислал подтверждение о получении.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Отправка сообщения без подтверждения. В этом случае задается пороговое значение  k из интервала от 0 до 1. Считаем, что если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больше k, то i-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машина получила сообщение. Для самой удалённой машины с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&gt;=k даем команду разослать сообщение дальше.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интерференцию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Находим вероятность того, что к моменту времени t будут оповещены все машины на расстоянии d (в обе стороны) от первой рассылавшей P(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t,d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получаем скорость надёжного распространения сообщения на прямой (дорога без перекрестков).  Это используется далее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графовой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сообщения на дороге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24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Рассматриваем геометрический граф (т. е. каждому узлу приписаны его координаты на плоскости). Вершины графа –  (перекрестки), ребра графа – участки дорог. Каждое ребро имеет номер и две характеристики – длина и плотность потока (количество машин деленное на единицу расстояния).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(Можно считать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плотность равномерной на каждом ребре или к перекресткам плотность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увеличивается).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ребре есть машины, каждая машина привязана к номеру ребра.  Машины тоже считаем узлами графа (окрашены отлично от узлов-перекрёстков).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одного узла-машины начинается распространение сообщения. Если в области распространения нет перекрестка, то доставка сообщения считается как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с распространением сообщения на дороге.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область распространения попал перекресток, то для дальнейшей передачи выбираются узлы на разных ребрах (сходящихся в узле-перекрестке).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 реалистичная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движения узлов, реалистичная модель канала и интерференции, детально смоделированный протокол IEEE 802.11p и т.п.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такого моделирования имеются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известные симуляторы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например: http://veins.car2x.org/ 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Распространение сообщения </a:t>
            </a:r>
            <a:r>
              <a:rPr lang="ru-RU" dirty="0" smtClean="0"/>
              <a:t>на сети дорог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A831B-34F8-4DCA-A9EB-04089714783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07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4604</TotalTime>
  <Words>1094</Words>
  <Application>Microsoft Office PowerPoint</Application>
  <PresentationFormat>Экран (4:3)</PresentationFormat>
  <Paragraphs>80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Презентация PowerPoint</vt:lpstr>
      <vt:lpstr>                  </vt:lpstr>
      <vt:lpstr>Презентация PowerPoint</vt:lpstr>
      <vt:lpstr>ДМСТС – децентрализованные мобильные сети  транспортных средств </vt:lpstr>
      <vt:lpstr>Организация сетей</vt:lpstr>
      <vt:lpstr>Задача рассылки мгновенных сообщений</vt:lpstr>
      <vt:lpstr>Возможные стратегии: </vt:lpstr>
      <vt:lpstr>Распространение сообщения на дороге</vt:lpstr>
      <vt:lpstr>Распространение сообщения на сети дорог</vt:lpstr>
      <vt:lpstr>Распространение сообщений с учетом интерференции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Denial-of-Service in Wireless Sensor Networks: Attacks and Defenses</dc:title>
  <dc:creator>Jason Li</dc:creator>
  <cp:lastModifiedBy>Сотрудник</cp:lastModifiedBy>
  <cp:revision>384</cp:revision>
  <dcterms:created xsi:type="dcterms:W3CDTF">2011-10-03T17:52:02Z</dcterms:created>
  <dcterms:modified xsi:type="dcterms:W3CDTF">2017-09-20T07:23:17Z</dcterms:modified>
</cp:coreProperties>
</file>