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4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62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99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9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12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5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30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32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6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09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25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44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DFAB4-1D6D-4C4C-9FC3-6E80D80AB76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F3AD3-8B8E-42CE-A3D9-61FD755F77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0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1513" y="728663"/>
            <a:ext cx="10787062" cy="3414712"/>
          </a:xfrm>
        </p:spPr>
        <p:txBody>
          <a:bodyPr>
            <a:normAutofit/>
          </a:bodyPr>
          <a:lstStyle/>
          <a:p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информационных и вычислительных технологий МОН 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b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Линейный и дифференциальный криптоа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нализ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-блоков</a:t>
            </a:r>
            <a:b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29162"/>
            <a:ext cx="9144000" cy="528637"/>
          </a:xfrm>
        </p:spPr>
        <p:txBody>
          <a:bodyPr/>
          <a:lstStyle/>
          <a:p>
            <a:pPr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Н.А.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Капалова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Д.С. Дюсенбаев, К.Т. Алгазы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1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15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-блоков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5888"/>
            <a:ext cx="10515600" cy="4791075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Случайный выбор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Элементы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–блоков выбираются с помощью генератора или специальных таблиц псевдослучайных чисел. В случае небольшого размера (6х4) такой способ может привести к созданию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-блоков с нежелательными характеристиками, но для больших блоков (8х32) он должен быть вполне приемлемым.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Случайный выбор с проверкой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Элементы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-блока выбираются случайным образом, но после этого полученные результаты должны проверяться на соответствие различным критериям, описанным выше, с отсеиванием тех матриц, которые не выдержали такой проверки.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вручную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Элементы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-блока выбираются практически вручную с использованием элементарных математических преобразований. Для больших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-блоков использование данного подхода сопряжено с немалыми трудностями.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подход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Элементы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-блока генерируются на основе тех или иных математических принципов. Такой подход обеспечивает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блоки, гарантирующие заданный уровень надежности по отношению к методам линейного и дифференциального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криптоанализа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хорошие показатели диффузии (то есть рассеивания статистических особенностей открытого текста по широкому диапазону статистических характеристик шифрованного текста).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94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0175"/>
            <a:ext cx="10515600" cy="4776787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S-блоки для алгоритма блочного шифрования для всех неприводимых многочленов восьмой степени.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программа, реализующая проведение линейного и дифференциального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криптоанализа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такого типа S-блока.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этой программы проводились исследования S-блоков DES, ГОСТ 28147-89, ГОСТ Р 34.13-2015, AES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Rijndael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проводилось сравнение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209615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7874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подход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71613"/>
                <a:ext cx="10515600" cy="4705350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Одной из функций программы является разработка S-блоков с хорошими характеристиками. Были проверены полученные </a:t>
                </a:r>
                <a:r>
                  <a:rPr lang="kk-KZ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S-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блоки для всех неприводимых многочленов восьмой степени. Эти </a:t>
                </a:r>
                <a:r>
                  <a:rPr lang="kk-KZ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S-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блоки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основаны на получении обратных элементов относительно умножения в поле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</a:t>
                </a:r>
                <a:r>
                  <a:rPr lang="ru-RU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К полученным обратным многочленам прибавляются выбранные определенным образом многочлены.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Проверено, что такие S-блоки одинаково стойки и к дифференциальному и к линейному криптоанализу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Например, с помощью неприводимодимого  многочлена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воспомогательного многочлена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kk-KZ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kk-KZ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для 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построен блок 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замены (</a:t>
                </a:r>
                <a:r>
                  <a:rPr lang="kk-KZ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S-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блок), который приведен в таблице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В нем старшие четыре бита показывают строки таблицы, а младшие четыре бита показывает столбцы. Для удобства этот  </a:t>
                </a:r>
                <a:r>
                  <a:rPr lang="kk-KZ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S-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блок обазначим </a:t>
                </a:r>
                <a:r>
                  <a:rPr lang="kk-KZ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S7.101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71613"/>
                <a:ext cx="10515600" cy="4705350"/>
              </a:xfrm>
              <a:blipFill>
                <a:blip r:embed="rId2"/>
                <a:stretch>
                  <a:fillRect l="-928" t="-2850" r="-9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562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560460"/>
              </p:ext>
            </p:extLst>
          </p:nvPr>
        </p:nvGraphicFramePr>
        <p:xfrm>
          <a:off x="1785933" y="1243021"/>
          <a:ext cx="8972557" cy="4586277"/>
        </p:xfrm>
        <a:graphic>
          <a:graphicData uri="http://schemas.openxmlformats.org/drawingml/2006/table">
            <a:tbl>
              <a:tblPr firstRow="1" firstCol="1" bandRow="1"/>
              <a:tblGrid>
                <a:gridCol w="42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34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/>
          </a:bodyPr>
          <a:lstStyle/>
          <a:p>
            <a:pPr algn="ctr"/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S-блок S7.101, математический подход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928387"/>
              </p:ext>
            </p:extLst>
          </p:nvPr>
        </p:nvGraphicFramePr>
        <p:xfrm>
          <a:off x="1514470" y="1285873"/>
          <a:ext cx="8929692" cy="4543427"/>
        </p:xfrm>
        <a:graphic>
          <a:graphicData uri="http://schemas.openxmlformats.org/drawingml/2006/table">
            <a:tbl>
              <a:tblPr firstRow="1" firstCol="1" bandRow="1"/>
              <a:tblGrid>
                <a:gridCol w="52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2527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46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150"/>
          </a:xfrm>
        </p:spPr>
        <p:txBody>
          <a:bodyPr>
            <a:normAutofit/>
          </a:bodyPr>
          <a:lstStyle/>
          <a:p>
            <a:pPr algn="ctr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S-блок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S8, выбор вручную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415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94826"/>
              </p:ext>
            </p:extLst>
          </p:nvPr>
        </p:nvGraphicFramePr>
        <p:xfrm>
          <a:off x="1571625" y="1414460"/>
          <a:ext cx="9001125" cy="4757737"/>
        </p:xfrm>
        <a:graphic>
          <a:graphicData uri="http://schemas.openxmlformats.org/drawingml/2006/table">
            <a:tbl>
              <a:tblPr firstRow="1" firstCol="1" bandRow="1"/>
              <a:tblGrid>
                <a:gridCol w="2014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4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5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57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5293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минимум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аксимум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минимум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максимум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Хи-квадрат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8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Дифференциалный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8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28147-89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Дифференциалный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48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ГОСТ Р 34.13-2015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Дифференциалный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111297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65279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48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AES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-128</a:t>
                      </a: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(Rijndael)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Дифференциалный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67125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65279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48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Дифференциалный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16646400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65279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48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S7.101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Дифференциалный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67320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65279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4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4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Дифференциалный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130776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65279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713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3. Результаты линейный и дифференциальный анализа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624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538163"/>
            <a:ext cx="10515600" cy="73342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543051"/>
            <a:ext cx="10515600" cy="454660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 чтобы </a:t>
            </a:r>
            <a:r>
              <a:rPr lang="kk-K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–блок был стойким к линейному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криптоанализу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элементы матрицы, полученные в результате линейного анализа, должны принимать значения, близкие к половине количества всех возможных комбинаций входных векторов в двоичной системе. 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 чтобы </a:t>
            </a:r>
            <a:r>
              <a:rPr lang="kk-K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–блок был стойким к дифференциальному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криптоанализу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элементы разностной матрицы, полученные в ходе дифференциального анализа, должны принимать значения, близкие к единице.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Исследованные </a:t>
            </a:r>
            <a:r>
              <a:rPr lang="kk-K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–блоки показали хорошие статистические свойства, из этого вытекает, что разработанные </a:t>
            </a:r>
            <a:r>
              <a:rPr lang="kk-K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–блоки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уступают </a:t>
            </a:r>
            <a:r>
              <a:rPr lang="kk-KZ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блокам известных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41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52462" y="2408237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04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1114</Words>
  <Application>Microsoft Office PowerPoint</Application>
  <PresentationFormat>Широкоэкранный</PresentationFormat>
  <Paragraphs>717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Тема Office</vt:lpstr>
      <vt:lpstr>Институт информационных и вычислительных технологий МОН РК    Линейный и дифференциальный криптоанализ S-блоков  </vt:lpstr>
      <vt:lpstr>Подходы при разработке S-блоков</vt:lpstr>
      <vt:lpstr>Презентация PowerPoint</vt:lpstr>
      <vt:lpstr>Математический подход</vt:lpstr>
      <vt:lpstr>Таблица 1. S-блок S7.101, математический подход</vt:lpstr>
      <vt:lpstr>Таблица 2. S-блок S8, выбор вручную</vt:lpstr>
      <vt:lpstr>Таблица 3. Результаты линейный и дифференциальный анализа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информационных и вычислительных технологий МОН РК </dc:title>
  <dc:creator>Dimash</dc:creator>
  <cp:lastModifiedBy>Дика</cp:lastModifiedBy>
  <cp:revision>19</cp:revision>
  <dcterms:created xsi:type="dcterms:W3CDTF">2017-09-07T06:42:11Z</dcterms:created>
  <dcterms:modified xsi:type="dcterms:W3CDTF">2017-09-16T05:03:53Z</dcterms:modified>
</cp:coreProperties>
</file>