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82" r:id="rId3"/>
    <p:sldId id="259" r:id="rId4"/>
    <p:sldId id="260" r:id="rId5"/>
    <p:sldId id="261" r:id="rId6"/>
    <p:sldId id="262" r:id="rId7"/>
    <p:sldId id="271" r:id="rId8"/>
    <p:sldId id="287" r:id="rId9"/>
    <p:sldId id="289" r:id="rId10"/>
    <p:sldId id="277" r:id="rId11"/>
    <p:sldId id="275" r:id="rId12"/>
    <p:sldId id="288" r:id="rId13"/>
    <p:sldId id="272" r:id="rId14"/>
    <p:sldId id="278" r:id="rId15"/>
    <p:sldId id="290" r:id="rId16"/>
  </p:sldIdLst>
  <p:sldSz cx="9144000" cy="6858000" type="screen4x3"/>
  <p:notesSz cx="9926638" cy="67818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0"/>
    </p:cViewPr>
  </p:sorterViewPr>
  <p:notesViewPr>
    <p:cSldViewPr>
      <p:cViewPr>
        <p:scale>
          <a:sx n="50" d="100"/>
          <a:sy n="50" d="100"/>
        </p:scale>
        <p:origin x="-1718" y="-101"/>
      </p:cViewPr>
      <p:guideLst>
        <p:guide orient="horz" pos="2136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0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0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86501-35B4-49EE-AC21-57DBF5582B30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8000"/>
            <a:ext cx="3392488" cy="2543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21355"/>
            <a:ext cx="7941310" cy="3051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41533"/>
            <a:ext cx="4301543" cy="33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8" y="6441533"/>
            <a:ext cx="4301543" cy="33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DF7FB-5268-4B4E-A9F7-8188C98909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7075" y="508000"/>
            <a:ext cx="3392488" cy="25431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8E4460-CFBD-4B4F-B6D4-4F488C2F75CF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8A8A-2F7B-4E04-BC7D-BE9C9BDDA78D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30D9-D274-49B8-82A1-F8CC5FE21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8A8A-2F7B-4E04-BC7D-BE9C9BDDA78D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30D9-D274-49B8-82A1-F8CC5FE21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8A8A-2F7B-4E04-BC7D-BE9C9BDDA78D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30D9-D274-49B8-82A1-F8CC5FE21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5DD9D-135E-44D0-ACDC-12F737389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0C2D6-3542-4FF0-944C-DA387A3FC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8A8A-2F7B-4E04-BC7D-BE9C9BDDA78D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30D9-D274-49B8-82A1-F8CC5FE21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8A8A-2F7B-4E04-BC7D-BE9C9BDDA78D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30D9-D274-49B8-82A1-F8CC5FE21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8A8A-2F7B-4E04-BC7D-BE9C9BDDA78D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30D9-D274-49B8-82A1-F8CC5FE21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8A8A-2F7B-4E04-BC7D-BE9C9BDDA78D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30D9-D274-49B8-82A1-F8CC5FE21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8A8A-2F7B-4E04-BC7D-BE9C9BDDA78D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30D9-D274-49B8-82A1-F8CC5FE21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8A8A-2F7B-4E04-BC7D-BE9C9BDDA78D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30D9-D274-49B8-82A1-F8CC5FE21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8A8A-2F7B-4E04-BC7D-BE9C9BDDA78D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30D9-D274-49B8-82A1-F8CC5FE21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8A8A-2F7B-4E04-BC7D-BE9C9BDDA78D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C30D9-D274-49B8-82A1-F8CC5FE21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58A8A-2F7B-4E04-BC7D-BE9C9BDDA78D}" type="datetimeFigureOut">
              <a:rPr lang="ru-RU" smtClean="0"/>
              <a:pPr/>
              <a:t>03.09.2013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30D9-D274-49B8-82A1-F8CC5FE212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424936" cy="4536505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700" b="1" dirty="0" smtClean="0">
                <a:solidFill>
                  <a:srgbClr val="FFFF00"/>
                </a:solidFill>
              </a:rPr>
              <a:t>Международная конференция</a:t>
            </a:r>
            <a:br>
              <a:rPr lang="ru-RU" sz="2700" b="1" dirty="0" smtClean="0">
                <a:solidFill>
                  <a:srgbClr val="FFFF00"/>
                </a:solidFill>
              </a:rPr>
            </a:br>
            <a:r>
              <a:rPr lang="ru-RU" sz="27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Методы создания, исследования и идентификации математических моделей</a:t>
            </a:r>
            <a:r>
              <a:rPr lang="ru-RU" sz="2700" b="1" dirty="0" smtClean="0">
                <a:solidFill>
                  <a:srgbClr val="FFFF00"/>
                </a:solidFill>
              </a:rPr>
              <a:t/>
            </a:r>
            <a:br>
              <a:rPr lang="ru-RU" sz="2700" b="1" dirty="0" smtClean="0">
                <a:solidFill>
                  <a:srgbClr val="FFFF00"/>
                </a:solidFill>
              </a:rPr>
            </a:br>
            <a:r>
              <a:rPr lang="ru-RU" sz="2700" b="1" dirty="0" smtClean="0">
                <a:solidFill>
                  <a:srgbClr val="FFFF00"/>
                </a:solidFill>
              </a:rPr>
              <a:t> 10-13 октября 2013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>
                <a:solidFill>
                  <a:srgbClr val="FFFF00"/>
                </a:solidFill>
              </a:rPr>
              <a:t>ИВМиМГ СО РАН, Новосибирск </a:t>
            </a:r>
            <a:br>
              <a:rPr lang="ru-RU" sz="2700" b="1" dirty="0" smtClean="0">
                <a:solidFill>
                  <a:srgbClr val="FFFF00"/>
                </a:solidFill>
              </a:rPr>
            </a:br>
            <a:r>
              <a:rPr lang="ru-RU" sz="2700" b="1" dirty="0" smtClean="0">
                <a:solidFill>
                  <a:srgbClr val="FFFF00"/>
                </a:solidFill>
              </a:rPr>
              <a:t/>
            </a:r>
            <a:br>
              <a:rPr lang="ru-RU" sz="2700" b="1" dirty="0" smtClean="0">
                <a:solidFill>
                  <a:srgbClr val="FFFF00"/>
                </a:solidFill>
              </a:rPr>
            </a:br>
            <a:r>
              <a:rPr lang="ru-RU" sz="3600" b="1" dirty="0" smtClean="0"/>
              <a:t>Моделирование  перемежающейся турбулентности</a:t>
            </a:r>
            <a:r>
              <a:rPr lang="en-US" sz="3600" b="1" dirty="0" smtClean="0"/>
              <a:t> </a:t>
            </a:r>
            <a:r>
              <a:rPr lang="ru-RU" sz="3600" b="1" dirty="0" smtClean="0"/>
              <a:t>и вихревого перемешивания  в устойчивом планетарном пограничном слое.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941169"/>
            <a:ext cx="6224736" cy="1152128"/>
          </a:xfrm>
        </p:spPr>
        <p:txBody>
          <a:bodyPr>
            <a:normAutofit fontScale="85000" lnSpcReduction="20000"/>
          </a:bodyPr>
          <a:lstStyle/>
          <a:p>
            <a:r>
              <a:rPr lang="ru-RU" sz="33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Л. И. </a:t>
            </a:r>
            <a:r>
              <a:rPr lang="ru-RU" sz="33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Курбацкая</a:t>
            </a:r>
            <a:r>
              <a:rPr lang="ru-RU" sz="33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3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А.Ф</a:t>
            </a:r>
            <a:r>
              <a:rPr lang="ru-RU" sz="33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3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Курбацкий</a:t>
            </a:r>
            <a:endParaRPr lang="ru-RU" sz="33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6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ИВМиМГ СО РАН, ИТПМ СО РАН</a:t>
            </a:r>
          </a:p>
          <a:p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Перемежающаяся турбулентность вблизи поверхности в квазиустановившемся устойчивом АПС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755576" y="1196754"/>
            <a:ext cx="7704856" cy="25894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/>
              <a:t>Временные ряды ТКЕ: </a:t>
            </a:r>
            <a:r>
              <a:rPr lang="en-US" sz="2400" b="1" dirty="0" smtClean="0"/>
              <a:t>RANS </a:t>
            </a:r>
            <a:r>
              <a:rPr lang="ru-RU" sz="2400" b="1" dirty="0" smtClean="0"/>
              <a:t>моделирование</a:t>
            </a:r>
            <a:endParaRPr lang="ru-RU" sz="24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27584" y="4869162"/>
            <a:ext cx="7632848" cy="16561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/>
              <a:t>Временной ряд турбулентной скорости трения</a:t>
            </a:r>
            <a:r>
              <a:rPr lang="en-US" sz="2000" b="1" dirty="0" smtClean="0"/>
              <a:t> </a:t>
            </a:r>
            <a:endParaRPr lang="ru-RU" sz="2000" b="1" dirty="0"/>
          </a:p>
        </p:txBody>
      </p:sp>
      <p:pic>
        <p:nvPicPr>
          <p:cNvPr id="8" name="Рисунок 7" descr="E-four-jet.wm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5816" y="1628801"/>
            <a:ext cx="3528392" cy="3141831"/>
          </a:xfrm>
          <a:prstGeom prst="rect">
            <a:avLst/>
          </a:prstGeom>
          <a:solidFill>
            <a:schemeClr val="tx1"/>
          </a:solidFill>
        </p:spPr>
      </p:pic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7308304" y="4869162"/>
          <a:ext cx="360040" cy="435838"/>
        </p:xfrm>
        <a:graphic>
          <a:graphicData uri="http://schemas.openxmlformats.org/presentationml/2006/ole">
            <p:oleObj spid="_x0000_s41986" name="Equation" r:id="rId4" imgW="241200" imgH="291960" progId="">
              <p:embed/>
            </p:oleObj>
          </a:graphicData>
        </a:graphic>
      </p:graphicFrame>
      <p:pic>
        <p:nvPicPr>
          <p:cNvPr id="10" name="Рисунок 9" descr="friction velocity.wmf"/>
          <p:cNvPicPr/>
          <p:nvPr/>
        </p:nvPicPr>
        <p:blipFill>
          <a:blip r:embed="rId5" cstate="print"/>
          <a:srcRect l="4519" t="5991" r="9651"/>
          <a:stretch>
            <a:fillRect/>
          </a:stretch>
        </p:blipFill>
        <p:spPr>
          <a:xfrm>
            <a:off x="2213264" y="5301208"/>
            <a:ext cx="5095040" cy="1296144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smtClean="0">
                <a:solidFill>
                  <a:srgbClr val="FFFF00"/>
                </a:solidFill>
              </a:rPr>
              <a:t>Перемежающийся турбулентный поток тепла вблизи подстилающей поверхности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56794"/>
            <a:ext cx="8363272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                         </a:t>
            </a:r>
            <a:r>
              <a:rPr lang="ru-RU" sz="2400" b="1" dirty="0" smtClean="0"/>
              <a:t>Измерения: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</a:rPr>
              <a:t>                </a:t>
            </a:r>
            <a:r>
              <a:rPr lang="en-US" sz="2000" b="1" dirty="0" smtClean="0"/>
              <a:t>BLM.2010.</a:t>
            </a:r>
            <a:r>
              <a:rPr lang="en-US" sz="2000" b="1" u="sng" dirty="0" smtClean="0"/>
              <a:t>136</a:t>
            </a:r>
            <a:r>
              <a:rPr lang="en-US" sz="2000" b="1" dirty="0" smtClean="0"/>
              <a:t>. 165-174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1800" b="1" dirty="0" smtClean="0">
                <a:solidFill>
                  <a:srgbClr val="FFFF00"/>
                </a:solidFill>
              </a:rPr>
              <a:t>            </a:t>
            </a:r>
            <a:r>
              <a:rPr lang="ru-RU" sz="1800" b="1" dirty="0" smtClean="0">
                <a:solidFill>
                  <a:srgbClr val="FFFF00"/>
                </a:solidFill>
              </a:rPr>
              <a:t>             </a:t>
            </a:r>
            <a:r>
              <a:rPr lang="en-US" sz="2400" b="1" dirty="0" smtClean="0"/>
              <a:t>RANS </a:t>
            </a:r>
            <a:r>
              <a:rPr lang="ru-RU" sz="2400" b="1" dirty="0" smtClean="0"/>
              <a:t> моделирование</a:t>
            </a:r>
            <a:r>
              <a:rPr lang="en-US" sz="2400" b="1" dirty="0" smtClean="0">
                <a:solidFill>
                  <a:srgbClr val="FFFF00"/>
                </a:solidFill>
              </a:rPr>
              <a:t>                  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en-US" dirty="0" smtClean="0"/>
              <a:t>                                                     </a:t>
            </a:r>
            <a:r>
              <a:rPr lang="ru-RU" dirty="0" smtClean="0"/>
              <a:t>    </a:t>
            </a:r>
            <a:r>
              <a:rPr lang="en-US" dirty="0" smtClean="0"/>
              <a:t>   </a:t>
            </a:r>
            <a:r>
              <a:rPr lang="ru-RU" sz="2000" dirty="0" smtClean="0"/>
              <a:t>(К м с</a:t>
            </a:r>
            <a:r>
              <a:rPr lang="ru-RU" sz="2000" baseline="30000" dirty="0" smtClean="0"/>
              <a:t>-1</a:t>
            </a:r>
            <a:r>
              <a:rPr lang="ru-RU" sz="2000" dirty="0" smtClean="0"/>
              <a:t>)</a:t>
            </a:r>
          </a:p>
          <a:p>
            <a:pPr>
              <a:buNone/>
            </a:pPr>
            <a:r>
              <a:rPr lang="ru-RU" sz="2400" dirty="0" smtClean="0"/>
              <a:t> </a:t>
            </a:r>
          </a:p>
          <a:p>
            <a:endParaRPr lang="ru-RU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r>
              <a:rPr lang="en-US" sz="2000" dirty="0" smtClean="0"/>
              <a:t>         </a:t>
            </a:r>
          </a:p>
          <a:p>
            <a:pPr algn="ctr">
              <a:buNone/>
            </a:pPr>
            <a:r>
              <a:rPr lang="en-US" sz="2000" dirty="0" smtClean="0"/>
              <a:t>                          Local time                                   </a:t>
            </a:r>
            <a:r>
              <a:rPr lang="ru-RU" sz="2000" dirty="0" smtClean="0"/>
              <a:t>Локальное время </a:t>
            </a:r>
            <a:r>
              <a:rPr lang="en-US" sz="2000" dirty="0" smtClean="0"/>
              <a:t>(hr)</a:t>
            </a: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</p:txBody>
      </p:sp>
      <p:pic>
        <p:nvPicPr>
          <p:cNvPr id="35842" name="Рисунок 2" descr="Nap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1" y="2924944"/>
            <a:ext cx="397860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5849" name="Object 9"/>
          <p:cNvGraphicFramePr>
            <a:graphicFrameLocks noChangeAspect="1"/>
          </p:cNvGraphicFramePr>
          <p:nvPr>
            <p:ph sz="half" idx="2"/>
          </p:nvPr>
        </p:nvGraphicFramePr>
        <p:xfrm>
          <a:off x="1043608" y="2492898"/>
          <a:ext cx="576064" cy="384043"/>
        </p:xfrm>
        <a:graphic>
          <a:graphicData uri="http://schemas.openxmlformats.org/presentationml/2006/ole">
            <p:oleObj spid="_x0000_s35849" name="Equation" r:id="rId4" imgW="419100" imgH="279400" progId="">
              <p:embed/>
            </p:oleObj>
          </a:graphicData>
        </a:graphic>
      </p:graphicFrame>
      <p:pic>
        <p:nvPicPr>
          <p:cNvPr id="35851" name="Рисунок 4" descr="Рис. 41а.wmf"/>
          <p:cNvPicPr>
            <a:picLocks noChangeAspect="1" noChangeArrowheads="1"/>
          </p:cNvPicPr>
          <p:nvPr/>
        </p:nvPicPr>
        <p:blipFill>
          <a:blip r:embed="rId5" cstate="print"/>
          <a:srcRect l="4488" t="8888" r="8618" b="6667"/>
          <a:stretch>
            <a:fillRect/>
          </a:stretch>
        </p:blipFill>
        <p:spPr bwMode="auto">
          <a:xfrm>
            <a:off x="5076056" y="2924944"/>
            <a:ext cx="3312368" cy="28583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691681" y="2492896"/>
            <a:ext cx="33477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(К м с</a:t>
            </a:r>
            <a:r>
              <a:rPr lang="ru-RU" sz="2000" baseline="30000" dirty="0" smtClean="0"/>
              <a:t>-1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5148064" y="2486635"/>
          <a:ext cx="432048" cy="394479"/>
        </p:xfrm>
        <a:graphic>
          <a:graphicData uri="http://schemas.openxmlformats.org/presentationml/2006/ole">
            <p:oleObj spid="_x0000_s35852" name="Equation" r:id="rId6" imgW="291960" imgH="2664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9"/>
            <a:ext cx="8568952" cy="193022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Низкоуровневое струйное течение  в устойчивом АПС и генерация турбулентности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3" name="Picture 4" descr="LLJet"/>
          <p:cNvPicPr>
            <a:picLocks noChangeAspect="1" noChangeArrowheads="1"/>
          </p:cNvPicPr>
          <p:nvPr/>
        </p:nvPicPr>
        <p:blipFill>
          <a:blip r:embed="rId2" cstate="print"/>
          <a:srcRect l="7668" r="7607"/>
          <a:stretch>
            <a:fillRect/>
          </a:stretch>
        </p:blipFill>
        <p:spPr bwMode="auto">
          <a:xfrm>
            <a:off x="323528" y="2636913"/>
            <a:ext cx="859317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73216"/>
            <a:ext cx="8147248" cy="10801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Струйный профиль скорости (а) и профиль потенциальной температуры (</a:t>
            </a:r>
            <a:r>
              <a:rPr lang="en-US" sz="2800" b="1" dirty="0" smtClean="0">
                <a:solidFill>
                  <a:srgbClr val="FFFF00"/>
                </a:solidFill>
              </a:rPr>
              <a:t>b</a:t>
            </a:r>
            <a:r>
              <a:rPr lang="ru-RU" sz="2800" b="1" dirty="0" smtClean="0">
                <a:solidFill>
                  <a:srgbClr val="FFFF00"/>
                </a:solidFill>
              </a:rPr>
              <a:t>) в квазиустановившемся устойчивом АПС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28674" name="Рисунок 0" descr="Рис. 2.wmf"/>
          <p:cNvPicPr>
            <a:picLocks noChangeAspect="1" noChangeArrowheads="1"/>
          </p:cNvPicPr>
          <p:nvPr/>
        </p:nvPicPr>
        <p:blipFill>
          <a:blip r:embed="rId2" cstate="print"/>
          <a:srcRect t="3564" r="6158" b="34489"/>
          <a:stretch>
            <a:fillRect/>
          </a:stretch>
        </p:blipFill>
        <p:spPr bwMode="auto">
          <a:xfrm>
            <a:off x="755577" y="692696"/>
            <a:ext cx="7493379" cy="440282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081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Перемежающаяся турбулентность на границах струйного течения в квазиустановившемся 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устойчивом АПС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24745"/>
            <a:ext cx="4040188" cy="576064"/>
          </a:xfrm>
        </p:spPr>
        <p:txBody>
          <a:bodyPr>
            <a:normAutofit/>
          </a:bodyPr>
          <a:lstStyle/>
          <a:p>
            <a:pPr algn="ctr"/>
            <a:r>
              <a:rPr lang="en-US" sz="2800" u="sng" dirty="0" smtClean="0"/>
              <a:t>RANS</a:t>
            </a:r>
            <a:r>
              <a:rPr lang="en-US" dirty="0" smtClean="0"/>
              <a:t> </a:t>
            </a:r>
            <a:r>
              <a:rPr lang="ru-RU" dirty="0" smtClean="0"/>
              <a:t>моделирование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1628800"/>
            <a:ext cx="4320480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FFFF00"/>
                </a:solidFill>
              </a:rPr>
              <a:t>Временные ряды ТКЕ </a:t>
            </a:r>
            <a:r>
              <a:rPr lang="en-US" sz="1800" b="1" dirty="0" smtClean="0">
                <a:solidFill>
                  <a:srgbClr val="FFFF00"/>
                </a:solidFill>
              </a:rPr>
              <a:t>around low level jet</a:t>
            </a:r>
            <a:endParaRPr lang="ru-RU" sz="1800" b="1" dirty="0">
              <a:solidFill>
                <a:srgbClr val="FFFF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24747"/>
            <a:ext cx="4041775" cy="576063"/>
          </a:xfrm>
        </p:spPr>
        <p:txBody>
          <a:bodyPr>
            <a:normAutofit fontScale="92500"/>
          </a:bodyPr>
          <a:lstStyle/>
          <a:p>
            <a:pPr algn="ctr"/>
            <a:r>
              <a:rPr lang="en-US" sz="3000" u="sng" dirty="0" smtClean="0"/>
              <a:t>LES</a:t>
            </a:r>
            <a:r>
              <a:rPr lang="en-US" dirty="0" smtClean="0"/>
              <a:t> : JAS 2011. V. 68. 2142-2155.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99992" y="1628801"/>
            <a:ext cx="4464496" cy="4497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FFFF00"/>
                </a:solidFill>
              </a:rPr>
              <a:t>Временные ряды ТКЕ </a:t>
            </a:r>
            <a:r>
              <a:rPr lang="en-US" sz="1800" b="1" dirty="0" smtClean="0">
                <a:solidFill>
                  <a:srgbClr val="FFFF00"/>
                </a:solidFill>
              </a:rPr>
              <a:t>around low level jet</a:t>
            </a:r>
            <a:endParaRPr lang="ru-RU" sz="18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sz="1800" dirty="0"/>
          </a:p>
        </p:txBody>
      </p:sp>
      <p:pic>
        <p:nvPicPr>
          <p:cNvPr id="7" name="Рисунок 6" descr="4_E around_jet.wmf"/>
          <p:cNvPicPr/>
          <p:nvPr/>
        </p:nvPicPr>
        <p:blipFill>
          <a:blip r:embed="rId2" cstate="print"/>
          <a:srcRect l="5544" r="9754" b="2540"/>
          <a:stretch>
            <a:fillRect/>
          </a:stretch>
        </p:blipFill>
        <p:spPr>
          <a:xfrm>
            <a:off x="467544" y="2060848"/>
            <a:ext cx="3960440" cy="396044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Рисунок 7" descr="Zhou.jpg"/>
          <p:cNvPicPr/>
          <p:nvPr/>
        </p:nvPicPr>
        <p:blipFill>
          <a:blip r:embed="rId3" cstate="print"/>
          <a:srcRect t="3544"/>
          <a:stretch>
            <a:fillRect/>
          </a:stretch>
        </p:blipFill>
        <p:spPr>
          <a:xfrm>
            <a:off x="4644008" y="2060848"/>
            <a:ext cx="3960440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b="1" dirty="0" smtClean="0"/>
              <a:t>Вопросы к авторам:</a:t>
            </a:r>
            <a:br>
              <a:rPr lang="ru-RU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L.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Kurbatskaya@ommgp.sscc.ru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kurbat@itam.nsc.ru</a:t>
            </a:r>
            <a:b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6178698"/>
          </a:xfrm>
        </p:spPr>
        <p:txBody>
          <a:bodyPr>
            <a:normAutofit fontScale="90000"/>
          </a:bodyPr>
          <a:lstStyle/>
          <a:p>
            <a:pPr algn="l" defTabSz="360000"/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600" b="1" u="sng" dirty="0" smtClean="0">
                <a:solidFill>
                  <a:srgbClr val="FFFF00"/>
                </a:solidFill>
              </a:rPr>
              <a:t>СОДЕРЖАНИЕ</a:t>
            </a:r>
            <a:r>
              <a:rPr lang="en-US" sz="3600" b="1" dirty="0" smtClean="0">
                <a:solidFill>
                  <a:srgbClr val="FFFF00"/>
                </a:solidFill>
              </a:rPr>
              <a:t/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/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1. RANS </a:t>
            </a:r>
            <a:r>
              <a:rPr lang="ru-RU" sz="3600" b="1" dirty="0" smtClean="0">
                <a:solidFill>
                  <a:srgbClr val="FFFF00"/>
                </a:solidFill>
              </a:rPr>
              <a:t>моделирование: трехпараметрическая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   схема стратифицированной турбулентности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2. </a:t>
            </a:r>
            <a:r>
              <a:rPr lang="ru-RU" sz="3600" b="1" dirty="0" smtClean="0">
                <a:solidFill>
                  <a:srgbClr val="FFFF00"/>
                </a:solidFill>
              </a:rPr>
              <a:t>Уравнения баланса турбулентной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    кинетической энергии (ТКЕ) и спектрального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    потока (диссипации)ТКЕ 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3. </a:t>
            </a:r>
            <a:r>
              <a:rPr lang="ru-RU" sz="3600" b="1" dirty="0" smtClean="0">
                <a:solidFill>
                  <a:srgbClr val="FFFF00"/>
                </a:solidFill>
              </a:rPr>
              <a:t>Перемежаемость турбулентности вблизи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    поверхности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4. Перемежаемость ТКЕ, генерируемая струей	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9" y="260648"/>
            <a:ext cx="8713787" cy="648072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+mn-lt"/>
              </a:rPr>
              <a:t>RANS  </a:t>
            </a:r>
            <a:r>
              <a:rPr lang="ru-RU" sz="3600" b="1" dirty="0" smtClean="0">
                <a:solidFill>
                  <a:srgbClr val="FFFF00"/>
                </a:solidFill>
                <a:latin typeface="+mn-lt"/>
              </a:rPr>
              <a:t>схема турбулентности</a:t>
            </a:r>
          </a:p>
        </p:txBody>
      </p:sp>
      <p:sp>
        <p:nvSpPr>
          <p:cNvPr id="2062" name="Rectangle 4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2" y="980729"/>
            <a:ext cx="8435975" cy="514543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600" dirty="0" smtClean="0">
                <a:sym typeface="Wingdings 2" pitchFamily="18" charset="2"/>
              </a:rPr>
              <a:t>		     </a:t>
            </a:r>
          </a:p>
          <a:p>
            <a:pPr eaLnBrk="1" hangingPunct="1">
              <a:buFontTx/>
              <a:buNone/>
            </a:pPr>
            <a:r>
              <a:rPr lang="en-US" sz="1600" dirty="0" smtClean="0">
                <a:sym typeface="Wingdings 2" pitchFamily="18" charset="2"/>
              </a:rPr>
              <a:t>		</a:t>
            </a:r>
            <a:endParaRPr lang="ru-RU" sz="1600" dirty="0" smtClean="0"/>
          </a:p>
        </p:txBody>
      </p:sp>
      <p:graphicFrame>
        <p:nvGraphicFramePr>
          <p:cNvPr id="2050" name="Object 47"/>
          <p:cNvGraphicFramePr>
            <a:graphicFrameLocks noChangeAspect="1"/>
          </p:cNvGraphicFramePr>
          <p:nvPr>
            <p:ph sz="half" idx="2"/>
          </p:nvPr>
        </p:nvGraphicFramePr>
        <p:xfrm>
          <a:off x="2411415" y="2708277"/>
          <a:ext cx="3878263" cy="554038"/>
        </p:xfrm>
        <a:graphic>
          <a:graphicData uri="http://schemas.openxmlformats.org/presentationml/2006/ole">
            <p:oleObj spid="_x0000_s1026" name="Equation" r:id="rId3" imgW="1688760" imgH="241200" progId="">
              <p:embed/>
            </p:oleObj>
          </a:graphicData>
        </a:graphic>
      </p:graphicFrame>
      <p:sp>
        <p:nvSpPr>
          <p:cNvPr id="2063" name="Rectangle 4"/>
          <p:cNvSpPr>
            <a:spLocks noChangeArrowheads="1"/>
          </p:cNvSpPr>
          <p:nvPr/>
        </p:nvSpPr>
        <p:spPr bwMode="auto">
          <a:xfrm>
            <a:off x="6485" y="1164059"/>
            <a:ext cx="437880" cy="27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0" tIns="45705" rIns="91410" bIns="45705" anchor="ctr">
            <a:spAutoFit/>
          </a:bodyPr>
          <a:lstStyle/>
          <a:p>
            <a:pPr indent="180975" algn="just"/>
            <a:r>
              <a:rPr lang="en-US" sz="1200">
                <a:cs typeface="Times New Roman" pitchFamily="18" charset="0"/>
              </a:rPr>
              <a:t>  </a:t>
            </a:r>
            <a:endParaRPr lang="en-US"/>
          </a:p>
        </p:txBody>
      </p:sp>
      <p:sp>
        <p:nvSpPr>
          <p:cNvPr id="2064" name="Rectangle 5"/>
          <p:cNvSpPr>
            <a:spLocks noChangeArrowheads="1"/>
          </p:cNvSpPr>
          <p:nvPr/>
        </p:nvSpPr>
        <p:spPr bwMode="auto">
          <a:xfrm>
            <a:off x="97858" y="1921298"/>
            <a:ext cx="255137" cy="27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0" tIns="45705" rIns="91410" bIns="45705" anchor="ctr">
            <a:spAutoFit/>
          </a:bodyPr>
          <a:lstStyle/>
          <a:p>
            <a:pPr algn="just"/>
            <a:r>
              <a:rPr lang="en-US" sz="1200">
                <a:cs typeface="Times New Roman" pitchFamily="18" charset="0"/>
              </a:rPr>
              <a:t>  </a:t>
            </a:r>
            <a:endParaRPr lang="en-US"/>
          </a:p>
        </p:txBody>
      </p:sp>
      <p:sp>
        <p:nvSpPr>
          <p:cNvPr id="2065" name="Rectangle 6"/>
          <p:cNvSpPr>
            <a:spLocks noChangeArrowheads="1"/>
          </p:cNvSpPr>
          <p:nvPr/>
        </p:nvSpPr>
        <p:spPr bwMode="auto">
          <a:xfrm>
            <a:off x="6485" y="2640434"/>
            <a:ext cx="437880" cy="27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0" tIns="45705" rIns="91410" bIns="45705" anchor="ctr">
            <a:spAutoFit/>
          </a:bodyPr>
          <a:lstStyle/>
          <a:p>
            <a:pPr indent="180975" algn="just"/>
            <a:r>
              <a:rPr lang="en-US" sz="1200">
                <a:cs typeface="Times New Roman" pitchFamily="18" charset="0"/>
              </a:rPr>
              <a:t>  </a:t>
            </a:r>
            <a:endParaRPr lang="en-US"/>
          </a:p>
        </p:txBody>
      </p:sp>
      <p:sp>
        <p:nvSpPr>
          <p:cNvPr id="2066" name="Rectangle 7"/>
          <p:cNvSpPr>
            <a:spLocks noChangeArrowheads="1"/>
          </p:cNvSpPr>
          <p:nvPr/>
        </p:nvSpPr>
        <p:spPr bwMode="auto">
          <a:xfrm>
            <a:off x="101655" y="3372274"/>
            <a:ext cx="290404" cy="27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0" tIns="45705" rIns="91410" bIns="45705" anchor="ctr">
            <a:spAutoFit/>
          </a:bodyPr>
          <a:lstStyle/>
          <a:p>
            <a:pPr algn="just"/>
            <a:r>
              <a:rPr lang="en-US" sz="1200">
                <a:cs typeface="Times New Roman" pitchFamily="18" charset="0"/>
              </a:rPr>
              <a:t>   </a:t>
            </a:r>
            <a:endParaRPr lang="en-US"/>
          </a:p>
        </p:txBody>
      </p:sp>
      <p:sp>
        <p:nvSpPr>
          <p:cNvPr id="2067" name="Rectangle 8"/>
          <p:cNvSpPr>
            <a:spLocks noChangeArrowheads="1"/>
          </p:cNvSpPr>
          <p:nvPr/>
        </p:nvSpPr>
        <p:spPr bwMode="auto">
          <a:xfrm>
            <a:off x="97858" y="3875510"/>
            <a:ext cx="255137" cy="27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0" tIns="45705" rIns="91410" bIns="45705" anchor="ctr">
            <a:spAutoFit/>
          </a:bodyPr>
          <a:lstStyle/>
          <a:p>
            <a:pPr algn="just"/>
            <a:r>
              <a:rPr lang="en-US" sz="1200">
                <a:cs typeface="Times New Roman" pitchFamily="18" charset="0"/>
              </a:rPr>
              <a:t>  </a:t>
            </a:r>
            <a:endParaRPr lang="en-US"/>
          </a:p>
        </p:txBody>
      </p:sp>
      <p:sp>
        <p:nvSpPr>
          <p:cNvPr id="2068" name="Rectangle 9"/>
          <p:cNvSpPr>
            <a:spLocks noChangeArrowheads="1"/>
          </p:cNvSpPr>
          <p:nvPr/>
        </p:nvSpPr>
        <p:spPr bwMode="auto">
          <a:xfrm>
            <a:off x="2687" y="5188373"/>
            <a:ext cx="402614" cy="27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0" tIns="45705" rIns="91410" bIns="45705" anchor="ctr">
            <a:spAutoFit/>
          </a:bodyPr>
          <a:lstStyle/>
          <a:p>
            <a:pPr indent="180975" algn="just" eaLnBrk="0" hangingPunct="0"/>
            <a:r>
              <a:rPr lang="en-US" sz="1200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2069" name="Rectangle 11"/>
          <p:cNvSpPr>
            <a:spLocks noChangeArrowheads="1"/>
          </p:cNvSpPr>
          <p:nvPr/>
        </p:nvSpPr>
        <p:spPr bwMode="auto">
          <a:xfrm>
            <a:off x="101655" y="6431384"/>
            <a:ext cx="290404" cy="27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0" tIns="45705" rIns="91410" bIns="45705" anchor="ctr">
            <a:spAutoFit/>
          </a:bodyPr>
          <a:lstStyle/>
          <a:p>
            <a:pPr algn="just"/>
            <a:r>
              <a:rPr lang="en-US" sz="1200">
                <a:cs typeface="Times New Roman" pitchFamily="18" charset="0"/>
              </a:rPr>
              <a:t>   </a:t>
            </a:r>
            <a:endParaRPr lang="en-US"/>
          </a:p>
        </p:txBody>
      </p:sp>
      <p:sp>
        <p:nvSpPr>
          <p:cNvPr id="2070" name="Rectangle 12"/>
          <p:cNvSpPr>
            <a:spLocks noChangeArrowheads="1"/>
          </p:cNvSpPr>
          <p:nvPr/>
        </p:nvSpPr>
        <p:spPr bwMode="auto">
          <a:xfrm>
            <a:off x="2627315" y="748136"/>
            <a:ext cx="3529012" cy="27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5" rIns="91410" bIns="45705" anchor="ctr">
            <a:spAutoFit/>
          </a:bodyPr>
          <a:lstStyle/>
          <a:p>
            <a:pPr algn="just"/>
            <a:r>
              <a:rPr lang="en-US" sz="1200">
                <a:cs typeface="Times New Roman" pitchFamily="18" charset="0"/>
              </a:rPr>
              <a:t> </a:t>
            </a:r>
            <a:endParaRPr lang="en-US"/>
          </a:p>
        </p:txBody>
      </p:sp>
      <p:graphicFrame>
        <p:nvGraphicFramePr>
          <p:cNvPr id="2051" name="Object 13"/>
          <p:cNvGraphicFramePr>
            <a:graphicFrameLocks noChangeAspect="1"/>
          </p:cNvGraphicFramePr>
          <p:nvPr/>
        </p:nvGraphicFramePr>
        <p:xfrm>
          <a:off x="1835697" y="1700810"/>
          <a:ext cx="5033963" cy="873125"/>
        </p:xfrm>
        <a:graphic>
          <a:graphicData uri="http://schemas.openxmlformats.org/presentationml/2006/ole">
            <p:oleObj spid="_x0000_s1027" name="Equation" r:id="rId4" imgW="2323800" imgH="393480" progId="">
              <p:embed/>
            </p:oleObj>
          </a:graphicData>
        </a:graphic>
      </p:graphicFrame>
      <p:sp>
        <p:nvSpPr>
          <p:cNvPr id="2071" name="Rectangle 14"/>
          <p:cNvSpPr>
            <a:spLocks noChangeArrowheads="1"/>
          </p:cNvSpPr>
          <p:nvPr/>
        </p:nvSpPr>
        <p:spPr bwMode="auto">
          <a:xfrm>
            <a:off x="3835126" y="1804473"/>
            <a:ext cx="1473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1367994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2072" name="Rectangle 16"/>
          <p:cNvSpPr>
            <a:spLocks noChangeArrowheads="1"/>
          </p:cNvSpPr>
          <p:nvPr/>
        </p:nvSpPr>
        <p:spPr bwMode="auto">
          <a:xfrm>
            <a:off x="97858" y="2470574"/>
            <a:ext cx="255137" cy="27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0" tIns="45705" rIns="91410" bIns="45705" anchor="ctr">
            <a:spAutoFit/>
          </a:bodyPr>
          <a:lstStyle/>
          <a:p>
            <a:pPr algn="just"/>
            <a:r>
              <a:rPr lang="en-US" sz="1200">
                <a:cs typeface="Times New Roman" pitchFamily="18" charset="0"/>
              </a:rPr>
              <a:t>  </a:t>
            </a:r>
            <a:endParaRPr lang="en-US"/>
          </a:p>
        </p:txBody>
      </p:sp>
      <p:sp>
        <p:nvSpPr>
          <p:cNvPr id="2073" name="Rectangle 18"/>
          <p:cNvSpPr>
            <a:spLocks noChangeArrowheads="1"/>
          </p:cNvSpPr>
          <p:nvPr/>
        </p:nvSpPr>
        <p:spPr bwMode="auto">
          <a:xfrm>
            <a:off x="0" y="3006225"/>
            <a:ext cx="367348" cy="36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0" tIns="45705" rIns="91410" bIns="45705" anchor="ctr">
            <a:spAutoFit/>
          </a:bodyPr>
          <a:lstStyle/>
          <a:p>
            <a:pPr indent="180975"/>
            <a:endParaRPr lang="ru-RU"/>
          </a:p>
        </p:txBody>
      </p:sp>
      <p:sp>
        <p:nvSpPr>
          <p:cNvPr id="2074" name="Rectangle 20"/>
          <p:cNvSpPr>
            <a:spLocks noChangeArrowheads="1"/>
          </p:cNvSpPr>
          <p:nvPr/>
        </p:nvSpPr>
        <p:spPr bwMode="auto">
          <a:xfrm>
            <a:off x="101655" y="3646910"/>
            <a:ext cx="290404" cy="27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0" tIns="45705" rIns="91410" bIns="45705" anchor="ctr">
            <a:spAutoFit/>
          </a:bodyPr>
          <a:lstStyle/>
          <a:p>
            <a:pPr algn="just"/>
            <a:r>
              <a:rPr lang="en-US" sz="1200">
                <a:cs typeface="Times New Roman" pitchFamily="18" charset="0"/>
              </a:rPr>
              <a:t>   </a:t>
            </a:r>
            <a:endParaRPr lang="en-US"/>
          </a:p>
        </p:txBody>
      </p:sp>
      <p:sp>
        <p:nvSpPr>
          <p:cNvPr id="2075" name="Rectangle 22"/>
          <p:cNvSpPr>
            <a:spLocks noChangeArrowheads="1"/>
          </p:cNvSpPr>
          <p:nvPr/>
        </p:nvSpPr>
        <p:spPr bwMode="auto">
          <a:xfrm>
            <a:off x="97858" y="4150148"/>
            <a:ext cx="255137" cy="27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0" tIns="45705" rIns="91410" bIns="45705" anchor="ctr">
            <a:spAutoFit/>
          </a:bodyPr>
          <a:lstStyle/>
          <a:p>
            <a:pPr algn="just"/>
            <a:r>
              <a:rPr lang="en-US" sz="1200">
                <a:cs typeface="Times New Roman" pitchFamily="18" charset="0"/>
              </a:rPr>
              <a:t>  </a:t>
            </a:r>
            <a:endParaRPr lang="en-US"/>
          </a:p>
        </p:txBody>
      </p:sp>
      <p:sp>
        <p:nvSpPr>
          <p:cNvPr id="2076" name="Rectangle 24"/>
          <p:cNvSpPr>
            <a:spLocks noChangeArrowheads="1"/>
          </p:cNvSpPr>
          <p:nvPr/>
        </p:nvSpPr>
        <p:spPr bwMode="auto">
          <a:xfrm>
            <a:off x="2195513" y="3556424"/>
            <a:ext cx="2990851" cy="27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5" rIns="91410" bIns="45705" anchor="ctr">
            <a:spAutoFit/>
          </a:bodyPr>
          <a:lstStyle/>
          <a:p>
            <a:pPr algn="just"/>
            <a:r>
              <a:rPr lang="en-US" sz="1200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2077" name="Rectangle 26"/>
          <p:cNvSpPr>
            <a:spLocks noChangeArrowheads="1"/>
          </p:cNvSpPr>
          <p:nvPr/>
        </p:nvSpPr>
        <p:spPr bwMode="auto">
          <a:xfrm>
            <a:off x="4479635" y="295699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graphicFrame>
        <p:nvGraphicFramePr>
          <p:cNvPr id="2057" name="Object 27"/>
          <p:cNvGraphicFramePr>
            <a:graphicFrameLocks noChangeAspect="1"/>
          </p:cNvGraphicFramePr>
          <p:nvPr/>
        </p:nvGraphicFramePr>
        <p:xfrm>
          <a:off x="1547664" y="3429000"/>
          <a:ext cx="5791200" cy="1009650"/>
        </p:xfrm>
        <a:graphic>
          <a:graphicData uri="http://schemas.openxmlformats.org/presentationml/2006/ole">
            <p:oleObj spid="_x0000_s1028" name="Equation" r:id="rId5" imgW="2717640" imgH="444240" progId="">
              <p:embed/>
            </p:oleObj>
          </a:graphicData>
        </a:graphic>
      </p:graphicFrame>
      <p:graphicFrame>
        <p:nvGraphicFramePr>
          <p:cNvPr id="2058" name="Object 29" descr="Букет"/>
          <p:cNvGraphicFramePr>
            <a:graphicFrameLocks noChangeAspect="1"/>
          </p:cNvGraphicFramePr>
          <p:nvPr/>
        </p:nvGraphicFramePr>
        <p:xfrm>
          <a:off x="3203851" y="4869161"/>
          <a:ext cx="2582167" cy="1027053"/>
        </p:xfrm>
        <a:graphic>
          <a:graphicData uri="http://schemas.openxmlformats.org/presentationml/2006/ole">
            <p:oleObj spid="_x0000_s1029" name="Equation" r:id="rId6" imgW="850680" imgH="431640" progId="">
              <p:embed/>
            </p:oleObj>
          </a:graphicData>
        </a:graphic>
      </p:graphicFrame>
      <p:graphicFrame>
        <p:nvGraphicFramePr>
          <p:cNvPr id="2060" name="Object 46"/>
          <p:cNvGraphicFramePr>
            <a:graphicFrameLocks noChangeAspect="1"/>
          </p:cNvGraphicFramePr>
          <p:nvPr/>
        </p:nvGraphicFramePr>
        <p:xfrm>
          <a:off x="1691681" y="1052738"/>
          <a:ext cx="5073651" cy="576263"/>
        </p:xfrm>
        <a:graphic>
          <a:graphicData uri="http://schemas.openxmlformats.org/presentationml/2006/ole">
            <p:oleObj spid="_x0000_s1030" name="Equation" r:id="rId7" imgW="2108160" imgH="2664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2" descr="Голубая тисненая бумага"/>
          <p:cNvSpPr>
            <a:spLocks noGrp="1" noChangeArrowheads="1"/>
          </p:cNvSpPr>
          <p:nvPr>
            <p:ph type="title"/>
          </p:nvPr>
        </p:nvSpPr>
        <p:spPr>
          <a:xfrm>
            <a:off x="71440" y="115890"/>
            <a:ext cx="9001125" cy="1728935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ru-RU" sz="2800" b="1" dirty="0" smtClean="0">
                <a:solidFill>
                  <a:srgbClr val="FFFF00"/>
                </a:solidFill>
                <a:latin typeface="Calibri" pitchFamily="34" charset="0"/>
              </a:rPr>
              <a:t>Модификация релаксационной части корреляции </a:t>
            </a:r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</a:rPr>
              <a:t>“</a:t>
            </a:r>
            <a:r>
              <a:rPr lang="ru-RU" sz="2800" b="1" dirty="0" smtClean="0">
                <a:solidFill>
                  <a:srgbClr val="FFFF00"/>
                </a:solidFill>
                <a:latin typeface="Calibri" pitchFamily="34" charset="0"/>
              </a:rPr>
              <a:t>давление - скаляр</a:t>
            </a:r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</a:rPr>
              <a:t>”                       </a:t>
            </a:r>
            <a:br>
              <a:rPr lang="en-US" sz="2800" b="1" dirty="0" smtClean="0">
                <a:solidFill>
                  <a:srgbClr val="FFFF00"/>
                </a:solidFill>
                <a:latin typeface="Calibri" pitchFamily="34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Calibri" pitchFamily="34" charset="0"/>
              </a:rPr>
              <a:t>для устойчиво стратифицированной турбулентности</a:t>
            </a:r>
          </a:p>
        </p:txBody>
      </p:sp>
      <p:sp>
        <p:nvSpPr>
          <p:cNvPr id="30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1" y="1000125"/>
            <a:ext cx="8928100" cy="5308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b="1" dirty="0" smtClean="0">
              <a:solidFill>
                <a:srgbClr val="CC3300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z="2000" b="1" dirty="0" smtClean="0">
                <a:latin typeface="Calibri" pitchFamily="34" charset="0"/>
              </a:rPr>
              <a:t>                             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sz="2000" b="1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000" b="1" dirty="0" smtClean="0"/>
              <a:t>                      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sym typeface="Mathematica1" pitchFamily="2" charset="2"/>
              </a:rPr>
              <a:t>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b="1" u="sng" dirty="0" smtClean="0">
              <a:solidFill>
                <a:srgbClr val="CC3300"/>
              </a:solidFill>
              <a:sym typeface="Mathematica1" pitchFamily="2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alibri" pitchFamily="34" charset="0"/>
                <a:cs typeface="Arial" charset="0"/>
              </a:rPr>
              <a:t>               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 dirty="0" smtClean="0">
              <a:latin typeface="Calibri" pitchFamily="34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 dirty="0" smtClean="0">
              <a:latin typeface="Calibri" pitchFamily="34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latin typeface="Calibri" pitchFamily="34" charset="0"/>
                <a:cs typeface="Arial" charset="0"/>
              </a:rPr>
              <a:t>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latin typeface="Calibri" pitchFamily="34" charset="0"/>
                <a:cs typeface="Arial" charset="0"/>
              </a:rPr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solidFill>
                  <a:srgbClr val="CC3300"/>
                </a:solidFill>
                <a:cs typeface="Arial" charset="0"/>
              </a:rPr>
              <a:t>         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CC3300"/>
                </a:solidFill>
                <a:cs typeface="Arial" charset="0"/>
              </a:rPr>
              <a:t>		         				</a:t>
            </a:r>
            <a:endParaRPr lang="en-US" sz="900" dirty="0" smtClean="0">
              <a:solidFill>
                <a:srgbClr val="CC3300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900" dirty="0" smtClean="0">
              <a:solidFill>
                <a:srgbClr val="CC3300"/>
              </a:solidFill>
              <a:cs typeface="Arial" charset="0"/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627784" y="2132856"/>
          <a:ext cx="1296144" cy="731374"/>
        </p:xfrm>
        <a:graphic>
          <a:graphicData uri="http://schemas.openxmlformats.org/presentationml/2006/ole">
            <p:oleObj spid="_x0000_s2050" name="Equation" r:id="rId3" imgW="495000" imgH="279360" progId="">
              <p:embed/>
            </p:oleObj>
          </a:graphicData>
        </a:graphic>
      </p:graphicFrame>
      <p:graphicFrame>
        <p:nvGraphicFramePr>
          <p:cNvPr id="3076" name="Object 6"/>
          <p:cNvGraphicFramePr>
            <a:graphicFrameLocks noChangeAspect="1"/>
          </p:cNvGraphicFramePr>
          <p:nvPr/>
        </p:nvGraphicFramePr>
        <p:xfrm>
          <a:off x="3923928" y="2132857"/>
          <a:ext cx="1584176" cy="763973"/>
        </p:xfrm>
        <a:graphic>
          <a:graphicData uri="http://schemas.openxmlformats.org/presentationml/2006/ole">
            <p:oleObj spid="_x0000_s2052" name="Equation" r:id="rId4" imgW="711000" imgH="342720" progId="">
              <p:embed/>
            </p:oleObj>
          </a:graphicData>
        </a:graphic>
      </p:graphicFrame>
      <p:graphicFrame>
        <p:nvGraphicFramePr>
          <p:cNvPr id="3077" name="Object 14"/>
          <p:cNvGraphicFramePr>
            <a:graphicFrameLocks noChangeAspect="1"/>
          </p:cNvGraphicFramePr>
          <p:nvPr/>
        </p:nvGraphicFramePr>
        <p:xfrm>
          <a:off x="2411760" y="3356992"/>
          <a:ext cx="3672408" cy="917534"/>
        </p:xfrm>
        <a:graphic>
          <a:graphicData uri="http://schemas.openxmlformats.org/presentationml/2006/ole">
            <p:oleObj spid="_x0000_s2053" name="Equation" r:id="rId5" imgW="1218960" imgH="304560" progId="">
              <p:embed/>
            </p:oleObj>
          </a:graphicData>
        </a:graphic>
      </p:graphicFrame>
      <p:graphicFrame>
        <p:nvGraphicFramePr>
          <p:cNvPr id="3078" name="Object 15"/>
          <p:cNvGraphicFramePr>
            <a:graphicFrameLocks noChangeAspect="1"/>
          </p:cNvGraphicFramePr>
          <p:nvPr/>
        </p:nvGraphicFramePr>
        <p:xfrm>
          <a:off x="1763688" y="4581129"/>
          <a:ext cx="5040560" cy="1008112"/>
        </p:xfrm>
        <a:graphic>
          <a:graphicData uri="http://schemas.openxmlformats.org/presentationml/2006/ole">
            <p:oleObj spid="_x0000_s2054" name="Equation" r:id="rId6" imgW="1714320" imgH="3427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Заголовок 1"/>
          <p:cNvSpPr>
            <a:spLocks noGrp="1"/>
          </p:cNvSpPr>
          <p:nvPr>
            <p:ph type="title"/>
          </p:nvPr>
        </p:nvSpPr>
        <p:spPr>
          <a:xfrm>
            <a:off x="179512" y="274639"/>
            <a:ext cx="8785101" cy="1498178"/>
          </a:xfrm>
          <a:noFill/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Calibri" pitchFamily="34" charset="0"/>
              </a:rPr>
              <a:t>Трехпараметрическая </a:t>
            </a:r>
            <a:r>
              <a:rPr lang="en-US" sz="3600" b="1" dirty="0" smtClean="0">
                <a:solidFill>
                  <a:srgbClr val="FFFF00"/>
                </a:solidFill>
                <a:latin typeface="Calibri" pitchFamily="34" charset="0"/>
              </a:rPr>
              <a:t>RANS </a:t>
            </a:r>
            <a:r>
              <a:rPr lang="ru-RU" sz="3600" b="1" dirty="0" smtClean="0">
                <a:solidFill>
                  <a:srgbClr val="FFFF00"/>
                </a:solidFill>
                <a:latin typeface="Calibri" pitchFamily="34" charset="0"/>
              </a:rPr>
              <a:t>схема турбулентности: вихревые коэффициенты диффузии импульса и тепла</a:t>
            </a:r>
            <a:endParaRPr lang="ru-RU" sz="3600" dirty="0" smtClean="0">
              <a:solidFill>
                <a:srgbClr val="FFFF00"/>
              </a:solidFill>
            </a:endParaRPr>
          </a:p>
        </p:txBody>
      </p:sp>
      <p:graphicFrame>
        <p:nvGraphicFramePr>
          <p:cNvPr id="1026" name="Object 21"/>
          <p:cNvGraphicFramePr>
            <a:graphicFrameLocks noChangeAspect="1"/>
          </p:cNvGraphicFramePr>
          <p:nvPr/>
        </p:nvGraphicFramePr>
        <p:xfrm>
          <a:off x="827584" y="1844826"/>
          <a:ext cx="7339800" cy="1555408"/>
        </p:xfrm>
        <a:graphic>
          <a:graphicData uri="http://schemas.openxmlformats.org/presentationml/2006/ole">
            <p:oleObj spid="_x0000_s3074" name="Equation" r:id="rId3" imgW="2298600" imgH="431640" progId="">
              <p:embed/>
            </p:oleObj>
          </a:graphicData>
        </a:graphic>
      </p:graphicFrame>
      <p:graphicFrame>
        <p:nvGraphicFramePr>
          <p:cNvPr id="1027" name="Object 25"/>
          <p:cNvGraphicFramePr>
            <a:graphicFrameLocks noChangeAspect="1"/>
          </p:cNvGraphicFramePr>
          <p:nvPr/>
        </p:nvGraphicFramePr>
        <p:xfrm>
          <a:off x="899593" y="5085186"/>
          <a:ext cx="3176091" cy="1464568"/>
        </p:xfrm>
        <a:graphic>
          <a:graphicData uri="http://schemas.openxmlformats.org/presentationml/2006/ole">
            <p:oleObj spid="_x0000_s3075" name="Equation" r:id="rId4" imgW="1054080" imgH="533160" progId="">
              <p:embed/>
            </p:oleObj>
          </a:graphicData>
        </a:graphic>
      </p:graphicFrame>
      <p:graphicFrame>
        <p:nvGraphicFramePr>
          <p:cNvPr id="1028" name="Object 27"/>
          <p:cNvGraphicFramePr>
            <a:graphicFrameLocks noChangeAspect="1"/>
          </p:cNvGraphicFramePr>
          <p:nvPr/>
        </p:nvGraphicFramePr>
        <p:xfrm>
          <a:off x="4427986" y="5085186"/>
          <a:ext cx="3266529" cy="1515191"/>
        </p:xfrm>
        <a:graphic>
          <a:graphicData uri="http://schemas.openxmlformats.org/presentationml/2006/ole">
            <p:oleObj spid="_x0000_s3076" name="Equation" r:id="rId5" imgW="1015920" imgH="533160" progId="">
              <p:embed/>
            </p:oleObj>
          </a:graphicData>
        </a:graphic>
      </p:graphicFrame>
      <p:graphicFrame>
        <p:nvGraphicFramePr>
          <p:cNvPr id="1029" name="Object 23"/>
          <p:cNvGraphicFramePr>
            <a:graphicFrameLocks noChangeAspect="1"/>
          </p:cNvGraphicFramePr>
          <p:nvPr/>
        </p:nvGraphicFramePr>
        <p:xfrm>
          <a:off x="2411761" y="3501010"/>
          <a:ext cx="4396283" cy="1440161"/>
        </p:xfrm>
        <a:graphic>
          <a:graphicData uri="http://schemas.openxmlformats.org/presentationml/2006/ole">
            <p:oleObj spid="_x0000_s3077" name="Equation" r:id="rId6" imgW="1422360" imgH="4316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50"/>
            <a:ext cx="8507413" cy="936104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ru-RU" sz="3600" b="1" dirty="0" smtClean="0">
                <a:solidFill>
                  <a:srgbClr val="FFFF00"/>
                </a:solidFill>
                <a:latin typeface="Calibri" pitchFamily="34" charset="0"/>
              </a:rPr>
              <a:t>Трехпараметрическая </a:t>
            </a:r>
            <a:r>
              <a:rPr lang="en-US" sz="3600" b="1" dirty="0" smtClean="0">
                <a:solidFill>
                  <a:srgbClr val="FFFF00"/>
                </a:solidFill>
                <a:latin typeface="Calibri" pitchFamily="34" charset="0"/>
              </a:rPr>
              <a:t>RANS </a:t>
            </a:r>
            <a:r>
              <a:rPr lang="ru-RU" sz="3600" b="1" dirty="0" smtClean="0">
                <a:solidFill>
                  <a:srgbClr val="FFFF00"/>
                </a:solidFill>
                <a:latin typeface="Calibri" pitchFamily="34" charset="0"/>
              </a:rPr>
              <a:t>схема турбулентности: замыкание</a:t>
            </a:r>
          </a:p>
        </p:txBody>
      </p:sp>
      <p:graphicFrame>
        <p:nvGraphicFramePr>
          <p:cNvPr id="2050" name="Object 55"/>
          <p:cNvGraphicFramePr>
            <a:graphicFrameLocks noChangeAspect="1"/>
          </p:cNvGraphicFramePr>
          <p:nvPr>
            <p:ph idx="1"/>
          </p:nvPr>
        </p:nvGraphicFramePr>
        <p:xfrm>
          <a:off x="-2355861" y="836712"/>
          <a:ext cx="2355863" cy="502678"/>
        </p:xfrm>
        <a:graphic>
          <a:graphicData uri="http://schemas.openxmlformats.org/presentationml/2006/ole">
            <p:oleObj spid="_x0000_s4098" name="Equation" r:id="rId3" imgW="1307880" imgH="279360" progId="">
              <p:embed/>
            </p:oleObj>
          </a:graphicData>
        </a:graphic>
      </p:graphicFrame>
      <p:sp>
        <p:nvSpPr>
          <p:cNvPr id="2058" name="Rectangle 6"/>
          <p:cNvSpPr>
            <a:spLocks noChangeArrowheads="1"/>
          </p:cNvSpPr>
          <p:nvPr/>
        </p:nvSpPr>
        <p:spPr bwMode="auto">
          <a:xfrm>
            <a:off x="4479635" y="302208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2059" name="Rectangle 8"/>
          <p:cNvSpPr>
            <a:spLocks noChangeArrowheads="1"/>
          </p:cNvSpPr>
          <p:nvPr/>
        </p:nvSpPr>
        <p:spPr bwMode="auto">
          <a:xfrm>
            <a:off x="900115" y="2851443"/>
            <a:ext cx="4492625" cy="36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5" rIns="91410" bIns="45705" anchor="ctr">
            <a:spAutoFit/>
          </a:bodyPr>
          <a:lstStyle/>
          <a:p>
            <a:pPr algn="just"/>
            <a:endParaRPr lang="en-US" dirty="0"/>
          </a:p>
        </p:txBody>
      </p:sp>
      <p:sp>
        <p:nvSpPr>
          <p:cNvPr id="2060" name="Rectangle 9"/>
          <p:cNvSpPr>
            <a:spLocks noChangeArrowheads="1"/>
          </p:cNvSpPr>
          <p:nvPr/>
        </p:nvSpPr>
        <p:spPr bwMode="auto">
          <a:xfrm>
            <a:off x="4479635" y="30347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2061" name="Rectangle 11"/>
          <p:cNvSpPr>
            <a:spLocks noChangeArrowheads="1"/>
          </p:cNvSpPr>
          <p:nvPr/>
        </p:nvSpPr>
        <p:spPr bwMode="auto">
          <a:xfrm>
            <a:off x="4479635" y="29712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2062" name="Rectangle 13"/>
          <p:cNvSpPr>
            <a:spLocks noChangeArrowheads="1"/>
          </p:cNvSpPr>
          <p:nvPr/>
        </p:nvSpPr>
        <p:spPr bwMode="auto">
          <a:xfrm>
            <a:off x="4479635" y="31236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4479635" y="31236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2064" name="Rectangle 20"/>
          <p:cNvSpPr>
            <a:spLocks noChangeArrowheads="1"/>
          </p:cNvSpPr>
          <p:nvPr/>
        </p:nvSpPr>
        <p:spPr bwMode="auto">
          <a:xfrm>
            <a:off x="4479635" y="30157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2065" name="Rectangle 22"/>
          <p:cNvSpPr>
            <a:spLocks noChangeArrowheads="1"/>
          </p:cNvSpPr>
          <p:nvPr/>
        </p:nvSpPr>
        <p:spPr bwMode="auto">
          <a:xfrm>
            <a:off x="4479635" y="31109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2066" name="Rectangle 24"/>
          <p:cNvSpPr>
            <a:spLocks noChangeArrowheads="1"/>
          </p:cNvSpPr>
          <p:nvPr/>
        </p:nvSpPr>
        <p:spPr bwMode="auto">
          <a:xfrm>
            <a:off x="4479635" y="311733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2067" name="Rectangle 26"/>
          <p:cNvSpPr>
            <a:spLocks noChangeArrowheads="1"/>
          </p:cNvSpPr>
          <p:nvPr/>
        </p:nvSpPr>
        <p:spPr bwMode="auto">
          <a:xfrm>
            <a:off x="4479635" y="29585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2068" name="Rectangle 28"/>
          <p:cNvSpPr>
            <a:spLocks noChangeArrowheads="1"/>
          </p:cNvSpPr>
          <p:nvPr/>
        </p:nvSpPr>
        <p:spPr bwMode="auto">
          <a:xfrm>
            <a:off x="4479635" y="295699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2069" name="Rectangle 30"/>
          <p:cNvSpPr>
            <a:spLocks noChangeArrowheads="1"/>
          </p:cNvSpPr>
          <p:nvPr/>
        </p:nvSpPr>
        <p:spPr bwMode="auto">
          <a:xfrm>
            <a:off x="4479635" y="31046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2070" name="Rectangle 32"/>
          <p:cNvSpPr>
            <a:spLocks noChangeArrowheads="1"/>
          </p:cNvSpPr>
          <p:nvPr/>
        </p:nvSpPr>
        <p:spPr bwMode="auto">
          <a:xfrm>
            <a:off x="4479635" y="30347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2071" name="Rectangle 34"/>
          <p:cNvSpPr>
            <a:spLocks noChangeArrowheads="1"/>
          </p:cNvSpPr>
          <p:nvPr/>
        </p:nvSpPr>
        <p:spPr bwMode="auto">
          <a:xfrm>
            <a:off x="4479635" y="3028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graphicFrame>
        <p:nvGraphicFramePr>
          <p:cNvPr id="2051" name="Object 42"/>
          <p:cNvGraphicFramePr>
            <a:graphicFrameLocks noChangeAspect="1"/>
          </p:cNvGraphicFramePr>
          <p:nvPr/>
        </p:nvGraphicFramePr>
        <p:xfrm>
          <a:off x="4089400" y="2501902"/>
          <a:ext cx="914400" cy="215900"/>
        </p:xfrm>
        <a:graphic>
          <a:graphicData uri="http://schemas.openxmlformats.org/presentationml/2006/ole">
            <p:oleObj spid="_x0000_s4099" name="Equation" r:id="rId4" imgW="914400" imgH="215640" progId="">
              <p:embed/>
            </p:oleObj>
          </a:graphicData>
        </a:graphic>
      </p:graphicFrame>
      <p:graphicFrame>
        <p:nvGraphicFramePr>
          <p:cNvPr id="2052" name="Object 43"/>
          <p:cNvGraphicFramePr>
            <a:graphicFrameLocks noChangeAspect="1"/>
          </p:cNvGraphicFramePr>
          <p:nvPr/>
        </p:nvGraphicFramePr>
        <p:xfrm>
          <a:off x="2051720" y="1916834"/>
          <a:ext cx="4687888" cy="1031875"/>
        </p:xfrm>
        <a:graphic>
          <a:graphicData uri="http://schemas.openxmlformats.org/presentationml/2006/ole">
            <p:oleObj spid="_x0000_s4100" name="Equation" r:id="rId5" imgW="2654280" imgH="583920" progId="">
              <p:embed/>
            </p:oleObj>
          </a:graphicData>
        </a:graphic>
      </p:graphicFrame>
      <p:sp>
        <p:nvSpPr>
          <p:cNvPr id="2072" name="Rectangle 53"/>
          <p:cNvSpPr>
            <a:spLocks noChangeArrowheads="1"/>
          </p:cNvSpPr>
          <p:nvPr/>
        </p:nvSpPr>
        <p:spPr bwMode="auto">
          <a:xfrm>
            <a:off x="2123731" y="1343848"/>
            <a:ext cx="4536503" cy="52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0" tIns="45705" rIns="91410" bIns="45705" anchor="ctr">
            <a:spAutoFit/>
          </a:bodyPr>
          <a:lstStyle/>
          <a:p>
            <a:pPr algn="ctr"/>
            <a:r>
              <a:rPr lang="en-US" sz="2800" b="1" dirty="0">
                <a:latin typeface="Calibri" pitchFamily="34" charset="0"/>
              </a:rPr>
              <a:t>Turbulent kinetic energy</a:t>
            </a:r>
            <a:r>
              <a:rPr lang="ru-RU" sz="2800" b="1" dirty="0">
                <a:latin typeface="Calibri" pitchFamily="34" charset="0"/>
              </a:rPr>
              <a:t> </a:t>
            </a:r>
          </a:p>
        </p:txBody>
      </p:sp>
      <p:graphicFrame>
        <p:nvGraphicFramePr>
          <p:cNvPr id="2053" name="Object 57"/>
          <p:cNvGraphicFramePr>
            <a:graphicFrameLocks noChangeAspect="1"/>
          </p:cNvGraphicFramePr>
          <p:nvPr/>
        </p:nvGraphicFramePr>
        <p:xfrm>
          <a:off x="611562" y="3573018"/>
          <a:ext cx="8094663" cy="1136650"/>
        </p:xfrm>
        <a:graphic>
          <a:graphicData uri="http://schemas.openxmlformats.org/presentationml/2006/ole">
            <p:oleObj spid="_x0000_s4101" name="Equation" r:id="rId6" imgW="4343400" imgH="609480" progId="">
              <p:embed/>
            </p:oleObj>
          </a:graphicData>
        </a:graphic>
      </p:graphicFrame>
      <p:graphicFrame>
        <p:nvGraphicFramePr>
          <p:cNvPr id="2054" name="Object 58"/>
          <p:cNvGraphicFramePr>
            <a:graphicFrameLocks noChangeAspect="1"/>
          </p:cNvGraphicFramePr>
          <p:nvPr/>
        </p:nvGraphicFramePr>
        <p:xfrm>
          <a:off x="2483769" y="5445226"/>
          <a:ext cx="4540251" cy="1082675"/>
        </p:xfrm>
        <a:graphic>
          <a:graphicData uri="http://schemas.openxmlformats.org/presentationml/2006/ole">
            <p:oleObj spid="_x0000_s4102" name="Equation" r:id="rId7" imgW="2501640" imgH="596880" progId="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483768" y="299695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60033"/>
                </a:solidFill>
                <a:latin typeface="Calibri" pitchFamily="34" charset="0"/>
              </a:rPr>
              <a:t>    </a:t>
            </a:r>
            <a:r>
              <a:rPr lang="en-US" sz="2800" b="1" dirty="0" smtClean="0">
                <a:latin typeface="Calibri" pitchFamily="34" charset="0"/>
              </a:rPr>
              <a:t>TKE dissipation</a:t>
            </a:r>
            <a:r>
              <a:rPr lang="en-US" sz="2400" b="1" dirty="0" smtClean="0">
                <a:latin typeface="Calibri" pitchFamily="34" charset="0"/>
              </a:rPr>
              <a:t>, </a:t>
            </a:r>
            <a:endParaRPr lang="ru-RU" sz="2400" b="1" dirty="0">
              <a:latin typeface="Calibri" pitchFamily="34" charset="0"/>
            </a:endParaRPr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/>
        </p:nvGraphicFramePr>
        <p:xfrm>
          <a:off x="5220075" y="2996952"/>
          <a:ext cx="648071" cy="432048"/>
        </p:xfrm>
        <a:graphic>
          <a:graphicData uri="http://schemas.openxmlformats.org/presentationml/2006/ole">
            <p:oleObj spid="_x0000_s4103" name="Equation" r:id="rId8" imgW="126720" imgH="152280" progId="">
              <p:embed/>
            </p:oleObj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555776" y="4797154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Temperature variance, </a:t>
            </a:r>
            <a:endParaRPr lang="ru-RU" sz="2800" b="1" dirty="0">
              <a:latin typeface="Calibri" pitchFamily="34" charset="0"/>
            </a:endParaRPr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/>
        </p:nvGraphicFramePr>
        <p:xfrm>
          <a:off x="6012160" y="4725146"/>
          <a:ext cx="504056" cy="529259"/>
        </p:xfrm>
        <a:graphic>
          <a:graphicData uri="http://schemas.openxmlformats.org/presentationml/2006/ole">
            <p:oleObj spid="_x0000_s4104" name="Equation" r:id="rId9" imgW="253800" imgH="2664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Перемежаемость вертикального турбулентного потока тепла  в устойчивом АПС по данным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измерений  </a:t>
            </a:r>
            <a:r>
              <a:rPr lang="en-US" sz="3200" b="1" dirty="0" smtClean="0">
                <a:solidFill>
                  <a:srgbClr val="FFFF00"/>
                </a:solidFill>
              </a:rPr>
              <a:t>CASES-99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83970" name="Рисунок 0" descr="ENVIROMIS_2012-2.jpg"/>
          <p:cNvPicPr>
            <a:picLocks noChangeAspect="1" noChangeArrowheads="1"/>
          </p:cNvPicPr>
          <p:nvPr/>
        </p:nvPicPr>
        <p:blipFill>
          <a:blip r:embed="rId2" cstate="print"/>
          <a:srcRect l="10355" t="16493" r="11021" b="45753"/>
          <a:stretch>
            <a:fillRect/>
          </a:stretch>
        </p:blipFill>
        <p:spPr bwMode="auto">
          <a:xfrm>
            <a:off x="971602" y="1556794"/>
            <a:ext cx="727513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3813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Тест чувствительности </a:t>
            </a:r>
            <a:r>
              <a:rPr lang="en-US" sz="2800" b="1" dirty="0" smtClean="0">
                <a:solidFill>
                  <a:srgbClr val="FFFF00"/>
                </a:solidFill>
              </a:rPr>
              <a:t>RANS </a:t>
            </a:r>
            <a:r>
              <a:rPr lang="ru-RU" sz="2800" b="1" dirty="0" smtClean="0">
                <a:solidFill>
                  <a:srgbClr val="FFFF00"/>
                </a:solidFill>
              </a:rPr>
              <a:t>схемы турбулентности к воспроизведению перемежаемости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32859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2400" b="1" u="sng" dirty="0" smtClean="0"/>
          </a:p>
          <a:p>
            <a:pPr algn="ctr">
              <a:buNone/>
            </a:pPr>
            <a:r>
              <a:rPr lang="ru-RU" sz="2400" b="1" u="sng" dirty="0" smtClean="0"/>
              <a:t>Уравнение баланса ТКЕ</a:t>
            </a:r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en-US" sz="2800" b="1" dirty="0" smtClean="0">
                <a:sym typeface="Wingdings 2"/>
              </a:rPr>
              <a:t></a:t>
            </a:r>
            <a:r>
              <a:rPr lang="ru-RU" sz="2800" b="1" dirty="0" smtClean="0">
                <a:sym typeface="Wingdings 2"/>
              </a:rPr>
              <a:t> </a:t>
            </a:r>
            <a:r>
              <a:rPr lang="en-US" sz="2800" b="1" dirty="0" smtClean="0"/>
              <a:t>‘</a:t>
            </a:r>
            <a:r>
              <a:rPr lang="ru-RU" sz="2800" b="1" dirty="0" smtClean="0"/>
              <a:t>Стандартно</a:t>
            </a:r>
            <a:r>
              <a:rPr lang="en-US" sz="2800" b="1" dirty="0" smtClean="0"/>
              <a:t>’</a:t>
            </a:r>
            <a:r>
              <a:rPr lang="ru-RU" sz="2800" b="1" dirty="0" smtClean="0"/>
              <a:t> (</a:t>
            </a:r>
            <a:r>
              <a:rPr lang="en-US" sz="2800" b="1" dirty="0" err="1" smtClean="0"/>
              <a:t>Duynkerke</a:t>
            </a:r>
            <a:r>
              <a:rPr lang="en-US" sz="2800" b="1" dirty="0" smtClean="0"/>
              <a:t>, 1988),  </a:t>
            </a:r>
            <a:r>
              <a:rPr lang="en-US" sz="2400" b="1" dirty="0" smtClean="0"/>
              <a:t>                       </a:t>
            </a:r>
            <a:r>
              <a:rPr lang="ru-RU" sz="2800" b="1" dirty="0" smtClean="0"/>
              <a:t>ускоряет</a:t>
            </a:r>
          </a:p>
          <a:p>
            <a:pPr>
              <a:buNone/>
            </a:pPr>
            <a:r>
              <a:rPr lang="ru-RU" sz="2800" b="1" dirty="0" smtClean="0"/>
              <a:t>вертикальную турбулентную диффузию, сглаживая </a:t>
            </a:r>
          </a:p>
          <a:p>
            <a:pPr>
              <a:buNone/>
            </a:pPr>
            <a:r>
              <a:rPr lang="ru-RU" sz="2800" b="1" dirty="0" smtClean="0"/>
              <a:t>турбулентный </a:t>
            </a:r>
            <a:r>
              <a:rPr lang="ru-RU" sz="2800" b="1" dirty="0" err="1" smtClean="0"/>
              <a:t>бёрстинг</a:t>
            </a:r>
            <a:r>
              <a:rPr lang="ru-RU" sz="2800" b="1" dirty="0" smtClean="0"/>
              <a:t> (</a:t>
            </a:r>
            <a:r>
              <a:rPr lang="en-US" sz="2800" b="1" dirty="0" smtClean="0"/>
              <a:t>bursts</a:t>
            </a:r>
            <a:r>
              <a:rPr lang="ru-RU" sz="2800" b="1" dirty="0" smtClean="0"/>
              <a:t>).</a:t>
            </a:r>
          </a:p>
          <a:p>
            <a:pPr>
              <a:buNone/>
            </a:pPr>
            <a:r>
              <a:rPr lang="ru-RU" sz="2800" b="1" dirty="0" smtClean="0">
                <a:sym typeface="Wingdings 2"/>
              </a:rPr>
              <a:t>                             необходимо для воспроизведения</a:t>
            </a:r>
          </a:p>
          <a:p>
            <a:pPr>
              <a:buNone/>
            </a:pPr>
            <a:r>
              <a:rPr lang="ru-RU" sz="2800" b="1" dirty="0" smtClean="0"/>
              <a:t>                               перемежающейся турбулентности.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843809" y="2276872"/>
          <a:ext cx="3648075" cy="989012"/>
        </p:xfrm>
        <a:graphic>
          <a:graphicData uri="http://schemas.openxmlformats.org/presentationml/2006/ole">
            <p:oleObj spid="_x0000_s64514" name="Equation" r:id="rId3" imgW="2387520" imgH="647640" progId="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6228184" y="1556792"/>
          <a:ext cx="1712912" cy="523875"/>
        </p:xfrm>
        <a:graphic>
          <a:graphicData uri="http://schemas.openxmlformats.org/presentationml/2006/ole">
            <p:oleObj spid="_x0000_s64517" name="Equation" r:id="rId4" imgW="1244520" imgH="380880" progId="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5436097" y="3645025"/>
          <a:ext cx="1384769" cy="720080"/>
        </p:xfrm>
        <a:graphic>
          <a:graphicData uri="http://schemas.openxmlformats.org/presentationml/2006/ole">
            <p:oleObj spid="_x0000_s64522" name="Equation" r:id="rId5" imgW="634680" imgH="330120" progId="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539552" y="5229200"/>
          <a:ext cx="2088232" cy="786870"/>
        </p:xfrm>
        <a:graphic>
          <a:graphicData uri="http://schemas.openxmlformats.org/presentationml/2006/ole">
            <p:oleObj spid="_x0000_s64523" name="Equation" r:id="rId6" imgW="876240" imgH="3301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8"/>
            <a:ext cx="8352928" cy="100811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Тест чувствительности </a:t>
            </a:r>
            <a:r>
              <a:rPr lang="en-US" sz="2800" b="1" dirty="0" smtClean="0">
                <a:solidFill>
                  <a:srgbClr val="FFFF00"/>
                </a:solidFill>
              </a:rPr>
              <a:t>RANS </a:t>
            </a:r>
            <a:r>
              <a:rPr lang="ru-RU" sz="2800" b="1" dirty="0" smtClean="0">
                <a:solidFill>
                  <a:srgbClr val="FFFF00"/>
                </a:solidFill>
              </a:rPr>
              <a:t>схемы турбулентности к воспроизведению перемежаемости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340769"/>
            <a:ext cx="8424936" cy="511256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-  уравнение</a:t>
            </a:r>
          </a:p>
          <a:p>
            <a:endParaRPr lang="ru-RU" sz="2800" b="1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sz="2800" dirty="0" smtClean="0"/>
              <a:t>В приземном слое транспортный член является источником, вследствие конвергенции потока </a:t>
            </a:r>
          </a:p>
          <a:p>
            <a:pPr algn="just"/>
            <a:r>
              <a:rPr lang="ru-RU" sz="2800" dirty="0" smtClean="0"/>
              <a:t>в слой. И уменьшение вертикальной турбулентной диффузии ТКЕ (                 ) влечет за собой увеличение конвергенции потока       (                           ).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059834" y="1340768"/>
          <a:ext cx="576063" cy="566037"/>
        </p:xfrm>
        <a:graphic>
          <a:graphicData uri="http://schemas.openxmlformats.org/presentationml/2006/ole">
            <p:oleObj spid="_x0000_s76802" name="Equation" r:id="rId3" imgW="164880" imgH="190440" progId="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043609" y="1844825"/>
          <a:ext cx="7110412" cy="1487487"/>
        </p:xfrm>
        <a:graphic>
          <a:graphicData uri="http://schemas.openxmlformats.org/presentationml/2006/ole">
            <p:oleObj spid="_x0000_s76803" name="Equation" r:id="rId4" imgW="4127400" imgH="863280" progId="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959102" y="4868864"/>
          <a:ext cx="1008063" cy="504825"/>
        </p:xfrm>
        <a:graphic>
          <a:graphicData uri="http://schemas.openxmlformats.org/presentationml/2006/ole">
            <p:oleObj spid="_x0000_s76805" name="Equation" r:id="rId5" imgW="660240" imgH="330120" progId="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7668344" y="4005065"/>
          <a:ext cx="432048" cy="498517"/>
        </p:xfrm>
        <a:graphic>
          <a:graphicData uri="http://schemas.openxmlformats.org/presentationml/2006/ole">
            <p:oleObj spid="_x0000_s76806" name="Equation" r:id="rId6" imgW="164880" imgH="190440" progId="">
              <p:embed/>
            </p:oleObj>
          </a:graphicData>
        </a:graphic>
      </p:graphicFrame>
      <p:graphicFrame>
        <p:nvGraphicFramePr>
          <p:cNvPr id="76807" name="Object 7"/>
          <p:cNvGraphicFramePr>
            <a:graphicFrameLocks noChangeAspect="1"/>
          </p:cNvGraphicFramePr>
          <p:nvPr/>
        </p:nvGraphicFramePr>
        <p:xfrm>
          <a:off x="3779913" y="5373217"/>
          <a:ext cx="433388" cy="498475"/>
        </p:xfrm>
        <a:graphic>
          <a:graphicData uri="http://schemas.openxmlformats.org/presentationml/2006/ole">
            <p:oleObj spid="_x0000_s76807" name="Equation" r:id="rId7" imgW="164880" imgH="190440" progId="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4427984" y="5301208"/>
          <a:ext cx="2149475" cy="576262"/>
        </p:xfrm>
        <a:graphic>
          <a:graphicData uri="http://schemas.openxmlformats.org/presentationml/2006/ole">
            <p:oleObj spid="_x0000_s76808" name="Equation" r:id="rId8" imgW="1231560" imgH="330120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2535</TotalTime>
  <Words>286</Words>
  <Application>Microsoft Office PowerPoint</Application>
  <PresentationFormat>Экран (4:3)</PresentationFormat>
  <Paragraphs>85</Paragraphs>
  <Slides>15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Equation</vt:lpstr>
      <vt:lpstr>     Международная конференция Методы создания, исследования и идентификации математических моделей  10-13 октября 2013 ИВМиМГ СО РАН, Новосибирск   Моделирование  перемежающейся турбулентности и вихревого перемешивания  в устойчивом планетарном пограничном слое.    </vt:lpstr>
      <vt:lpstr>  СОДЕРЖАНИЕ  1. RANS моделирование: трехпараметрическая    схема стратифицированной турбулентности 2. Уравнения баланса турбулентной     кинетической энергии (ТКЕ) и спектрального     потока (диссипации)ТКЕ  3. Перемежаемость турбулентности вблизи     поверхности 4. Перемежаемость ТКЕ, генерируемая струей    </vt:lpstr>
      <vt:lpstr>RANS  схема турбулентности</vt:lpstr>
      <vt:lpstr>Модификация релаксационной части корреляции “давление - скаляр”                        для устойчиво стратифицированной турбулентности</vt:lpstr>
      <vt:lpstr>Трехпараметрическая RANS схема турбулентности: вихревые коэффициенты диффузии импульса и тепла</vt:lpstr>
      <vt:lpstr>Трехпараметрическая RANS схема турбулентности: замыкание</vt:lpstr>
      <vt:lpstr>Перемежаемость вертикального турбулентного потока тепла  в устойчивом АПС по данным измерений  CASES-99</vt:lpstr>
      <vt:lpstr>Тест чувствительности RANS схемы турбулентности к воспроизведению перемежаемости</vt:lpstr>
      <vt:lpstr>Тест чувствительности RANS схемы турбулентности к воспроизведению перемежаемости</vt:lpstr>
      <vt:lpstr>Перемежающаяся турбулентность вблизи поверхности в квазиустановившемся устойчивом АПС</vt:lpstr>
      <vt:lpstr>Перемежающийся турбулентный поток тепла вблизи подстилающей поверхности</vt:lpstr>
      <vt:lpstr>Низкоуровневое струйное течение  в устойчивом АПС и генерация турбулентности</vt:lpstr>
      <vt:lpstr>Струйный профиль скорости (а) и профиль потенциальной температуры (b) в квазиустановившемся устойчивом АПС</vt:lpstr>
      <vt:lpstr>Перемежающаяся турбулентность на границах струйного течения в квазиустановившемся  устойчивом АПС</vt:lpstr>
      <vt:lpstr> Спасибо за внимание!  Вопросы к авторам:  L. Kurbatskaya@ommgp.sscc.ru kurbat@itam.nsc.ru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Альберт</dc:creator>
  <cp:lastModifiedBy>User</cp:lastModifiedBy>
  <cp:revision>53</cp:revision>
  <dcterms:created xsi:type="dcterms:W3CDTF">2013-02-11T10:37:09Z</dcterms:created>
  <dcterms:modified xsi:type="dcterms:W3CDTF">2013-09-03T08:58:36Z</dcterms:modified>
</cp:coreProperties>
</file>