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78" r:id="rId3"/>
    <p:sldId id="260" r:id="rId4"/>
    <p:sldId id="280" r:id="rId5"/>
    <p:sldId id="281" r:id="rId6"/>
    <p:sldId id="283" r:id="rId7"/>
    <p:sldId id="323" r:id="rId8"/>
    <p:sldId id="326" r:id="rId9"/>
    <p:sldId id="324" r:id="rId10"/>
    <p:sldId id="325" r:id="rId11"/>
    <p:sldId id="327" r:id="rId12"/>
    <p:sldId id="333" r:id="rId13"/>
    <p:sldId id="334" r:id="rId14"/>
    <p:sldId id="335" r:id="rId15"/>
    <p:sldId id="336" r:id="rId16"/>
    <p:sldId id="337" r:id="rId17"/>
    <p:sldId id="316" r:id="rId18"/>
    <p:sldId id="338" r:id="rId19"/>
    <p:sldId id="339" r:id="rId20"/>
    <p:sldId id="285" r:id="rId21"/>
    <p:sldId id="311" r:id="rId22"/>
    <p:sldId id="31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C08729-2921-4397-8E84-796887617A4F}">
          <p14:sldIdLst>
            <p14:sldId id="256"/>
            <p14:sldId id="278"/>
            <p14:sldId id="260"/>
            <p14:sldId id="280"/>
            <p14:sldId id="281"/>
            <p14:sldId id="283"/>
            <p14:sldId id="323"/>
            <p14:sldId id="326"/>
            <p14:sldId id="324"/>
            <p14:sldId id="325"/>
            <p14:sldId id="327"/>
            <p14:sldId id="333"/>
            <p14:sldId id="334"/>
            <p14:sldId id="335"/>
            <p14:sldId id="336"/>
            <p14:sldId id="337"/>
            <p14:sldId id="316"/>
            <p14:sldId id="338"/>
            <p14:sldId id="339"/>
            <p14:sldId id="285"/>
            <p14:sldId id="311"/>
            <p14:sldId id="31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76153-93C4-4E75-B7C2-62DB113FD53C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90166-C095-4ECF-BD54-D550A7A7F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0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3" y="4342957"/>
            <a:ext cx="5028774" cy="411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3" y="4342957"/>
            <a:ext cx="5028774" cy="411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97C92-26B5-403B-81F7-B7DC31522EF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7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r@cbibl.ur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n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n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n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nweb.ca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finder.ca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s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555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345" y="2348880"/>
            <a:ext cx="8803312" cy="170216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Отражение публикационной активности институтов химического профиля УрО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РАН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системе SciFinder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51920" y="5373216"/>
            <a:ext cx="5292080" cy="148478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5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7600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Кузнецова Татьяна Владимировна,</a:t>
            </a:r>
            <a:endParaRPr lang="en-US" sz="7600" i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r>
              <a:rPr lang="ru-RU" sz="7600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м.н.с., главный библиограф ЦНБ УрО РАН</a:t>
            </a:r>
          </a:p>
          <a:p>
            <a:pPr algn="r">
              <a:lnSpc>
                <a:spcPct val="80000"/>
              </a:lnSpc>
            </a:pPr>
            <a:r>
              <a:rPr lang="ru-RU" altLang="ru-RU" sz="7600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тел.: (343) 362-35-06, </a:t>
            </a:r>
          </a:p>
          <a:p>
            <a:pPr algn="r">
              <a:lnSpc>
                <a:spcPct val="80000"/>
              </a:lnSpc>
            </a:pPr>
            <a:r>
              <a:rPr lang="en-US" altLang="ru-RU" sz="7600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e-mail: </a:t>
            </a:r>
            <a:r>
              <a:rPr lang="en-US" altLang="ru-RU" sz="7600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Times New Roman" panose="02020603050405020304" pitchFamily="18" charset="0"/>
                <a:hlinkClick r:id="rId3"/>
              </a:rPr>
              <a:t>nir@cbibl.uran.ru</a:t>
            </a:r>
            <a:r>
              <a:rPr lang="en-US" altLang="ru-RU" sz="7600" i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altLang="ru-RU" sz="7600" i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7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" y="0"/>
            <a:ext cx="9139808" cy="10156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 smtClean="0">
                <a:solidFill>
                  <a:schemeClr val="bg1"/>
                </a:solidFill>
              </a:rPr>
              <a:t>Централизованная система библиотек УрО РАН,</a:t>
            </a:r>
          </a:p>
          <a:p>
            <a:pPr eaLnBrk="1" hangingPunct="1"/>
            <a:r>
              <a:rPr lang="ru-RU" altLang="ru-RU" sz="3600" dirty="0" smtClean="0">
                <a:solidFill>
                  <a:schemeClr val="bg1"/>
                </a:solidFill>
              </a:rPr>
              <a:t>25 библиотек (данные на 01.01.2016)</a:t>
            </a:r>
            <a:endParaRPr lang="ru-RU" altLang="ru-RU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15663"/>
            <a:ext cx="9143999" cy="584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8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0560" y="8789"/>
            <a:ext cx="916456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0560" y="44624"/>
            <a:ext cx="6392760" cy="137301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Уральское отделение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АН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(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://www.uran.ru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)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5013176"/>
            <a:ext cx="9164560" cy="184482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Основная часть публикаций – статьи в журналах и патенты. Обзоры и доклады на конференциях менее заметны. Доля публикаций типа </a:t>
            </a:r>
            <a:r>
              <a:rPr lang="en-US" dirty="0"/>
              <a:t>Computer Optical Disk, Online Computer File, Preprint– </a:t>
            </a:r>
            <a:r>
              <a:rPr lang="ru-RU" dirty="0"/>
              <a:t>около</a:t>
            </a:r>
            <a:r>
              <a:rPr lang="en-US" dirty="0"/>
              <a:t> 1,5%.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0419"/>
            <a:ext cx="2088233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6" y="1700808"/>
            <a:ext cx="913737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1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0560" y="8789"/>
            <a:ext cx="916456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0560" y="44624"/>
            <a:ext cx="6392760" cy="137301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Уральское отделение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АН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(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://www.uran.ru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)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0419"/>
            <a:ext cx="2088233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4930"/>
            <a:ext cx="8928991" cy="50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4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0560" y="8789"/>
            <a:ext cx="916456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0560" y="44624"/>
            <a:ext cx="6392760" cy="137301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Уральское отделение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АН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(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://www.uran.ru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)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0419"/>
            <a:ext cx="2088233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00808"/>
            <a:ext cx="892899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6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0560" y="8789"/>
            <a:ext cx="916456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0560" y="44624"/>
            <a:ext cx="6392760" cy="137301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Уральское отделение РАН. Научные учреждения химического профиля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1840"/>
            <a:ext cx="2088233" cy="13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-31936" y="1700808"/>
            <a:ext cx="9164560" cy="24208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ea typeface="Times New Roman"/>
              </a:rPr>
              <a:t>В Уральское отделение РАН входит 6 научных учреждений химического профиля: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ea typeface="Times New Roman"/>
              </a:rPr>
              <a:t>Институт органического синтеза им. И. Я. Постовского (ИОС),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ea typeface="Times New Roman"/>
              </a:rPr>
              <a:t>Институт высокотемпературной электрохимии (ИВТЭ),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ea typeface="Times New Roman"/>
              </a:rPr>
              <a:t>Институт химии твердого тела (ИХТТ),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ea typeface="Times New Roman"/>
              </a:rPr>
              <a:t>Институт металлургии (ИМЕТ),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ea typeface="Times New Roman"/>
              </a:rPr>
              <a:t>Институт технического химии (ИТХ, г. Пермь),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ea typeface="Times New Roman"/>
              </a:rPr>
              <a:t>Институт химии Коми научного центра (ИХ КНЦ, г. Сыктывкар).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8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0560" y="8789"/>
            <a:ext cx="916456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0560" y="44624"/>
            <a:ext cx="6392760" cy="137301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Уральское отделение РАН. Научные учреждения химического профиля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1840"/>
            <a:ext cx="2088233" cy="13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5324"/>
            <a:ext cx="8928992" cy="508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0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0560" y="8789"/>
            <a:ext cx="916456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0560" y="44624"/>
            <a:ext cx="6392760" cy="137301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Уральское отделение РАН. Научные учреждения химического профиля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1840"/>
            <a:ext cx="2088233" cy="13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4358"/>
            <a:ext cx="8928992" cy="51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1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0560" y="210344"/>
            <a:ext cx="5672680" cy="172819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Чарушин В. Н.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(ИОС им. И.Я. Постовского)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467 док., из них: 410 статей, 54 изобретени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936" y="312539"/>
            <a:ext cx="3480504" cy="1287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6" y="2002830"/>
            <a:ext cx="4447912" cy="26851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704" y="2002830"/>
            <a:ext cx="4359784" cy="48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0560" y="8789"/>
            <a:ext cx="916456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7482" y="189212"/>
            <a:ext cx="6392760" cy="137301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Чарушин Валерий Николаевич,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Академик, председатель УрО РАН, директор ИОС УрО РАН, д.х.н.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624"/>
            <a:ext cx="1872208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41682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3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0560" y="8789"/>
            <a:ext cx="916456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7482" y="189212"/>
            <a:ext cx="6392760" cy="137301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Чарушин Валерий Николаевич,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Академик, председатель УрО РАН, директор ИОС УрО РАН, д.х.н.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624"/>
            <a:ext cx="1872208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7338"/>
            <a:ext cx="7128792" cy="489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1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0560" y="44624"/>
            <a:ext cx="5375464" cy="137301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STN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International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https://stnweb.cas.org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2276872"/>
            <a:ext cx="9164560" cy="4349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STN International </a:t>
            </a:r>
            <a:r>
              <a:rPr lang="en-US" dirty="0" smtClean="0"/>
              <a:t>– </a:t>
            </a:r>
            <a:r>
              <a:rPr lang="ru-RU" dirty="0" smtClean="0"/>
              <a:t>основана в 1983 г. Совместно </a:t>
            </a:r>
            <a:r>
              <a:rPr lang="ru-RU" dirty="0"/>
              <a:t>Chemical Abstracts Service </a:t>
            </a:r>
            <a:r>
              <a:rPr lang="en-US" dirty="0" smtClean="0"/>
              <a:t>(CAS) </a:t>
            </a:r>
            <a:r>
              <a:rPr lang="ru-RU" dirty="0" smtClean="0"/>
              <a:t>и </a:t>
            </a:r>
            <a:r>
              <a:rPr lang="en-US" dirty="0" smtClean="0"/>
              <a:t>Fachinformationszentrum Kartsrune (FIK-K, </a:t>
            </a:r>
            <a:r>
              <a:rPr lang="ru-RU" dirty="0" smtClean="0"/>
              <a:t>ФРГ</a:t>
            </a:r>
            <a:r>
              <a:rPr lang="en-US" dirty="0" smtClean="0"/>
              <a:t>)</a:t>
            </a:r>
            <a:r>
              <a:rPr lang="ru-RU" dirty="0" smtClean="0"/>
              <a:t>. В настоящее время она содержит около 200 БД по различным разделам науки и техники, в том числе по химии. </a:t>
            </a:r>
          </a:p>
          <a:p>
            <a:r>
              <a:rPr lang="ru-RU" dirty="0" smtClean="0"/>
              <a:t>Ведущий мировой провайдер химической информации </a:t>
            </a:r>
            <a:r>
              <a:rPr lang="en-US" dirty="0" smtClean="0"/>
              <a:t>CAS </a:t>
            </a:r>
            <a:r>
              <a:rPr lang="ru-RU" dirty="0" smtClean="0"/>
              <a:t>производит 22 БД сети </a:t>
            </a:r>
            <a:r>
              <a:rPr lang="en-US" dirty="0" smtClean="0"/>
              <a:t>STN.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464" y="44624"/>
            <a:ext cx="3757160" cy="14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0560" y="44624"/>
            <a:ext cx="5375464" cy="187220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Цитирование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изобретений УрО РАН в БД РИНЦ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НЭБ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и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SciFinder (CAS)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920792"/>
              </p:ext>
            </p:extLst>
          </p:nvPr>
        </p:nvGraphicFramePr>
        <p:xfrm>
          <a:off x="251520" y="2191469"/>
          <a:ext cx="6414484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3461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11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05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67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2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Институтов УрО РАН по направлениям научных исследований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РИНЦ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SciFinder*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(пат. /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сс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1082 / 991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143 пат. / 210 сс.*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Математика, механика, информатика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209 / 209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/ 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6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Физико-технические науки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184 / 210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 / 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6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Химические науки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417 / 262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 / 117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6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Биологические науки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199 / 228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/ 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6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Науки о Земле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 / 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/ 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ИХ УНЦ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Коми НЦ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*указано количество цитируемых изобретений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/ 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/ 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64" y="92076"/>
            <a:ext cx="3661032" cy="182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76" y="4265597"/>
            <a:ext cx="5168612" cy="248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4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0560" y="44624"/>
            <a:ext cx="5375464" cy="187220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Цитирование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изобретений УрО РАН в БД РИНЦ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НЭБ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и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SciFinder (CAS)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64" y="92076"/>
            <a:ext cx="3661032" cy="182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245514"/>
              </p:ext>
            </p:extLst>
          </p:nvPr>
        </p:nvGraphicFramePr>
        <p:xfrm>
          <a:off x="395536" y="2420888"/>
          <a:ext cx="8568952" cy="4028440"/>
        </p:xfrm>
        <a:graphic>
          <a:graphicData uri="http://schemas.openxmlformats.org/drawingml/2006/table">
            <a:tbl>
              <a:tblPr firstRow="1" firstCol="1" bandRow="1"/>
              <a:tblGrid>
                <a:gridCol w="4623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4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998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1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Институтов УрО РАН по направлениям научных исследований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РИНЦ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SciFinder*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Химические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науки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417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пат. /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117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сс.*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ИОС им. И. Я. Постовского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 / 35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/ 28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ИВТЭ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 / 27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 / 20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ИХТТ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 / 59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/ 22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ИМЕТ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142 / 91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/ 15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ИТХ (г. Пермь)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/ 3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/ 6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60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ИХ КНЦ (г. Сыктывкар)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*указано количество цитируемых изобретений</a:t>
                      </a:r>
                      <a:endParaRPr lang="ru-RU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 / 47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/ 26</a:t>
                      </a:r>
                      <a:endParaRPr kumimoji="0" lang="ru-RU" sz="20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4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1"/>
            <a:ext cx="9132624" cy="68579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"/>
              <a:buNone/>
            </a:pPr>
            <a:endParaRPr lang="ru-RU" dirty="0" smtClean="0"/>
          </a:p>
          <a:p>
            <a:pPr marL="109728" indent="0">
              <a:buFont typeface="Wingdings"/>
              <a:buNone/>
            </a:pPr>
            <a:endParaRPr lang="ru-RU" dirty="0" smtClean="0"/>
          </a:p>
          <a:p>
            <a:pPr marL="109728" indent="0" algn="ctr">
              <a:buFont typeface="Wingdings"/>
              <a:buNone/>
            </a:pPr>
            <a:r>
              <a:rPr lang="ru-RU" sz="6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Спасибо за</a:t>
            </a:r>
            <a:r>
              <a:rPr lang="en-US" sz="6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6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внимание!</a:t>
            </a:r>
            <a:endParaRPr lang="en-US" sz="6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 marL="109728" indent="0" algn="ctr">
              <a:buFont typeface="Wingdings"/>
              <a:buNone/>
            </a:pPr>
            <a:endParaRPr lang="en-US" sz="5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Font typeface="Wingdings"/>
              <a:buNone/>
            </a:pP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Font typeface="Wingdings"/>
              <a:buNone/>
            </a:pPr>
            <a:endParaRPr lang="en-US" sz="5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Font typeface="Wingdings"/>
              <a:buNone/>
            </a:pP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Font typeface="Wingdings"/>
              <a:buNone/>
            </a:pPr>
            <a:endParaRPr lang="ru-RU" sz="5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Font typeface="Wingdings"/>
              <a:buNone/>
            </a:pPr>
            <a:endParaRPr lang="ru-RU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Font typeface="Wingdings"/>
              <a:buNone/>
            </a:pP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0560" y="44624"/>
            <a:ext cx="5375464" cy="137301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Chemical abstracts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service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https://www.cas.org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64" y="60960"/>
            <a:ext cx="3757160" cy="135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0" y="2276872"/>
            <a:ext cx="9164560" cy="4349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Компания Chemical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Abstracts Service (CAS)</a:t>
            </a:r>
            <a:r>
              <a:rPr lang="en-US" dirty="0"/>
              <a:t> – </a:t>
            </a:r>
          </a:p>
          <a:p>
            <a:pPr marL="0" indent="0">
              <a:buFont typeface="Wingdings"/>
              <a:buNone/>
            </a:pPr>
            <a:r>
              <a:rPr lang="ru-RU" dirty="0"/>
              <a:t>подразделение </a:t>
            </a:r>
            <a:r>
              <a:rPr lang="en-US" dirty="0" smtClean="0"/>
              <a:t>American Chemical Society,</a:t>
            </a:r>
            <a:r>
              <a:rPr lang="ru-RU" dirty="0" smtClean="0"/>
              <a:t> издающее с 1907 г. </a:t>
            </a:r>
            <a:r>
              <a:rPr lang="ru-RU" dirty="0"/>
              <a:t>реферативный журнал Chemical </a:t>
            </a:r>
            <a:r>
              <a:rPr lang="ru-RU" dirty="0" smtClean="0"/>
              <a:t>Abstracts, публикующий </a:t>
            </a:r>
            <a:r>
              <a:rPr lang="ru-RU" dirty="0"/>
              <a:t>рефераты научной литературы по </a:t>
            </a:r>
            <a:r>
              <a:rPr lang="ru-RU" dirty="0" smtClean="0"/>
              <a:t>химии </a:t>
            </a:r>
            <a:r>
              <a:rPr lang="ru-RU" dirty="0"/>
              <a:t>и </a:t>
            </a:r>
            <a:r>
              <a:rPr lang="ru-RU" dirty="0" smtClean="0"/>
              <a:t>смежным областям. </a:t>
            </a:r>
            <a:r>
              <a:rPr lang="ru-RU" dirty="0"/>
              <a:t>CAS расположена в </a:t>
            </a:r>
            <a:r>
              <a:rPr lang="ru-RU" dirty="0" smtClean="0"/>
              <a:t>Коламбусе (штат Огайо).</a:t>
            </a:r>
            <a:endParaRPr lang="ru-RU" dirty="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81127"/>
            <a:ext cx="9097128" cy="227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4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0560" y="44624"/>
            <a:ext cx="5375464" cy="137301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SciFinder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scifinder.cas.org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2276872"/>
            <a:ext cx="9164560" cy="458112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b="1" dirty="0" smtClean="0"/>
              <a:t>SciFinder </a:t>
            </a:r>
            <a:r>
              <a:rPr lang="en-US" altLang="ru-RU" dirty="0" smtClean="0"/>
              <a:t>– </a:t>
            </a:r>
            <a:r>
              <a:rPr lang="ru-RU" altLang="ru-RU" dirty="0" smtClean="0"/>
              <a:t>информационно-поисковая система производства </a:t>
            </a:r>
            <a:r>
              <a:rPr lang="en-US" altLang="ru-RU" dirty="0" smtClean="0"/>
              <a:t>CAS,</a:t>
            </a:r>
            <a:r>
              <a:rPr lang="en-US" altLang="ru-RU" dirty="0"/>
              <a:t> </a:t>
            </a:r>
            <a:r>
              <a:rPr lang="ru-RU" altLang="ru-RU" dirty="0" smtClean="0"/>
              <a:t>включающая</a:t>
            </a:r>
            <a:endParaRPr lang="en-US" altLang="ru-RU" dirty="0" smtClean="0"/>
          </a:p>
          <a:p>
            <a:pPr marL="0" indent="0">
              <a:buNone/>
            </a:pPr>
            <a:r>
              <a:rPr lang="ru-RU" altLang="ru-RU" dirty="0" smtClean="0"/>
              <a:t>библиографические базы данных</a:t>
            </a:r>
            <a:r>
              <a:rPr lang="en-US" altLang="ru-RU" dirty="0" smtClean="0"/>
              <a:t>:</a:t>
            </a:r>
          </a:p>
          <a:p>
            <a:r>
              <a:rPr lang="en-US" altLang="ru-RU" dirty="0" smtClean="0"/>
              <a:t>Chemical Abstracts Plus,</a:t>
            </a:r>
          </a:p>
          <a:p>
            <a:r>
              <a:rPr lang="en-US" altLang="ru-RU" dirty="0" smtClean="0"/>
              <a:t>MEDLINE,</a:t>
            </a:r>
          </a:p>
          <a:p>
            <a:pPr marL="0" indent="0">
              <a:buNone/>
            </a:pPr>
            <a:r>
              <a:rPr lang="ru-RU" altLang="ru-RU" dirty="0" smtClean="0"/>
              <a:t>структурно-химические базы данных</a:t>
            </a:r>
            <a:r>
              <a:rPr lang="en-US" altLang="ru-RU" dirty="0" smtClean="0"/>
              <a:t>:</a:t>
            </a:r>
          </a:p>
          <a:p>
            <a:r>
              <a:rPr lang="en-US" altLang="ru-RU" dirty="0" smtClean="0"/>
              <a:t>CAS Registry,</a:t>
            </a:r>
          </a:p>
          <a:p>
            <a:r>
              <a:rPr lang="en-US" altLang="ru-RU" dirty="0" smtClean="0"/>
              <a:t>CASReact,</a:t>
            </a:r>
          </a:p>
          <a:p>
            <a:r>
              <a:rPr lang="en-US" altLang="ru-RU" dirty="0" smtClean="0"/>
              <a:t>MarPat,</a:t>
            </a:r>
          </a:p>
          <a:p>
            <a:r>
              <a:rPr lang="en-US" altLang="ru-RU" dirty="0" smtClean="0"/>
              <a:t>ChemList,</a:t>
            </a:r>
          </a:p>
          <a:p>
            <a:r>
              <a:rPr lang="en-US" altLang="ru-RU" dirty="0" smtClean="0"/>
              <a:t>ChemCats.</a:t>
            </a:r>
            <a:endParaRPr lang="en-US" alt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464" y="37902"/>
            <a:ext cx="3757160" cy="14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677"/>
            <a:ext cx="914400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2276872"/>
            <a:ext cx="9164560" cy="4349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4320"/>
            <a:ext cx="2517440" cy="657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072" y="178805"/>
            <a:ext cx="1667560" cy="8584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136" y="194321"/>
            <a:ext cx="1893604" cy="842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868" y="178805"/>
            <a:ext cx="2550628" cy="858416"/>
          </a:xfrm>
          <a:prstGeom prst="rect">
            <a:avLst/>
          </a:prstGeom>
        </p:spPr>
      </p:pic>
      <p:graphicFrame>
        <p:nvGraphicFramePr>
          <p:cNvPr id="1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9105"/>
              </p:ext>
            </p:extLst>
          </p:nvPr>
        </p:nvGraphicFramePr>
        <p:xfrm>
          <a:off x="222920" y="1497955"/>
          <a:ext cx="8813575" cy="4811405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1915879265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543223267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303559038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1486721638"/>
                    </a:ext>
                  </a:extLst>
                </a:gridCol>
                <a:gridCol w="2016223">
                  <a:extLst>
                    <a:ext uri="{9D8B030D-6E8A-4147-A177-3AD203B41FA5}">
                      <a16:colId xmlns="" xmlns:a16="http://schemas.microsoft.com/office/drawing/2014/main" val="1654351874"/>
                    </a:ext>
                  </a:extLst>
                </a:gridCol>
              </a:tblGrid>
              <a:tr h="2237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Наимено-вание поставщик</a:t>
                      </a:r>
                      <a:r>
                        <a:rPr kumimoji="0" lang="ru-RU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altLang="ru-RU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Наимено-вание </a:t>
                      </a: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Thomson Reuters</a:t>
                      </a:r>
                      <a:r>
                        <a:rPr kumimoji="0" lang="ru-RU" altLang="ru-RU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kumimoji="0" lang="ru-RU" altLang="ru-RU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 of Science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Elsevier/ Scopus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</a:t>
                      </a:r>
                      <a:r>
                        <a:rPr kumimoji="0" lang="ru-RU" altLang="ru-RU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SciFinder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Научная электронная библиотека /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2060549"/>
                  </a:ext>
                </a:extLst>
              </a:tr>
              <a:tr h="2574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российских журналов</a:t>
                      </a:r>
                      <a:endParaRPr kumimoji="0" lang="ru-RU" altLang="ru-RU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kumimoji="0" lang="en-US" altLang="ru-RU" sz="22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380,</a:t>
                      </a:r>
                      <a:endParaRPr kumimoji="0" lang="ru-RU" altLang="ru-RU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них около 80</a:t>
                      </a:r>
                      <a:r>
                        <a:rPr kumimoji="0" lang="en-US" altLang="ru-RU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ядерные журналы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4685,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них 1500 ядерные журналы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71474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8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EFF"/>
              </a:clrFrom>
              <a:clrTo>
                <a:srgbClr val="E7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24" cy="685800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0560" y="44624"/>
            <a:ext cx="5375464" cy="137301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Российская академия наук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http://www.ras.ru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5589240"/>
            <a:ext cx="9164560" cy="12687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550" dirty="0"/>
              <a:t>Публикации РАН в научных журналах, </a:t>
            </a:r>
            <a:r>
              <a:rPr lang="ru-RU" sz="1550" dirty="0" smtClean="0"/>
              <a:t>индексируемых в </a:t>
            </a:r>
            <a:r>
              <a:rPr lang="ru-RU" sz="1550" dirty="0"/>
              <a:t>БД </a:t>
            </a:r>
            <a:r>
              <a:rPr lang="en-US" sz="1550" dirty="0"/>
              <a:t>Web of Science. </a:t>
            </a:r>
            <a:r>
              <a:rPr lang="ru-RU" sz="1550" dirty="0"/>
              <a:t>В среднем=52.8 %</a:t>
            </a:r>
          </a:p>
          <a:p>
            <a:pPr algn="just"/>
            <a:r>
              <a:rPr lang="ru-RU" sz="1550" dirty="0" smtClean="0"/>
              <a:t>Удельный </a:t>
            </a:r>
            <a:r>
              <a:rPr lang="ru-RU" sz="1550" dirty="0"/>
              <a:t>вес РАН в общем числе публикаций и ссылок на публикации России в области химии по данным БД Essential Science Indicators за 2002-2012 гг. составляет 56,9% (35240 публикаций) и 53,9% (125104 цитирования) </a:t>
            </a:r>
            <a:r>
              <a:rPr lang="ru-RU" sz="1550" dirty="0" smtClean="0"/>
              <a:t>соответственно.</a:t>
            </a:r>
            <a:endParaRPr lang="ru-RU" sz="155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1"/>
            <a:ext cx="3456384" cy="122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4358"/>
            <a:ext cx="8712968" cy="4034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800" b="0">
              <a:latin typeface="Tahoma" pitchFamily="34" charset="0"/>
            </a:endParaRPr>
          </a:p>
        </p:txBody>
      </p:sp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468313" y="3716338"/>
            <a:ext cx="828040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3200">
              <a:solidFill>
                <a:srgbClr val="3333CC"/>
              </a:solidFill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0" y="0"/>
            <a:ext cx="9144001" cy="10156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chemeClr val="bg1"/>
                </a:solidFill>
              </a:rPr>
              <a:t>Уральское отделение </a:t>
            </a:r>
            <a:r>
              <a:rPr lang="ru-RU" altLang="ru-RU" sz="2400" dirty="0" smtClean="0">
                <a:solidFill>
                  <a:schemeClr val="bg1"/>
                </a:solidFill>
              </a:rPr>
              <a:t>Российской академии наук. </a:t>
            </a:r>
          </a:p>
          <a:p>
            <a:pPr eaLnBrk="1" hangingPunct="1"/>
            <a:r>
              <a:rPr lang="ru-RU" altLang="ru-RU" sz="3600" dirty="0">
                <a:solidFill>
                  <a:schemeClr val="bg1"/>
                </a:solidFill>
              </a:rPr>
              <a:t>Уральское ТУ ФАНО России </a:t>
            </a:r>
          </a:p>
        </p:txBody>
      </p:sp>
      <p:pic>
        <p:nvPicPr>
          <p:cNvPr id="809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15664"/>
            <a:ext cx="4156076" cy="581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Rectangle 9"/>
          <p:cNvSpPr>
            <a:spLocks noChangeArrowheads="1"/>
          </p:cNvSpPr>
          <p:nvPr/>
        </p:nvSpPr>
        <p:spPr bwMode="auto">
          <a:xfrm>
            <a:off x="4211638" y="1052513"/>
            <a:ext cx="493236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2400" dirty="0">
                <a:latin typeface="Times New Roman" pitchFamily="18" charset="0"/>
              </a:rPr>
              <a:t>1932 </a:t>
            </a:r>
            <a:r>
              <a:rPr lang="ru-RU" altLang="ru-RU" sz="2400" b="0" dirty="0">
                <a:latin typeface="Times New Roman" pitchFamily="18" charset="0"/>
              </a:rPr>
              <a:t>– Уральский филиал АН СССР</a:t>
            </a:r>
          </a:p>
          <a:p>
            <a:pPr algn="l" eaLnBrk="1" hangingPunct="1"/>
            <a:r>
              <a:rPr lang="ru-RU" altLang="ru-RU" sz="2400" dirty="0" smtClean="0">
                <a:latin typeface="Times New Roman" pitchFamily="18" charset="0"/>
              </a:rPr>
              <a:t>1971 </a:t>
            </a:r>
            <a:r>
              <a:rPr lang="ru-RU" altLang="ru-RU" sz="2400" b="0" dirty="0" smtClean="0">
                <a:latin typeface="Times New Roman" pitchFamily="18" charset="0"/>
              </a:rPr>
              <a:t>– Уральский </a:t>
            </a:r>
            <a:r>
              <a:rPr lang="ru-RU" altLang="ru-RU" sz="2400" b="0" dirty="0">
                <a:latin typeface="Times New Roman" pitchFamily="18" charset="0"/>
              </a:rPr>
              <a:t>научный центр</a:t>
            </a:r>
          </a:p>
          <a:p>
            <a:pPr algn="l" eaLnBrk="1" hangingPunct="1"/>
            <a:r>
              <a:rPr lang="ru-RU" altLang="ru-RU" sz="2400" b="0" dirty="0">
                <a:latin typeface="Times New Roman" pitchFamily="18" charset="0"/>
              </a:rPr>
              <a:t>             АН</a:t>
            </a:r>
            <a:r>
              <a:rPr lang="en-US" altLang="ru-RU" sz="2400" b="0" dirty="0">
                <a:latin typeface="Times New Roman" pitchFamily="18" charset="0"/>
              </a:rPr>
              <a:t> </a:t>
            </a:r>
            <a:r>
              <a:rPr lang="ru-RU" altLang="ru-RU" sz="2400" b="0" dirty="0">
                <a:latin typeface="Times New Roman" pitchFamily="18" charset="0"/>
              </a:rPr>
              <a:t>СССР</a:t>
            </a:r>
          </a:p>
          <a:p>
            <a:pPr algn="l" eaLnBrk="1" hangingPunct="1"/>
            <a:r>
              <a:rPr lang="ru-RU" altLang="ru-RU" sz="2400" dirty="0">
                <a:latin typeface="Times New Roman" pitchFamily="18" charset="0"/>
              </a:rPr>
              <a:t>1987</a:t>
            </a:r>
            <a:r>
              <a:rPr lang="ru-RU" altLang="ru-RU" sz="2400" b="0" dirty="0">
                <a:latin typeface="Times New Roman" pitchFamily="18" charset="0"/>
              </a:rPr>
              <a:t> – Уральское </a:t>
            </a:r>
            <a:r>
              <a:rPr lang="ru-RU" altLang="ru-RU" sz="2400" b="0" dirty="0" smtClean="0">
                <a:latin typeface="Times New Roman" pitchFamily="18" charset="0"/>
              </a:rPr>
              <a:t>отделение</a:t>
            </a:r>
          </a:p>
          <a:p>
            <a:pPr algn="l" eaLnBrk="1" hangingPunct="1"/>
            <a:r>
              <a:rPr lang="ru-RU" altLang="ru-RU" sz="2400" b="0" dirty="0">
                <a:latin typeface="Times New Roman" pitchFamily="18" charset="0"/>
              </a:rPr>
              <a:t> </a:t>
            </a:r>
            <a:r>
              <a:rPr lang="ru-RU" altLang="ru-RU" sz="2400" b="0" dirty="0" smtClean="0">
                <a:latin typeface="Times New Roman" pitchFamily="18" charset="0"/>
              </a:rPr>
              <a:t>           АН СССР</a:t>
            </a:r>
            <a:endParaRPr lang="ru-RU" altLang="ru-RU" sz="2400" b="0" dirty="0">
              <a:latin typeface="Times New Roman" pitchFamily="18" charset="0"/>
            </a:endParaRPr>
          </a:p>
          <a:p>
            <a:pPr algn="l" eaLnBrk="1" hangingPunct="1"/>
            <a:r>
              <a:rPr lang="ru-RU" altLang="ru-RU" sz="2400" dirty="0">
                <a:latin typeface="Times New Roman" pitchFamily="18" charset="0"/>
              </a:rPr>
              <a:t>20</a:t>
            </a:r>
            <a:r>
              <a:rPr lang="en-US" altLang="ru-RU" sz="2400" dirty="0">
                <a:latin typeface="Times New Roman" pitchFamily="18" charset="0"/>
              </a:rPr>
              <a:t>1</a:t>
            </a:r>
            <a:r>
              <a:rPr lang="ru-RU" altLang="ru-RU" sz="2400" dirty="0">
                <a:latin typeface="Times New Roman" pitchFamily="18" charset="0"/>
              </a:rPr>
              <a:t>3 </a:t>
            </a:r>
            <a:r>
              <a:rPr lang="ru-RU" altLang="ru-RU" sz="2400" b="0" dirty="0" smtClean="0">
                <a:latin typeface="Times New Roman" pitchFamily="18" charset="0"/>
              </a:rPr>
              <a:t>– </a:t>
            </a:r>
            <a:r>
              <a:rPr lang="ru-RU" altLang="ru-RU" sz="2400" b="0" dirty="0">
                <a:latin typeface="Times New Roman" pitchFamily="18" charset="0"/>
              </a:rPr>
              <a:t>49 научных учреждений</a:t>
            </a:r>
          </a:p>
          <a:p>
            <a:pPr algn="l" eaLnBrk="1" hangingPunct="1"/>
            <a:r>
              <a:rPr lang="ru-RU" altLang="ru-RU" sz="2400" b="0" dirty="0">
                <a:latin typeface="Times New Roman" pitchFamily="18" charset="0"/>
              </a:rPr>
              <a:t> и инженерных центров в Екатеринбурге и  </a:t>
            </a:r>
            <a:r>
              <a:rPr lang="ru-RU" altLang="ru-RU" sz="2400" b="0" dirty="0" smtClean="0">
                <a:latin typeface="Times New Roman" pitchFamily="18" charset="0"/>
              </a:rPr>
              <a:t>6-ти </a:t>
            </a:r>
            <a:r>
              <a:rPr lang="ru-RU" altLang="ru-RU" sz="2400" b="0" dirty="0">
                <a:latin typeface="Times New Roman" pitchFamily="18" charset="0"/>
              </a:rPr>
              <a:t>научных центрах: Сыктывкар (Коми НЦ), </a:t>
            </a:r>
          </a:p>
          <a:p>
            <a:pPr algn="l" eaLnBrk="1" hangingPunct="1"/>
            <a:r>
              <a:rPr lang="ru-RU" altLang="ru-RU" sz="2400" b="0" dirty="0">
                <a:latin typeface="Times New Roman" pitchFamily="18" charset="0"/>
              </a:rPr>
              <a:t>Ижевск (Удмуртский НЦ), Пермь, Челябинск, Архангельск, Оренбург, Тобольск.</a:t>
            </a:r>
          </a:p>
          <a:p>
            <a:pPr algn="l" eaLnBrk="1" hangingPunct="1"/>
            <a:r>
              <a:rPr lang="ru-RU" altLang="ru-RU" sz="2400" dirty="0" smtClean="0">
                <a:latin typeface="Times New Roman" pitchFamily="18" charset="0"/>
              </a:rPr>
              <a:t>201</a:t>
            </a:r>
            <a:r>
              <a:rPr lang="en-US" altLang="ru-RU" sz="2400" dirty="0" smtClean="0">
                <a:latin typeface="Times New Roman" pitchFamily="18" charset="0"/>
              </a:rPr>
              <a:t>5</a:t>
            </a:r>
            <a:r>
              <a:rPr lang="ru-RU" altLang="ru-RU" sz="2400" dirty="0" smtClean="0">
                <a:latin typeface="Times New Roman" pitchFamily="18" charset="0"/>
              </a:rPr>
              <a:t> </a:t>
            </a:r>
            <a:r>
              <a:rPr lang="ru-RU" altLang="ru-RU" sz="2400" b="0" dirty="0" smtClean="0">
                <a:latin typeface="Times New Roman" pitchFamily="18" charset="0"/>
              </a:rPr>
              <a:t>– Уральское ТУ ФАНО России</a:t>
            </a:r>
          </a:p>
          <a:p>
            <a:pPr algn="ctr" eaLnBrk="1" hangingPunct="1"/>
            <a:r>
              <a:rPr lang="ru-RU" altLang="ru-RU" sz="2400" b="0" dirty="0" smtClean="0">
                <a:latin typeface="Times New Roman" pitchFamily="18" charset="0"/>
              </a:rPr>
              <a:t>67 организаций и 10 предприятий.</a:t>
            </a:r>
            <a:endParaRPr lang="ru-RU" altLang="ru-RU" sz="2400" b="0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1"/>
            <a:ext cx="14756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0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800" b="0">
              <a:latin typeface="Tahoma" pitchFamily="34" charset="0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-34925" y="0"/>
            <a:ext cx="9178925" cy="10064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 smtClean="0">
                <a:solidFill>
                  <a:schemeClr val="bg1"/>
                </a:solidFill>
              </a:rPr>
              <a:t>Уральское отделение Российской академии наук</a:t>
            </a:r>
            <a:endParaRPr lang="en-US" altLang="ru-RU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3600" dirty="0" smtClean="0">
                <a:solidFill>
                  <a:schemeClr val="bg1"/>
                </a:solidFill>
              </a:rPr>
              <a:t>Уральское ТУ ФАНО России</a:t>
            </a:r>
            <a:endParaRPr lang="ru-RU" altLang="ru-RU" sz="3600" dirty="0">
              <a:solidFill>
                <a:schemeClr val="bg1"/>
              </a:solidFill>
            </a:endParaRPr>
          </a:p>
        </p:txBody>
      </p:sp>
      <p:sp>
        <p:nvSpPr>
          <p:cNvPr id="8199" name="Text Box 3"/>
          <p:cNvSpPr txBox="1">
            <a:spLocks noChangeArrowheads="1"/>
          </p:cNvSpPr>
          <p:nvPr/>
        </p:nvSpPr>
        <p:spPr bwMode="auto">
          <a:xfrm>
            <a:off x="3419871" y="1273463"/>
            <a:ext cx="5616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8890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179388" eaLnBrk="0" hangingPunct="0">
              <a:tabLst>
                <a:tab pos="8890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0" i="1" dirty="0">
                <a:latin typeface="Times New Roman" pitchFamily="18" charset="0"/>
                <a:cs typeface="Times New Roman" pitchFamily="18" charset="0"/>
              </a:rPr>
              <a:t>достижение лидирующих позиций и мирового  уровня  фундаментальных исследований по ряду приоритетных направлений науки и техники  с учетом тенденций технологического развития.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967406" y="3581787"/>
            <a:ext cx="4716016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</a:rPr>
              <a:t>УрО </a:t>
            </a:r>
            <a:r>
              <a:rPr lang="ru-RU" altLang="ru-RU" sz="2400" dirty="0">
                <a:latin typeface="Times New Roman" pitchFamily="18" charset="0"/>
              </a:rPr>
              <a:t>РАН </a:t>
            </a:r>
            <a:r>
              <a:rPr lang="ru-RU" altLang="ru-RU" sz="2400" dirty="0" smtClean="0">
                <a:latin typeface="Times New Roman" pitchFamily="18" charset="0"/>
              </a:rPr>
              <a:t>– </a:t>
            </a:r>
            <a:r>
              <a:rPr lang="ru-RU" altLang="ru-RU" sz="2400" i="1" dirty="0" smtClean="0">
                <a:latin typeface="Times New Roman" pitchFamily="18" charset="0"/>
              </a:rPr>
              <a:t>более 7100 </a:t>
            </a:r>
            <a:r>
              <a:rPr lang="ru-RU" altLang="ru-RU" sz="2400" b="0" dirty="0" smtClean="0">
                <a:latin typeface="Times New Roman" pitchFamily="18" charset="0"/>
              </a:rPr>
              <a:t>человек, включая </a:t>
            </a:r>
            <a:r>
              <a:rPr lang="ru-RU" altLang="ru-RU" sz="2400" i="1" dirty="0" smtClean="0">
                <a:latin typeface="Times New Roman" pitchFamily="18" charset="0"/>
              </a:rPr>
              <a:t>около 3330 </a:t>
            </a:r>
            <a:r>
              <a:rPr lang="ru-RU" altLang="ru-RU" sz="2400" b="0" dirty="0">
                <a:latin typeface="Times New Roman" pitchFamily="18" charset="0"/>
              </a:rPr>
              <a:t>научных </a:t>
            </a:r>
            <a:r>
              <a:rPr lang="ru-RU" altLang="ru-RU" sz="2400" b="0" dirty="0" smtClean="0">
                <a:latin typeface="Times New Roman" pitchFamily="18" charset="0"/>
              </a:rPr>
              <a:t>сотрудников, в том числе: </a:t>
            </a:r>
          </a:p>
          <a:p>
            <a:pPr eaLnBrk="1" hangingPunct="1"/>
            <a:r>
              <a:rPr lang="ru-RU" altLang="ru-RU" sz="2400" i="1" dirty="0" smtClean="0">
                <a:latin typeface="Times New Roman" pitchFamily="18" charset="0"/>
              </a:rPr>
              <a:t>660</a:t>
            </a:r>
            <a:r>
              <a:rPr lang="ru-RU" altLang="ru-RU" sz="2400" b="0" dirty="0" smtClean="0">
                <a:latin typeface="Times New Roman" pitchFamily="18" charset="0"/>
              </a:rPr>
              <a:t> </a:t>
            </a:r>
            <a:r>
              <a:rPr lang="ru-RU" altLang="ru-RU" sz="2400" b="0" dirty="0">
                <a:latin typeface="Times New Roman" pitchFamily="18" charset="0"/>
              </a:rPr>
              <a:t>докторов </a:t>
            </a:r>
            <a:r>
              <a:rPr lang="ru-RU" altLang="ru-RU" sz="2400" b="0" dirty="0" smtClean="0">
                <a:latin typeface="Times New Roman" pitchFamily="18" charset="0"/>
              </a:rPr>
              <a:t>наук и более </a:t>
            </a: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</a:rPr>
              <a:t>1800</a:t>
            </a:r>
            <a:r>
              <a:rPr lang="ru-RU" altLang="ru-RU" sz="2400" b="0" dirty="0" smtClean="0">
                <a:latin typeface="Times New Roman" pitchFamily="18" charset="0"/>
              </a:rPr>
              <a:t> </a:t>
            </a:r>
            <a:r>
              <a:rPr lang="ru-RU" altLang="ru-RU" sz="2400" b="0" dirty="0">
                <a:latin typeface="Times New Roman" pitchFamily="18" charset="0"/>
              </a:rPr>
              <a:t>кандидатов </a:t>
            </a:r>
            <a:r>
              <a:rPr lang="ru-RU" altLang="ru-RU" sz="2400" b="0" dirty="0" smtClean="0">
                <a:latin typeface="Times New Roman" pitchFamily="18" charset="0"/>
              </a:rPr>
              <a:t>наук.</a:t>
            </a:r>
          </a:p>
          <a:p>
            <a:pPr eaLnBrk="1" hangingPunct="1"/>
            <a:r>
              <a:rPr lang="ru-RU" altLang="ru-RU" sz="2400" b="0" dirty="0" smtClean="0">
                <a:latin typeface="Times New Roman" pitchFamily="18" charset="0"/>
              </a:rPr>
              <a:t>Из 92 </a:t>
            </a:r>
            <a:r>
              <a:rPr lang="ru-RU" altLang="ru-RU" sz="2400" dirty="0" smtClean="0">
                <a:latin typeface="Times New Roman" pitchFamily="18" charset="0"/>
              </a:rPr>
              <a:t>наиболее цитируемых </a:t>
            </a:r>
            <a:r>
              <a:rPr lang="ru-RU" altLang="ru-RU" sz="2400" b="0" dirty="0" smtClean="0">
                <a:latin typeface="Times New Roman" pitchFamily="18" charset="0"/>
              </a:rPr>
              <a:t>учёных Урала </a:t>
            </a:r>
            <a:r>
              <a:rPr lang="ru-RU" altLang="ru-RU" sz="2400" dirty="0" smtClean="0">
                <a:latin typeface="Times New Roman" pitchFamily="18" charset="0"/>
              </a:rPr>
              <a:t>74 – учёные УрО РАН</a:t>
            </a:r>
            <a:r>
              <a:rPr lang="ru-RU" altLang="ru-RU" sz="2400" b="0" dirty="0" smtClean="0">
                <a:latin typeface="Times New Roman" pitchFamily="18" charset="0"/>
              </a:rPr>
              <a:t>.</a:t>
            </a:r>
          </a:p>
          <a:p>
            <a:pPr algn="l" eaLnBrk="1" hangingPunct="1"/>
            <a:endParaRPr lang="ru-RU" altLang="ru-RU" sz="2800" b="0" dirty="0"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97" y="3825727"/>
            <a:ext cx="3413519" cy="286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6177"/>
            <a:ext cx="2160239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-8041"/>
            <a:ext cx="1547664" cy="101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1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39952" y="1274906"/>
            <a:ext cx="4572000" cy="1944216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ЦНБ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 РАН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              в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вместе с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академическими учреждениями на Урале.      </a:t>
            </a:r>
          </a:p>
        </p:txBody>
      </p:sp>
      <p:pic>
        <p:nvPicPr>
          <p:cNvPr id="22538" name="Picture 14" descr="IMG_0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4886"/>
            <a:ext cx="36004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3473624"/>
            <a:ext cx="8128613" cy="338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1991 г.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 в статусе самостоятельного научно-исследовательского учреждения Уральского отделения РАН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(Постановление Президиума Уральского отделения АН СССР 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№2-3 от 07.02.1991 г.)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2014 г.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ЦНБ УрО РАН - научная организация, подведомственная Федеральному агентству научных организаций (ФАНО) России.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4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научной деятельности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 информационно-методологического обеспечения междисциплинарных исследований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книжной культуры на Урале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 Президиума УрО РАН № 4-50 от 17.04 2008 г. 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Президиума РАН № 460 от 24.06.2008 г.</a:t>
            </a: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600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" y="0"/>
            <a:ext cx="9139808" cy="10156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 smtClean="0">
                <a:solidFill>
                  <a:schemeClr val="bg1"/>
                </a:solidFill>
              </a:rPr>
              <a:t>Уральское отделение Российской академии наук</a:t>
            </a:r>
          </a:p>
          <a:p>
            <a:pPr eaLnBrk="1" hangingPunct="1"/>
            <a:r>
              <a:rPr lang="ru-RU" altLang="ru-RU" sz="3500" dirty="0" smtClean="0">
                <a:solidFill>
                  <a:schemeClr val="bg1"/>
                </a:solidFill>
              </a:rPr>
              <a:t>Центральная научная библиотека</a:t>
            </a:r>
            <a:endParaRPr lang="ru-RU" altLang="ru-RU" sz="35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9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583</TotalTime>
  <Words>999</Words>
  <Application>Microsoft Office PowerPoint</Application>
  <PresentationFormat>Экран (4:3)</PresentationFormat>
  <Paragraphs>384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Отражение публикационной активности институтов химического профиля УрО РАН в системе SciFinder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Отражение публикационной активности институтов химического профиля УрО РАН в системе SciFinder</dc:title>
  <dc:creator>User</dc:creator>
  <cp:lastModifiedBy>User</cp:lastModifiedBy>
  <cp:revision>98</cp:revision>
  <dcterms:created xsi:type="dcterms:W3CDTF">2015-11-27T03:50:16Z</dcterms:created>
  <dcterms:modified xsi:type="dcterms:W3CDTF">2016-02-07T16:59:38Z</dcterms:modified>
</cp:coreProperties>
</file>