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88" r:id="rId2"/>
    <p:sldId id="278" r:id="rId3"/>
    <p:sldId id="279" r:id="rId4"/>
    <p:sldId id="282" r:id="rId5"/>
    <p:sldId id="284" r:id="rId6"/>
    <p:sldId id="285" r:id="rId7"/>
    <p:sldId id="286" r:id="rId8"/>
    <p:sldId id="292" r:id="rId9"/>
    <p:sldId id="290" r:id="rId10"/>
    <p:sldId id="291" r:id="rId11"/>
    <p:sldId id="287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A2"/>
    <a:srgbClr val="FFFFFF"/>
    <a:srgbClr val="F7FFF7"/>
    <a:srgbClr val="E5FFE5"/>
    <a:srgbClr val="003300"/>
    <a:srgbClr val="DE369A"/>
    <a:srgbClr val="D3238C"/>
    <a:srgbClr val="8C22E4"/>
    <a:srgbClr val="9029DD"/>
    <a:srgbClr val="A51B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35" autoAdjust="0"/>
    <p:restoredTop sz="94737" autoAdjust="0"/>
  </p:normalViewPr>
  <p:slideViewPr>
    <p:cSldViewPr>
      <p:cViewPr>
        <p:scale>
          <a:sx n="110" d="100"/>
          <a:sy n="110" d="100"/>
        </p:scale>
        <p:origin x="-1644" y="-6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Посетители сайта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6865</c:v>
                </c:pt>
                <c:pt idx="1">
                  <c:v>5870</c:v>
                </c:pt>
                <c:pt idx="2">
                  <c:v>6979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Посещения сайта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16808</c:v>
                </c:pt>
                <c:pt idx="1">
                  <c:v>15343</c:v>
                </c:pt>
                <c:pt idx="2">
                  <c:v>16488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Просмотры страниц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39754</c:v>
                </c:pt>
                <c:pt idx="1">
                  <c:v>47515</c:v>
                </c:pt>
                <c:pt idx="2">
                  <c:v>55492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174464"/>
        <c:axId val="119630656"/>
      </c:barChart>
      <c:catAx>
        <c:axId val="90174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9630656"/>
        <c:crosses val="autoZero"/>
        <c:auto val="1"/>
        <c:lblAlgn val="ctr"/>
        <c:lblOffset val="100"/>
        <c:noMultiLvlLbl val="0"/>
      </c:catAx>
      <c:valAx>
        <c:axId val="119630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1744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4851532567049754E-3"/>
          <c:y val="0.7928193433419406"/>
          <c:w val="0.99351484674329504"/>
          <c:h val="0.1865816973109978"/>
        </c:manualLayout>
      </c:layout>
      <c:overlay val="0"/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27520107864606E-2"/>
          <c:y val="5.0135313229719931E-2"/>
          <c:w val="0.49495968883565444"/>
          <c:h val="0.904590510329828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Популярные страницы сайта. 2014-2015 гг.</c:v>
                </c:pt>
              </c:strCache>
            </c:strRef>
          </c:tx>
          <c:dLbls>
            <c:txPr>
              <a:bodyPr/>
              <a:lstStyle/>
              <a:p>
                <a:pPr>
                  <a:defRPr sz="105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Лист1!$A$2:$A$15</c:f>
              <c:strCache>
                <c:ptCount val="14"/>
                <c:pt idx="0">
                  <c:v>Главная</c:v>
                </c:pt>
                <c:pt idx="1">
                  <c:v>Ресурсы</c:v>
                </c:pt>
                <c:pt idx="2">
                  <c:v>Электронный каталог</c:v>
                </c:pt>
                <c:pt idx="3">
                  <c:v>События</c:v>
                </c:pt>
                <c:pt idx="4">
                  <c:v>О библиотеке</c:v>
                </c:pt>
                <c:pt idx="5">
                  <c:v>Электронная библиотека</c:v>
                </c:pt>
                <c:pt idx="6">
                  <c:v>Читателям</c:v>
                </c:pt>
                <c:pt idx="7">
                  <c:v>Услуги</c:v>
                </c:pt>
                <c:pt idx="8">
                  <c:v>Наша деятельность</c:v>
                </c:pt>
                <c:pt idx="9">
                  <c:v>Выставки</c:v>
                </c:pt>
                <c:pt idx="10">
                  <c:v>Отделы и центры</c:v>
                </c:pt>
                <c:pt idx="11">
                  <c:v>Удаленные ресурсы</c:v>
                </c:pt>
                <c:pt idx="12">
                  <c:v>Библиотекам</c:v>
                </c:pt>
                <c:pt idx="13">
                  <c:v>Остальное (менее 1%)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40</c:v>
                </c:pt>
                <c:pt idx="1">
                  <c:v>8</c:v>
                </c:pt>
                <c:pt idx="2">
                  <c:v>7</c:v>
                </c:pt>
                <c:pt idx="3">
                  <c:v>4</c:v>
                </c:pt>
                <c:pt idx="4">
                  <c:v>3.5</c:v>
                </c:pt>
                <c:pt idx="5">
                  <c:v>2.5</c:v>
                </c:pt>
                <c:pt idx="6">
                  <c:v>2</c:v>
                </c:pt>
                <c:pt idx="7">
                  <c:v>2</c:v>
                </c:pt>
                <c:pt idx="8">
                  <c:v>1.8</c:v>
                </c:pt>
                <c:pt idx="9">
                  <c:v>1.3</c:v>
                </c:pt>
                <c:pt idx="10">
                  <c:v>1.3</c:v>
                </c:pt>
                <c:pt idx="11">
                  <c:v>1.2</c:v>
                </c:pt>
                <c:pt idx="12">
                  <c:v>1</c:v>
                </c:pt>
                <c:pt idx="13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638940512227084"/>
          <c:y val="6.8679021551629763E-2"/>
          <c:w val="0.47199455994287126"/>
          <c:h val="0.93132097844837025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Общая документовыдача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63796</c:v>
                </c:pt>
                <c:pt idx="1">
                  <c:v>65863</c:v>
                </c:pt>
                <c:pt idx="2">
                  <c:v>69020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Абонемент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5777</c:v>
                </c:pt>
                <c:pt idx="1">
                  <c:v>3346</c:v>
                </c:pt>
                <c:pt idx="2">
                  <c:v>6192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Станция самообслуживания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3</c:v>
                </c:pt>
                <c:pt idx="1">
                  <c:v>2127</c:v>
                </c:pt>
                <c:pt idx="2">
                  <c:v>3642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Литрес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24</c:v>
                </c:pt>
                <c:pt idx="1">
                  <c:v>178</c:v>
                </c:pt>
                <c:pt idx="2">
                  <c:v>183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123840"/>
        <c:axId val="87389248"/>
      </c:barChart>
      <c:catAx>
        <c:axId val="33123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7389248"/>
        <c:crosses val="autoZero"/>
        <c:auto val="1"/>
        <c:lblAlgn val="ctr"/>
        <c:lblOffset val="100"/>
        <c:noMultiLvlLbl val="0"/>
      </c:catAx>
      <c:valAx>
        <c:axId val="87389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12384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371890143047451E-2"/>
          <c:y val="0"/>
          <c:w val="0.52404795105839752"/>
          <c:h val="0.9973427011474947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Личный кабинет</c:v>
                </c:pt>
              </c:strCache>
            </c:strRef>
          </c:tx>
          <c:dLbls>
            <c:txPr>
              <a:bodyPr/>
              <a:lstStyle/>
              <a:p>
                <a:pPr>
                  <a:defRPr sz="2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Редактирование параметров подписки</c:v>
                </c:pt>
                <c:pt idx="1">
                  <c:v>Добавление адреса подписки</c:v>
                </c:pt>
                <c:pt idx="2">
                  <c:v>Авторизация</c:v>
                </c:pt>
                <c:pt idx="3">
                  <c:v>Профиль пользователя</c:v>
                </c:pt>
                <c:pt idx="4">
                  <c:v>Книги на руках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40</c:v>
                </c:pt>
                <c:pt idx="1">
                  <c:v>27</c:v>
                </c:pt>
                <c:pt idx="2">
                  <c:v>16</c:v>
                </c:pt>
                <c:pt idx="3">
                  <c:v>11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8032731565651583"/>
          <c:y val="9.1541450700412391E-2"/>
          <c:w val="0.30978281748549225"/>
          <c:h val="0.89220451567900183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067529184388322E-2"/>
          <c:y val="3.7403988467747833E-2"/>
          <c:w val="0.50902546467583265"/>
          <c:h val="0.9596988691041953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Подписчики рассылки</c:v>
                </c:pt>
              </c:strCache>
            </c:strRef>
          </c:tx>
          <c:dLbls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Лекции, семинары, мастер-классы</c:v>
                </c:pt>
                <c:pt idx="1">
                  <c:v>Акции, проекты</c:v>
                </c:pt>
                <c:pt idx="2">
                  <c:v>Выставки</c:v>
                </c:pt>
                <c:pt idx="3">
                  <c:v>Литературно-музыкальные вечера</c:v>
                </c:pt>
                <c:pt idx="4">
                  <c:v>Клубы по интересам</c:v>
                </c:pt>
                <c:pt idx="5">
                  <c:v>Мероприятия на иностранных языках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34</c:v>
                </c:pt>
                <c:pt idx="1">
                  <c:v>27</c:v>
                </c:pt>
                <c:pt idx="2">
                  <c:v>27</c:v>
                </c:pt>
                <c:pt idx="3">
                  <c:v>26</c:v>
                </c:pt>
                <c:pt idx="4">
                  <c:v>24</c:v>
                </c:pt>
                <c:pt idx="5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8724478726682359"/>
          <c:y val="2.2397833058991158E-2"/>
          <c:w val="0.30277204524444873"/>
          <c:h val="0.95834131988562599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382850483362668E-2"/>
          <c:y val="5.3051410223122583E-2"/>
          <c:w val="0.51975557664118932"/>
          <c:h val="0.9469485897768774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txPr>
              <a:bodyPr/>
              <a:lstStyle/>
              <a:p>
                <a:pPr>
                  <a:defRPr sz="2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Подписка на рассылку</c:v>
                </c:pt>
                <c:pt idx="1">
                  <c:v>Просмотр книг на руках</c:v>
                </c:pt>
                <c:pt idx="2">
                  <c:v>Продление книг на руках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61</c:v>
                </c:pt>
                <c:pt idx="1">
                  <c:v>36</c:v>
                </c:pt>
                <c:pt idx="2">
                  <c:v>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706104227427572"/>
          <c:y val="1.8765528722386179E-2"/>
          <c:w val="0.37256704008746167"/>
          <c:h val="0.44595849616870359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Электронный заказ</c:v>
                </c:pt>
              </c:strCache>
            </c:strRef>
          </c:tx>
          <c:marker>
            <c:symbol val="none"/>
          </c:marker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89</c:v>
                </c:pt>
                <c:pt idx="1">
                  <c:v>110</c:v>
                </c:pt>
                <c:pt idx="2">
                  <c:v>304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Литрес</c:v>
                </c:pt>
              </c:strCache>
            </c:strRef>
          </c:tx>
          <c:marker>
            <c:symbol val="none"/>
          </c:marker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24</c:v>
                </c:pt>
                <c:pt idx="1">
                  <c:v>178</c:v>
                </c:pt>
                <c:pt idx="2">
                  <c:v>190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Виртуальная справка</c:v>
                </c:pt>
              </c:strCache>
            </c:strRef>
          </c:tx>
          <c:marker>
            <c:symbol val="none"/>
          </c:marker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10</c:v>
                </c:pt>
                <c:pt idx="1">
                  <c:v>10</c:v>
                </c:pt>
                <c:pt idx="2">
                  <c:v>10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ЭДД</c:v>
                </c:pt>
              </c:strCache>
            </c:strRef>
          </c:tx>
          <c:marker>
            <c:symbol val="none"/>
          </c:marker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28</c:v>
                </c:pt>
                <c:pt idx="1">
                  <c:v>28</c:v>
                </c:pt>
                <c:pt idx="2">
                  <c:v>30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Личный кабинет</c:v>
                </c:pt>
              </c:strCache>
            </c:strRef>
          </c:tx>
          <c:marker>
            <c:symbol val="none"/>
          </c:marker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409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927040"/>
        <c:axId val="45284096"/>
      </c:lineChart>
      <c:catAx>
        <c:axId val="43927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5284096"/>
        <c:crosses val="autoZero"/>
        <c:auto val="1"/>
        <c:lblAlgn val="ctr"/>
        <c:lblOffset val="100"/>
        <c:noMultiLvlLbl val="0"/>
      </c:catAx>
      <c:valAx>
        <c:axId val="45284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92704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Facebook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Лист1!$A$2:$A$3</c:f>
              <c:strCache>
                <c:ptCount val="2"/>
                <c:pt idx="0">
                  <c:v>Подписчики</c:v>
                </c:pt>
                <c:pt idx="1">
                  <c:v>Контент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121</c:v>
                </c:pt>
                <c:pt idx="1">
                  <c:v>83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Вконтакте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Лист1!$A$2:$A$3</c:f>
              <c:strCache>
                <c:ptCount val="2"/>
                <c:pt idx="0">
                  <c:v>Подписчики</c:v>
                </c:pt>
                <c:pt idx="1">
                  <c:v>Контент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88</c:v>
                </c:pt>
                <c:pt idx="1">
                  <c:v>95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Twitter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Лист1!$A$2:$A$3</c:f>
              <c:strCache>
                <c:ptCount val="2"/>
                <c:pt idx="0">
                  <c:v>Подписчики</c:v>
                </c:pt>
                <c:pt idx="1">
                  <c:v>Контент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17</c:v>
                </c:pt>
                <c:pt idx="1">
                  <c:v>23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Instagramm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Лист1!$A$2:$A$3</c:f>
              <c:strCache>
                <c:ptCount val="2"/>
                <c:pt idx="0">
                  <c:v>Подписчики</c:v>
                </c:pt>
                <c:pt idx="1">
                  <c:v>Контент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16</c:v>
                </c:pt>
                <c:pt idx="1">
                  <c:v>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YouTube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Лист1!$A$2:$A$3</c:f>
              <c:strCache>
                <c:ptCount val="2"/>
                <c:pt idx="0">
                  <c:v>Подписчики</c:v>
                </c:pt>
                <c:pt idx="1">
                  <c:v>Контент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20</c:v>
                </c:pt>
                <c:pt idx="1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293824"/>
        <c:axId val="87390976"/>
      </c:barChart>
      <c:catAx>
        <c:axId val="33293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7390976"/>
        <c:crosses val="autoZero"/>
        <c:auto val="1"/>
        <c:lblAlgn val="ctr"/>
        <c:lblOffset val="100"/>
        <c:noMultiLvlLbl val="0"/>
      </c:catAx>
      <c:valAx>
        <c:axId val="87390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29382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Пользователи библиотеки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3240</c:v>
                </c:pt>
                <c:pt idx="1">
                  <c:v>3180</c:v>
                </c:pt>
                <c:pt idx="2">
                  <c:v>3220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Посетители сайта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6860</c:v>
                </c:pt>
                <c:pt idx="1">
                  <c:v>5870</c:v>
                </c:pt>
                <c:pt idx="2">
                  <c:v>7010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Подписчики СС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1">
                  <c:v>200</c:v>
                </c:pt>
                <c:pt idx="2">
                  <c:v>511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Пользователи ЛК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Лист1!$E$2:$E$4</c:f>
              <c:numCache>
                <c:formatCode>General</c:formatCode>
                <c:ptCount val="3"/>
                <c:pt idx="2">
                  <c:v>113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Читатели Литрес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26</c:v>
                </c:pt>
                <c:pt idx="1">
                  <c:v>78</c:v>
                </c:pt>
                <c:pt idx="2">
                  <c:v>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295360"/>
        <c:axId val="127758848"/>
      </c:barChart>
      <c:catAx>
        <c:axId val="33295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7758848"/>
        <c:crosses val="autoZero"/>
        <c:auto val="1"/>
        <c:lblAlgn val="ctr"/>
        <c:lblOffset val="100"/>
        <c:noMultiLvlLbl val="0"/>
      </c:catAx>
      <c:valAx>
        <c:axId val="127758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29536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648A6-1A9B-4983-B06C-8A308EEFCAC8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82CF9-DFE3-407D-89BC-688BFF03A1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927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BBB-07A3-4816-9722-E8ECBF9FE7B0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E77-3CF7-41BF-BC21-5AFD99EA7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1121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BBB-07A3-4816-9722-E8ECBF9FE7B0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E77-3CF7-41BF-BC21-5AFD99EA7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7743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BBB-07A3-4816-9722-E8ECBF9FE7B0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E77-3CF7-41BF-BC21-5AFD99EA7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4834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BBB-07A3-4816-9722-E8ECBF9FE7B0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E77-3CF7-41BF-BC21-5AFD99EA7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929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BBB-07A3-4816-9722-E8ECBF9FE7B0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E77-3CF7-41BF-BC21-5AFD99EA7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7515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BBB-07A3-4816-9722-E8ECBF9FE7B0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E77-3CF7-41BF-BC21-5AFD99EA7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7215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BBB-07A3-4816-9722-E8ECBF9FE7B0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E77-3CF7-41BF-BC21-5AFD99EA7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1525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BBB-07A3-4816-9722-E8ECBF9FE7B0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E77-3CF7-41BF-BC21-5AFD99EA7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1429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BBB-07A3-4816-9722-E8ECBF9FE7B0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E77-3CF7-41BF-BC21-5AFD99EA7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1386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BBB-07A3-4816-9722-E8ECBF9FE7B0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E77-3CF7-41BF-BC21-5AFD99EA7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4749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BBB-07A3-4816-9722-E8ECBF9FE7B0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E77-3CF7-41BF-BC21-5AFD99EA7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483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A2BBB-07A3-4816-9722-E8ECBF9FE7B0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64E77-3CF7-41BF-BC21-5AFD99EA7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965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mailto:a.dovbysh@ngonb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85259" cy="51435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23478"/>
            <a:ext cx="1390135" cy="720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592523" y="1247690"/>
            <a:ext cx="7366799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ВНЕДРЕНИЕ НОВЫХ ВИДОВ И ФОРМ БИБЛИОТЕЧНО-ИНФОРМАЦИОННОГО ОБСЛУЖИВАНИЯ НА ОСНОВЕ СОВРЕМЕННЫХ ИНФОРМАЦИОННО-КОММУНИКАЦИОННЫХ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ТЕХНОЛОГИЙ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14470" y="3867894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А.П. Довбыш, главный библиограф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Новосибирской государственно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й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областной научной библиотеки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2087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85259" cy="51435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23478"/>
            <a:ext cx="1390135" cy="720000"/>
          </a:xfrm>
          <a:prstGeom prst="rect">
            <a:avLst/>
          </a:prstGeom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416147699"/>
              </p:ext>
            </p:extLst>
          </p:nvPr>
        </p:nvGraphicFramePr>
        <p:xfrm>
          <a:off x="1828800" y="971550"/>
          <a:ext cx="7063680" cy="4171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403648" y="353279"/>
            <a:ext cx="5791963" cy="49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 пользователей НГОНБ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0790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85259" cy="51435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23478"/>
            <a:ext cx="1390135" cy="720000"/>
          </a:xfrm>
          <a:prstGeom prst="rect">
            <a:avLst/>
          </a:prstGeom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285259" y="205979"/>
            <a:ext cx="6311078" cy="85725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10" name="Объект 2"/>
          <p:cNvSpPr>
            <a:spLocks noGrp="1"/>
          </p:cNvSpPr>
          <p:nvPr>
            <p:ph idx="1"/>
          </p:nvPr>
        </p:nvSpPr>
        <p:spPr>
          <a:xfrm>
            <a:off x="1763688" y="1200150"/>
            <a:ext cx="7272808" cy="38198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Довбыш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нна Петровна,</a:t>
            </a:r>
          </a:p>
          <a:p>
            <a:pPr marL="0" indent="0"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Главный библиограф НГОНБ,</a:t>
            </a:r>
          </a:p>
          <a:p>
            <a:pPr marL="0" indent="0"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Руководитель проекта «Открытый университет Сибири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Куратор Центра компьютерной грамотности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223-11-39</a:t>
            </a:r>
          </a:p>
          <a:p>
            <a:pPr marL="0" indent="0">
              <a:buNone/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  <a:hlinkClick r:id="rId4"/>
              </a:rPr>
              <a:t>a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  <a:hlinkClick r:id="rId4"/>
              </a:rPr>
              <a:t>.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  <a:hlinkClick r:id="rId4"/>
              </a:rPr>
              <a:t>dovbysh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  <a:hlinkClick r:id="rId4"/>
              </a:rPr>
              <a:t>@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  <a:hlinkClick r:id="rId4"/>
              </a:rPr>
              <a:t>ngonb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  <a:hlinkClick r:id="rId4"/>
              </a:rPr>
              <a:t>.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  <a:hlinkClick r:id="rId4"/>
              </a:rPr>
              <a:t>ru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vk.com/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ando_nsk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vk.com/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ousib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www.ngonb.ru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4" t="32034" r="4175" b="31237"/>
          <a:stretch/>
        </p:blipFill>
        <p:spPr>
          <a:xfrm>
            <a:off x="7773724" y="3765962"/>
            <a:ext cx="1035357" cy="41894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0" t="9559" r="2360" b="53208"/>
          <a:stretch/>
        </p:blipFill>
        <p:spPr>
          <a:xfrm>
            <a:off x="7773724" y="4443958"/>
            <a:ext cx="1035357" cy="266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3373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85259" cy="51435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23478"/>
            <a:ext cx="1390135" cy="720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40433" y="353279"/>
            <a:ext cx="5544616" cy="49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Посещаемость сайта в 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2013-2015 гг.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2" name="Диаграмма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090030"/>
              </p:ext>
            </p:extLst>
          </p:nvPr>
        </p:nvGraphicFramePr>
        <p:xfrm>
          <a:off x="1601092" y="1059582"/>
          <a:ext cx="7291387" cy="3987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356001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85259" cy="51435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23478"/>
            <a:ext cx="1390135" cy="720000"/>
          </a:xfrm>
          <a:prstGeom prst="rect">
            <a:avLst/>
          </a:prstGeom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850757633"/>
              </p:ext>
            </p:extLst>
          </p:nvPr>
        </p:nvGraphicFramePr>
        <p:xfrm>
          <a:off x="1285259" y="987574"/>
          <a:ext cx="7858741" cy="4155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650995" y="353279"/>
            <a:ext cx="5544616" cy="49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Популярные страницы сайта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2137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85259" cy="51435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23478"/>
            <a:ext cx="1390135" cy="720000"/>
          </a:xfrm>
          <a:prstGeom prst="rect">
            <a:avLst/>
          </a:prstGeom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69664052"/>
              </p:ext>
            </p:extLst>
          </p:nvPr>
        </p:nvGraphicFramePr>
        <p:xfrm>
          <a:off x="1403649" y="971550"/>
          <a:ext cx="7582822" cy="40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403648" y="353279"/>
            <a:ext cx="5791963" cy="49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Виды </a:t>
            </a:r>
            <a:r>
              <a:rPr lang="ru-RU" sz="24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документовыдачи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НГОНБ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2297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85259" cy="51435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23478"/>
            <a:ext cx="1390135" cy="720000"/>
          </a:xfrm>
          <a:prstGeom prst="rect">
            <a:avLst/>
          </a:prstGeom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150198865"/>
              </p:ext>
            </p:extLst>
          </p:nvPr>
        </p:nvGraphicFramePr>
        <p:xfrm>
          <a:off x="1403648" y="971550"/>
          <a:ext cx="7704856" cy="40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285260" y="326413"/>
            <a:ext cx="6167060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Просмотры страниц ЛК пользователя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3039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85259" cy="51435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23478"/>
            <a:ext cx="1390135" cy="720000"/>
          </a:xfrm>
          <a:prstGeom prst="rect">
            <a:avLst/>
          </a:prstGeom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121066175"/>
              </p:ext>
            </p:extLst>
          </p:nvPr>
        </p:nvGraphicFramePr>
        <p:xfrm>
          <a:off x="1403648" y="971550"/>
          <a:ext cx="7632848" cy="40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285260" y="326413"/>
            <a:ext cx="6167060" cy="49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Категории </a:t>
            </a:r>
            <a:r>
              <a:rPr lang="en-US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e-mail-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рассылки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9502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85259" cy="51435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23478"/>
            <a:ext cx="1390135" cy="720000"/>
          </a:xfrm>
          <a:prstGeom prst="rect">
            <a:avLst/>
          </a:prstGeom>
        </p:spPr>
      </p:pic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099040735"/>
              </p:ext>
            </p:extLst>
          </p:nvPr>
        </p:nvGraphicFramePr>
        <p:xfrm>
          <a:off x="1689734" y="987574"/>
          <a:ext cx="7346761" cy="4032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403648" y="353279"/>
            <a:ext cx="5791963" cy="483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Популярные услуги ЛК</a:t>
            </a:r>
          </a:p>
        </p:txBody>
      </p:sp>
    </p:spTree>
    <p:extLst>
      <p:ext uri="{BB962C8B-B14F-4D97-AF65-F5344CB8AC3E}">
        <p14:creationId xmlns:p14="http://schemas.microsoft.com/office/powerpoint/2010/main" val="36233956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85259" cy="51435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23478"/>
            <a:ext cx="1390135" cy="720000"/>
          </a:xfrm>
          <a:prstGeom prst="rect">
            <a:avLst/>
          </a:prstGeom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467693656"/>
              </p:ext>
            </p:extLst>
          </p:nvPr>
        </p:nvGraphicFramePr>
        <p:xfrm>
          <a:off x="1403648" y="971550"/>
          <a:ext cx="7582823" cy="40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285260" y="123478"/>
            <a:ext cx="5910352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Динамика использования электронных сервисов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8072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85259" cy="51435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806228" y="1347614"/>
            <a:ext cx="76126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23478"/>
            <a:ext cx="1390135" cy="720000"/>
          </a:xfrm>
          <a:prstGeom prst="rect">
            <a:avLst/>
          </a:prstGeom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94822474"/>
              </p:ext>
            </p:extLst>
          </p:nvPr>
        </p:nvGraphicFramePr>
        <p:xfrm>
          <a:off x="1403648" y="971550"/>
          <a:ext cx="7582823" cy="40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403648" y="353279"/>
            <a:ext cx="5791963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Активность 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НГОНБ в </a:t>
            </a:r>
            <a:r>
              <a:rPr lang="ru-RU" sz="2400" i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соцсетях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6626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5826</TotalTime>
  <Words>91</Words>
  <Application>Microsoft Office PowerPoint</Application>
  <PresentationFormat>Экран (16:9)</PresentationFormat>
  <Paragraphs>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ngonb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Аубакирова Ламия Гусейновна</dc:creator>
  <cp:lastModifiedBy>Довбыш Анна Петровна</cp:lastModifiedBy>
  <cp:revision>324</cp:revision>
  <cp:lastPrinted>2013-11-27T09:09:22Z</cp:lastPrinted>
  <dcterms:created xsi:type="dcterms:W3CDTF">2013-11-07T04:51:36Z</dcterms:created>
  <dcterms:modified xsi:type="dcterms:W3CDTF">2016-02-09T11:40:28Z</dcterms:modified>
</cp:coreProperties>
</file>