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7" r:id="rId2"/>
    <p:sldId id="331" r:id="rId3"/>
    <p:sldId id="291" r:id="rId4"/>
    <p:sldId id="309" r:id="rId5"/>
    <p:sldId id="290" r:id="rId6"/>
    <p:sldId id="314" r:id="rId7"/>
    <p:sldId id="292" r:id="rId8"/>
    <p:sldId id="303" r:id="rId9"/>
    <p:sldId id="306" r:id="rId10"/>
    <p:sldId id="264" r:id="rId11"/>
    <p:sldId id="311" r:id="rId12"/>
    <p:sldId id="293" r:id="rId13"/>
    <p:sldId id="265" r:id="rId14"/>
    <p:sldId id="327" r:id="rId15"/>
    <p:sldId id="295" r:id="rId16"/>
    <p:sldId id="313" r:id="rId17"/>
    <p:sldId id="294" r:id="rId18"/>
    <p:sldId id="310" r:id="rId19"/>
    <p:sldId id="296" r:id="rId20"/>
    <p:sldId id="312" r:id="rId21"/>
    <p:sldId id="315" r:id="rId22"/>
    <p:sldId id="316" r:id="rId23"/>
    <p:sldId id="307" r:id="rId24"/>
    <p:sldId id="317" r:id="rId25"/>
    <p:sldId id="270" r:id="rId26"/>
    <p:sldId id="271" r:id="rId27"/>
    <p:sldId id="297" r:id="rId28"/>
    <p:sldId id="305" r:id="rId29"/>
    <p:sldId id="304" r:id="rId30"/>
    <p:sldId id="318" r:id="rId31"/>
    <p:sldId id="326" r:id="rId32"/>
    <p:sldId id="328" r:id="rId33"/>
    <p:sldId id="329" r:id="rId34"/>
    <p:sldId id="330" r:id="rId35"/>
    <p:sldId id="319" r:id="rId36"/>
    <p:sldId id="321" r:id="rId37"/>
    <p:sldId id="322" r:id="rId38"/>
    <p:sldId id="323" r:id="rId39"/>
    <p:sldId id="324" r:id="rId40"/>
    <p:sldId id="325" r:id="rId41"/>
    <p:sldId id="308" r:id="rId42"/>
    <p:sldId id="301" r:id="rId43"/>
    <p:sldId id="260" r:id="rId44"/>
    <p:sldId id="28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C7A1E3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6433" autoAdjust="0"/>
  </p:normalViewPr>
  <p:slideViewPr>
    <p:cSldViewPr showGuides="1">
      <p:cViewPr varScale="1">
        <p:scale>
          <a:sx n="65" d="100"/>
          <a:sy n="65" d="100"/>
        </p:scale>
        <p:origin x="1398" y="60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2/07/2019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2/07/2019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Only</a:t>
            </a:r>
            <a:r>
              <a:rPr lang="en-AU" baseline="0" dirty="0"/>
              <a:t> twenty minutes. 4 minutes for discussion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05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948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Chi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0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60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191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0" y="5499276"/>
            <a:ext cx="9144000" cy="1358725"/>
            <a:chOff x="1" y="4124455"/>
            <a:chExt cx="9144000" cy="1019044"/>
          </a:xfrm>
        </p:grpSpPr>
        <p:sp>
          <p:nvSpPr>
            <p:cNvPr id="29" name="Rectangle 28"/>
            <p:cNvSpPr/>
            <p:nvPr userDrawn="1"/>
          </p:nvSpPr>
          <p:spPr>
            <a:xfrm>
              <a:off x="1497" y="4455240"/>
              <a:ext cx="9142503" cy="6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grpSp>
          <p:nvGrpSpPr>
            <p:cNvPr id="30" name="Group 99"/>
            <p:cNvGrpSpPr/>
            <p:nvPr userDrawn="1"/>
          </p:nvGrpSpPr>
          <p:grpSpPr>
            <a:xfrm>
              <a:off x="1" y="4124455"/>
              <a:ext cx="9144000" cy="745712"/>
              <a:chOff x="1" y="4124455"/>
              <a:chExt cx="9144000" cy="745712"/>
            </a:xfrm>
          </p:grpSpPr>
          <p:grpSp>
            <p:nvGrpSpPr>
              <p:cNvPr id="31" name="Group 98"/>
              <p:cNvGrpSpPr/>
              <p:nvPr userDrawn="1"/>
            </p:nvGrpSpPr>
            <p:grpSpPr>
              <a:xfrm>
                <a:off x="1" y="4124455"/>
                <a:ext cx="9144000" cy="745712"/>
                <a:chOff x="1" y="4124455"/>
                <a:chExt cx="9159874" cy="745712"/>
              </a:xfrm>
            </p:grpSpPr>
            <p:sp>
              <p:nvSpPr>
                <p:cNvPr id="46" name="Freeform 42"/>
                <p:cNvSpPr>
                  <a:spLocks noEditPoints="1"/>
                </p:cNvSpPr>
                <p:nvPr/>
              </p:nvSpPr>
              <p:spPr bwMode="auto">
                <a:xfrm>
                  <a:off x="1" y="4171566"/>
                  <a:ext cx="9159873" cy="698601"/>
                </a:xfrm>
                <a:custGeom>
                  <a:avLst/>
                  <a:gdLst/>
                  <a:ahLst/>
                  <a:cxnLst>
                    <a:cxn ang="0">
                      <a:pos x="2415" y="88"/>
                    </a:cxn>
                    <a:cxn ang="0">
                      <a:pos x="0" y="88"/>
                    </a:cxn>
                    <a:cxn ang="0">
                      <a:pos x="0" y="102"/>
                    </a:cxn>
                    <a:cxn ang="0">
                      <a:pos x="2202" y="102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881" y="0"/>
                    </a:cxn>
                    <a:cxn ang="0">
                      <a:pos x="2855" y="0"/>
                    </a:cxn>
                    <a:cxn ang="0">
                      <a:pos x="2855" y="88"/>
                    </a:cxn>
                    <a:cxn ang="0">
                      <a:pos x="2415" y="88"/>
                    </a:cxn>
                    <a:cxn ang="0">
                      <a:pos x="2415" y="88"/>
                    </a:cxn>
                    <a:cxn ang="0">
                      <a:pos x="2768" y="220"/>
                    </a:cxn>
                    <a:cxn ang="0">
                      <a:pos x="2881" y="220"/>
                    </a:cxn>
                    <a:cxn ang="0">
                      <a:pos x="2881" y="0"/>
                    </a:cxn>
                  </a:cxnLst>
                  <a:rect l="0" t="0" r="r" b="b"/>
                  <a:pathLst>
                    <a:path w="2881" h="220">
                      <a:moveTo>
                        <a:pt x="2415" y="88"/>
                      </a:move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202" y="102"/>
                        <a:pt x="2202" y="102"/>
                        <a:pt x="2202" y="102"/>
                      </a:cubicBezTo>
                      <a:cubicBezTo>
                        <a:pt x="2341" y="102"/>
                        <a:pt x="2386" y="99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moveTo>
                        <a:pt x="2881" y="0"/>
                      </a:moveTo>
                      <a:cubicBezTo>
                        <a:pt x="2855" y="0"/>
                        <a:pt x="2855" y="0"/>
                        <a:pt x="2855" y="0"/>
                      </a:cubicBezTo>
                      <a:cubicBezTo>
                        <a:pt x="2855" y="88"/>
                        <a:pt x="2855" y="88"/>
                        <a:pt x="285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15" y="88"/>
                        <a:pt x="2415" y="88"/>
                        <a:pt x="2415" y="88"/>
                      </a:cubicBezTo>
                      <a:cubicBezTo>
                        <a:pt x="2489" y="148"/>
                        <a:pt x="2587" y="220"/>
                        <a:pt x="2768" y="220"/>
                      </a:cubicBezTo>
                      <a:cubicBezTo>
                        <a:pt x="2812" y="220"/>
                        <a:pt x="2881" y="220"/>
                        <a:pt x="2881" y="220"/>
                      </a:cubicBezTo>
                      <a:cubicBezTo>
                        <a:pt x="2881" y="0"/>
                        <a:pt x="2881" y="0"/>
                        <a:pt x="2881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sz="1800"/>
                </a:p>
              </p:txBody>
            </p:sp>
            <p:sp>
              <p:nvSpPr>
                <p:cNvPr id="47" name="Freeform 43"/>
                <p:cNvSpPr>
                  <a:spLocks noEditPoints="1"/>
                </p:cNvSpPr>
                <p:nvPr/>
              </p:nvSpPr>
              <p:spPr bwMode="auto">
                <a:xfrm>
                  <a:off x="1" y="4124455"/>
                  <a:ext cx="9077765" cy="327091"/>
                </a:xfrm>
                <a:custGeom>
                  <a:avLst/>
                  <a:gdLst/>
                  <a:ahLst/>
                  <a:cxnLst>
                    <a:cxn ang="0">
                      <a:pos x="2855" y="15"/>
                    </a:cxn>
                    <a:cxn ang="0">
                      <a:pos x="2773" y="15"/>
                    </a:cxn>
                    <a:cxn ang="0">
                      <a:pos x="2415" y="103"/>
                    </a:cxn>
                    <a:cxn ang="0">
                      <a:pos x="2855" y="103"/>
                    </a:cxn>
                    <a:cxn ang="0">
                      <a:pos x="2855" y="15"/>
                    </a:cxn>
                    <a:cxn ang="0">
                      <a:pos x="2075" y="0"/>
                    </a:cxn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2415" y="103"/>
                    </a:cxn>
                    <a:cxn ang="0">
                      <a:pos x="2075" y="0"/>
                    </a:cxn>
                  </a:cxnLst>
                  <a:rect l="0" t="0" r="r" b="b"/>
                  <a:pathLst>
                    <a:path w="2855" h="103">
                      <a:moveTo>
                        <a:pt x="2855" y="15"/>
                      </a:moveTo>
                      <a:cubicBezTo>
                        <a:pt x="2773" y="15"/>
                        <a:pt x="2773" y="15"/>
                        <a:pt x="2773" y="15"/>
                      </a:cubicBezTo>
                      <a:cubicBezTo>
                        <a:pt x="2555" y="15"/>
                        <a:pt x="2475" y="80"/>
                        <a:pt x="2415" y="103"/>
                      </a:cubicBezTo>
                      <a:cubicBezTo>
                        <a:pt x="2855" y="103"/>
                        <a:pt x="2855" y="103"/>
                        <a:pt x="2855" y="103"/>
                      </a:cubicBezTo>
                      <a:cubicBezTo>
                        <a:pt x="2855" y="15"/>
                        <a:pt x="2855" y="15"/>
                        <a:pt x="2855" y="15"/>
                      </a:cubicBezTo>
                      <a:moveTo>
                        <a:pt x="207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2415" y="103"/>
                        <a:pt x="2415" y="103"/>
                        <a:pt x="2415" y="103"/>
                      </a:cubicBezTo>
                      <a:cubicBezTo>
                        <a:pt x="2342" y="43"/>
                        <a:pt x="2220" y="0"/>
                        <a:pt x="2075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sz="1800"/>
                </a:p>
              </p:txBody>
            </p:sp>
            <p:sp>
              <p:nvSpPr>
                <p:cNvPr id="48" name="Freeform 44"/>
                <p:cNvSpPr>
                  <a:spLocks/>
                </p:cNvSpPr>
                <p:nvPr/>
              </p:nvSpPr>
              <p:spPr bwMode="auto">
                <a:xfrm>
                  <a:off x="1" y="4171566"/>
                  <a:ext cx="7677872" cy="324399"/>
                </a:xfrm>
                <a:custGeom>
                  <a:avLst/>
                  <a:gdLst/>
                  <a:ahLst/>
                  <a:cxnLst>
                    <a:cxn ang="0">
                      <a:pos x="2415" y="88"/>
                    </a:cxn>
                    <a:cxn ang="0">
                      <a:pos x="2075" y="0"/>
                    </a:cxn>
                    <a:cxn ang="0">
                      <a:pos x="0" y="0"/>
                    </a:cxn>
                    <a:cxn ang="0">
                      <a:pos x="0" y="102"/>
                    </a:cxn>
                    <a:cxn ang="0">
                      <a:pos x="2202" y="102"/>
                    </a:cxn>
                    <a:cxn ang="0">
                      <a:pos x="2415" y="88"/>
                    </a:cxn>
                  </a:cxnLst>
                  <a:rect l="0" t="0" r="r" b="b"/>
                  <a:pathLst>
                    <a:path w="2415" h="102">
                      <a:moveTo>
                        <a:pt x="2415" y="88"/>
                      </a:moveTo>
                      <a:cubicBezTo>
                        <a:pt x="2333" y="41"/>
                        <a:pt x="2220" y="0"/>
                        <a:pt x="20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202" y="102"/>
                        <a:pt x="2202" y="102"/>
                        <a:pt x="2202" y="102"/>
                      </a:cubicBezTo>
                      <a:cubicBezTo>
                        <a:pt x="2341" y="102"/>
                        <a:pt x="2386" y="99"/>
                        <a:pt x="2415" y="88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sz="1800"/>
                </a:p>
              </p:txBody>
            </p:sp>
            <p:sp>
              <p:nvSpPr>
                <p:cNvPr id="49" name="Freeform 45"/>
                <p:cNvSpPr>
                  <a:spLocks/>
                </p:cNvSpPr>
                <p:nvPr/>
              </p:nvSpPr>
              <p:spPr bwMode="auto">
                <a:xfrm>
                  <a:off x="7677873" y="4171566"/>
                  <a:ext cx="1482002" cy="648796"/>
                </a:xfrm>
                <a:custGeom>
                  <a:avLst/>
                  <a:gdLst/>
                  <a:ahLst/>
                  <a:cxnLst>
                    <a:cxn ang="0">
                      <a:pos x="358" y="0"/>
                    </a:cxn>
                    <a:cxn ang="0">
                      <a:pos x="0" y="88"/>
                    </a:cxn>
                    <a:cxn ang="0">
                      <a:pos x="353" y="204"/>
                    </a:cxn>
                    <a:cxn ang="0">
                      <a:pos x="466" y="204"/>
                    </a:cxn>
                    <a:cxn ang="0">
                      <a:pos x="466" y="0"/>
                    </a:cxn>
                    <a:cxn ang="0">
                      <a:pos x="358" y="0"/>
                    </a:cxn>
                  </a:cxnLst>
                  <a:rect l="0" t="0" r="r" b="b"/>
                  <a:pathLst>
                    <a:path w="466" h="204">
                      <a:moveTo>
                        <a:pt x="358" y="0"/>
                      </a:moveTo>
                      <a:cubicBezTo>
                        <a:pt x="140" y="0"/>
                        <a:pt x="60" y="65"/>
                        <a:pt x="0" y="88"/>
                      </a:cubicBezTo>
                      <a:cubicBezTo>
                        <a:pt x="96" y="142"/>
                        <a:pt x="172" y="204"/>
                        <a:pt x="353" y="204"/>
                      </a:cubicBezTo>
                      <a:cubicBezTo>
                        <a:pt x="397" y="204"/>
                        <a:pt x="466" y="204"/>
                        <a:pt x="466" y="204"/>
                      </a:cubicBezTo>
                      <a:cubicBezTo>
                        <a:pt x="466" y="0"/>
                        <a:pt x="466" y="0"/>
                        <a:pt x="466" y="0"/>
                      </a:cubicBezTo>
                      <a:lnTo>
                        <a:pt x="3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sz="1800"/>
                </a:p>
              </p:txBody>
            </p:sp>
          </p:grpSp>
          <p:pic>
            <p:nvPicPr>
              <p:cNvPr id="32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01816" y="4256808"/>
                <a:ext cx="489038" cy="489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" name="Group 19"/>
              <p:cNvGrpSpPr/>
              <p:nvPr userDrawn="1"/>
            </p:nvGrpSpPr>
            <p:grpSpPr>
              <a:xfrm>
                <a:off x="359397" y="4355630"/>
                <a:ext cx="612558" cy="71438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3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3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4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4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4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4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4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  <p:sp>
              <p:nvSpPr>
                <p:cNvPr id="4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5625960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28916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  <p:sldLayoutId id="214748368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4.wmf"/><Relationship Id="rId3" Type="http://schemas.openxmlformats.org/officeDocument/2006/relationships/image" Target="../media/image36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7.wmf"/><Relationship Id="rId9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6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51.wmf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6789" y="3704416"/>
            <a:ext cx="8799560" cy="914966"/>
          </a:xfrm>
        </p:spPr>
        <p:txBody>
          <a:bodyPr>
            <a:noAutofit/>
          </a:bodyPr>
          <a:lstStyle/>
          <a:p>
            <a:r>
              <a:rPr lang="en-US" dirty="0"/>
              <a:t>A P3D model for fracture growth across multiple elastic layers</a:t>
            </a:r>
            <a:endParaRPr lang="en-AU" sz="3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Onshore gas Program</a:t>
            </a:r>
          </a:p>
        </p:txBody>
      </p:sp>
      <p:sp>
        <p:nvSpPr>
          <p:cNvPr id="16" name="Footer Placeholder 2"/>
          <p:cNvSpPr txBox="1">
            <a:spLocks/>
          </p:cNvSpPr>
          <p:nvPr/>
        </p:nvSpPr>
        <p:spPr bwMode="auto">
          <a:xfrm>
            <a:off x="360000" y="4632541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dirty="0">
                <a:solidFill>
                  <a:srgbClr val="FFFFFF"/>
                </a:solidFill>
              </a:rPr>
              <a:t>Xi </a:t>
            </a:r>
            <a:r>
              <a:rPr lang="en-US" sz="2000" dirty="0" err="1">
                <a:solidFill>
                  <a:srgbClr val="FFFFFF"/>
                </a:solidFill>
              </a:rPr>
              <a:t>Zhang</a:t>
            </a:r>
            <a:r>
              <a:rPr lang="en-US" sz="2000" baseline="30000" dirty="0" err="1">
                <a:solidFill>
                  <a:srgbClr val="FFFFFF"/>
                </a:solidFill>
              </a:rPr>
              <a:t>A,B</a:t>
            </a:r>
            <a:endParaRPr lang="en-US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 bwMode="auto">
          <a:xfrm>
            <a:off x="351265" y="5010721"/>
            <a:ext cx="8770607" cy="24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aseline="30000" dirty="0">
                <a:solidFill>
                  <a:srgbClr val="FFFFFF"/>
                </a:solidFill>
              </a:rPr>
              <a:t>A</a:t>
            </a:r>
            <a:r>
              <a:rPr lang="en-AU" sz="1600" dirty="0">
                <a:solidFill>
                  <a:srgbClr val="FFFFFF"/>
                </a:solidFill>
              </a:rPr>
              <a:t>CSIRO Energy, Melbourne, VIC 3168, Australia. </a:t>
            </a:r>
            <a:r>
              <a:rPr lang="en-AU" sz="1600" baseline="30000" dirty="0" err="1">
                <a:solidFill>
                  <a:srgbClr val="FFFFFF"/>
                </a:solidFill>
              </a:rPr>
              <a:t>B</a:t>
            </a:r>
            <a:r>
              <a:rPr lang="en-AU" sz="1600" dirty="0" err="1">
                <a:solidFill>
                  <a:srgbClr val="FFFFFF"/>
                </a:solidFill>
              </a:rPr>
              <a:t>On</a:t>
            </a:r>
            <a:r>
              <a:rPr lang="en-AU" sz="1600" dirty="0">
                <a:solidFill>
                  <a:srgbClr val="FFFFFF"/>
                </a:solidFill>
              </a:rPr>
              <a:t> leave at Institute Of Rock and Soil Mechanics, CAS, Wuhan, China </a:t>
            </a:r>
          </a:p>
        </p:txBody>
      </p:sp>
      <p:pic>
        <p:nvPicPr>
          <p:cNvPr id="7" name="Picture 2" descr="IMG_1187"/>
          <p:cNvPicPr>
            <a:picLocks noChangeAspect="1" noChangeArrowheads="1"/>
          </p:cNvPicPr>
          <p:nvPr/>
        </p:nvPicPr>
        <p:blipFill>
          <a:blip r:embed="rId3" cstate="print"/>
          <a:srcRect t="25244"/>
          <a:stretch>
            <a:fillRect/>
          </a:stretch>
        </p:blipFill>
        <p:spPr bwMode="auto">
          <a:xfrm>
            <a:off x="0" y="1"/>
            <a:ext cx="9144000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0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12"/>
    </mc:Choice>
    <mc:Fallback xmlns="">
      <p:transition spd="slow" advTm="234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Multi-Layer P3D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2050" name="Picture 2" descr="fig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6792"/>
            <a:ext cx="4168775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8046" y="225876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Aims: to consider fracture growth into a multiple layer rock and to provide fracture shape and opening.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Cell-based Pseudo-3D fracture model: </a:t>
            </a:r>
            <a:r>
              <a:rPr lang="en-AU" sz="2400" dirty="0">
                <a:solidFill>
                  <a:srgbClr val="FF0000"/>
                </a:solidFill>
              </a:rPr>
              <a:t>No Fluid lag +Open mode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Elastic properties and stress contrasts between layers are considered.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Fracture surface contact is considered.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517232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From Zhang et al., IJSS, 2017</a:t>
            </a:r>
          </a:p>
        </p:txBody>
      </p:sp>
    </p:spTree>
    <p:extLst>
      <p:ext uri="{BB962C8B-B14F-4D97-AF65-F5344CB8AC3E}">
        <p14:creationId xmlns:p14="http://schemas.microsoft.com/office/powerpoint/2010/main" val="7880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33"/>
    </mc:Choice>
    <mc:Fallback xmlns="">
      <p:transition spd="slow" advTm="6453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C5A4-A319-45B2-9E85-A79464DD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88163"/>
            <a:ext cx="8895818" cy="852487"/>
          </a:xfrm>
        </p:spPr>
        <p:txBody>
          <a:bodyPr>
            <a:noAutofit/>
          </a:bodyPr>
          <a:lstStyle/>
          <a:p>
            <a:r>
              <a:rPr lang="en-AU" dirty="0"/>
              <a:t>Layer Stresses due to Modulus Contrasts</a:t>
            </a:r>
            <a:br>
              <a:rPr lang="en-US" altLang="en-US" dirty="0"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0EBCB-46C6-44B9-85D8-40FEF3C3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9161-8B5A-4431-84FD-2E380278C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18EC2DE-6577-400A-BDE9-41D754E73CE9}"/>
              </a:ext>
            </a:extLst>
          </p:cNvPr>
          <p:cNvSpPr txBox="1">
            <a:spLocks/>
          </p:cNvSpPr>
          <p:nvPr/>
        </p:nvSpPr>
        <p:spPr bwMode="auto">
          <a:xfrm>
            <a:off x="140677" y="998733"/>
            <a:ext cx="8895819" cy="485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57188" indent="-357188">
              <a:buFont typeface="Arial" panose="020B0604020202020204" pitchFamily="34" charset="0"/>
              <a:buChar char="•"/>
            </a:pPr>
            <a:r>
              <a:rPr lang="en-AU" sz="2000" dirty="0"/>
              <a:t>Stress-strain relations in each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AU" sz="2000" dirty="0"/>
              <a:t>The lateral strains across layers are the same.</a:t>
            </a:r>
          </a:p>
          <a:p>
            <a:r>
              <a:rPr lang="en-AU" sz="2000" dirty="0"/>
              <a:t>     The resultant stress along the depth should be equal </a:t>
            </a:r>
          </a:p>
          <a:p>
            <a:r>
              <a:rPr lang="en-AU" sz="2000" dirty="0"/>
              <a:t>     to the tectonic stress 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The governing equations (right) and solve for the strains.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Finally calculate the stresses for each layer.</a:t>
            </a:r>
          </a:p>
          <a:p>
            <a:r>
              <a:rPr lang="en-AU" sz="2000" dirty="0"/>
              <a:t>  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pic>
        <p:nvPicPr>
          <p:cNvPr id="8" name="Picture 2" descr="tectonic">
            <a:extLst>
              <a:ext uri="{FF2B5EF4-FFF2-40B4-BE49-F238E27FC236}">
                <a16:creationId xmlns:a16="http://schemas.microsoft.com/office/drawing/2014/main" id="{7F01E5A6-CDF0-4E63-8983-913FDCB8C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51" y="2284204"/>
            <a:ext cx="314749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E39527F-6B45-4573-87CA-E63E8DE66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39398"/>
              </p:ext>
            </p:extLst>
          </p:nvPr>
        </p:nvGraphicFramePr>
        <p:xfrm>
          <a:off x="1706738" y="1379415"/>
          <a:ext cx="219953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4" imgW="1752600" imgH="889000" progId="Equation.DSMT4">
                  <p:embed/>
                </p:oleObj>
              </mc:Choice>
              <mc:Fallback>
                <p:oleObj name="Equation" r:id="rId4" imgW="1752600" imgH="889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738" y="1379415"/>
                        <a:ext cx="2199532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6676A3B-2404-442F-9CE3-3572D93C0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61585"/>
              </p:ext>
            </p:extLst>
          </p:nvPr>
        </p:nvGraphicFramePr>
        <p:xfrm>
          <a:off x="3081108" y="3499797"/>
          <a:ext cx="1541417" cy="110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6" imgW="1193800" imgH="863600" progId="Equation.DSMT4">
                  <p:embed/>
                </p:oleObj>
              </mc:Choice>
              <mc:Fallback>
                <p:oleObj name="Equation" r:id="rId6" imgW="1193800" imgH="863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108" y="3499797"/>
                        <a:ext cx="1541417" cy="1109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470591A-2D61-459B-B4A7-CED207BA8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95512"/>
              </p:ext>
            </p:extLst>
          </p:nvPr>
        </p:nvGraphicFramePr>
        <p:xfrm>
          <a:off x="5638783" y="5267963"/>
          <a:ext cx="32863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8" imgW="2019300" imgH="482600" progId="Equation.DSMT4">
                  <p:embed/>
                </p:oleObj>
              </mc:Choice>
              <mc:Fallback>
                <p:oleObj name="Equation" r:id="rId8" imgW="2019300" imgH="482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783" y="5267963"/>
                        <a:ext cx="3286312" cy="79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583770-D9B9-40C7-8181-14FF18AD774F}"/>
              </a:ext>
            </a:extLst>
          </p:cNvPr>
          <p:cNvSpPr txBox="1"/>
          <p:nvPr/>
        </p:nvSpPr>
        <p:spPr>
          <a:xfrm>
            <a:off x="4798423" y="1806456"/>
            <a:ext cx="4345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Tectonic stresses and Overburden stress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8BCF3-BDC5-41FF-9A3F-7C69DEF80770}"/>
              </a:ext>
            </a:extLst>
          </p:cNvPr>
          <p:cNvSpPr txBox="1"/>
          <p:nvPr/>
        </p:nvSpPr>
        <p:spPr>
          <a:xfrm>
            <a:off x="231961" y="3854652"/>
            <a:ext cx="2402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Two tectonic stresses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2BA691-1D9A-4639-9E1D-FFA7B09A7EC4}"/>
              </a:ext>
            </a:extLst>
          </p:cNvPr>
          <p:cNvCxnSpPr>
            <a:stCxn id="13" idx="3"/>
          </p:cNvCxnSpPr>
          <p:nvPr/>
        </p:nvCxnSpPr>
        <p:spPr>
          <a:xfrm flipV="1">
            <a:off x="2634542" y="3910924"/>
            <a:ext cx="284349" cy="143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B9CBB3-C0B8-4FFE-AFA7-19FD2AC61F73}"/>
              </a:ext>
            </a:extLst>
          </p:cNvPr>
          <p:cNvCxnSpPr/>
          <p:nvPr/>
        </p:nvCxnSpPr>
        <p:spPr>
          <a:xfrm>
            <a:off x="2579726" y="4170356"/>
            <a:ext cx="239151" cy="168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6CA151-36B0-474D-AFF6-89B8254C5819}"/>
              </a:ext>
            </a:extLst>
          </p:cNvPr>
          <p:cNvCxnSpPr>
            <a:cxnSpLocks/>
          </p:cNvCxnSpPr>
          <p:nvPr/>
        </p:nvCxnSpPr>
        <p:spPr>
          <a:xfrm flipH="1">
            <a:off x="7321596" y="4994168"/>
            <a:ext cx="130724" cy="371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28CDA7-7AFD-4F60-BE8A-72BF9BE18431}"/>
              </a:ext>
            </a:extLst>
          </p:cNvPr>
          <p:cNvSpPr txBox="1"/>
          <p:nvPr/>
        </p:nvSpPr>
        <p:spPr>
          <a:xfrm>
            <a:off x="6757655" y="4701180"/>
            <a:ext cx="20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OB stress at the top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7FDA4C-732C-432C-823F-6831C6DEE335}"/>
              </a:ext>
            </a:extLst>
          </p:cNvPr>
          <p:cNvCxnSpPr>
            <a:cxnSpLocks/>
          </p:cNvCxnSpPr>
          <p:nvPr/>
        </p:nvCxnSpPr>
        <p:spPr>
          <a:xfrm flipV="1">
            <a:off x="8208404" y="5927424"/>
            <a:ext cx="337900" cy="317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9D7AE4-A2E6-43E2-BA05-7B9E995D6EA2}"/>
              </a:ext>
            </a:extLst>
          </p:cNvPr>
          <p:cNvSpPr txBox="1"/>
          <p:nvPr/>
        </p:nvSpPr>
        <p:spPr>
          <a:xfrm>
            <a:off x="7007802" y="6112877"/>
            <a:ext cx="138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Gravity force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7981D-BDD9-42BF-BED7-FE2ED0991AA1}"/>
              </a:ext>
            </a:extLst>
          </p:cNvPr>
          <p:cNvSpPr txBox="1"/>
          <p:nvPr/>
        </p:nvSpPr>
        <p:spPr>
          <a:xfrm>
            <a:off x="4661704" y="957201"/>
            <a:ext cx="220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(Bourne, 2003)</a:t>
            </a:r>
          </a:p>
        </p:txBody>
      </p:sp>
    </p:spTree>
    <p:extLst>
      <p:ext uri="{BB962C8B-B14F-4D97-AF65-F5344CB8AC3E}">
        <p14:creationId xmlns:p14="http://schemas.microsoft.com/office/powerpoint/2010/main" val="379734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The elastic deformation in a cell is plain strain.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The pressure distribution in each cell is uniform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The fluid flow direction is horizontal only. The horizontal flow is described by a mass balance equation.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Layer interfaces are strongly bonded (</a:t>
            </a:r>
            <a:r>
              <a:rPr lang="en-AU" dirty="0">
                <a:solidFill>
                  <a:srgbClr val="FF0000"/>
                </a:solidFill>
              </a:rPr>
              <a:t>No interface Fractures</a:t>
            </a:r>
            <a:r>
              <a:rPr lang="en-AU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 </a:t>
            </a:r>
            <a:r>
              <a:rPr lang="en-US" dirty="0"/>
              <a:t>Fracture propagation occurs in both horizontal and vertical directions by satisfying the LEFM failure criterion.</a:t>
            </a:r>
            <a:r>
              <a:rPr lang="en-AU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</p:spTree>
    <p:extLst>
      <p:ext uri="{BB962C8B-B14F-4D97-AF65-F5344CB8AC3E}">
        <p14:creationId xmlns:p14="http://schemas.microsoft.com/office/powerpoint/2010/main" val="14966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25"/>
    </mc:Choice>
    <mc:Fallback xmlns="">
      <p:transition spd="slow" advTm="452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/>
              <a:t>Governing Equations</a:t>
            </a: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9532" y="1052736"/>
            <a:ext cx="8461375" cy="4716871"/>
          </a:xfrm>
        </p:spPr>
        <p:txBody>
          <a:bodyPr>
            <a:normAutofit/>
          </a:bodyPr>
          <a:lstStyle/>
          <a:p>
            <a:r>
              <a:rPr lang="en-AU" dirty="0"/>
              <a:t>Plane-strain elasticity (only opening is involved)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Fluid flux in horizontal direction (Cubic law)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 Mass balance for horizontal flow  </a:t>
            </a:r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29711"/>
              </p:ext>
            </p:extLst>
          </p:nvPr>
        </p:nvGraphicFramePr>
        <p:xfrm>
          <a:off x="2231740" y="1520788"/>
          <a:ext cx="35512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3" imgW="1879560" imgH="380880" progId="Equation.DSMT4">
                  <p:embed/>
                </p:oleObj>
              </mc:Choice>
              <mc:Fallback>
                <p:oleObj name="Equation" r:id="rId3" imgW="1879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740" y="1520788"/>
                        <a:ext cx="3551238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53824"/>
              </p:ext>
            </p:extLst>
          </p:nvPr>
        </p:nvGraphicFramePr>
        <p:xfrm>
          <a:off x="2627784" y="2708920"/>
          <a:ext cx="1872208" cy="91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r:id="rId5" imgW="914400" imgH="444500" progId="Equation.DSMT4">
                  <p:embed/>
                </p:oleObj>
              </mc:Choice>
              <mc:Fallback>
                <p:oleObj r:id="rId5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08920"/>
                        <a:ext cx="1872208" cy="916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23616"/>
              </p:ext>
            </p:extLst>
          </p:nvPr>
        </p:nvGraphicFramePr>
        <p:xfrm>
          <a:off x="2771800" y="4293096"/>
          <a:ext cx="15303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293096"/>
                        <a:ext cx="1530350" cy="72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752020" y="3212976"/>
            <a:ext cx="756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68642"/>
              </p:ext>
            </p:extLst>
          </p:nvPr>
        </p:nvGraphicFramePr>
        <p:xfrm>
          <a:off x="5796136" y="2960948"/>
          <a:ext cx="913854" cy="52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Equation" r:id="rId9" imgW="419040" imgH="241200" progId="Equation.DSMT4">
                  <p:embed/>
                </p:oleObj>
              </mc:Choice>
              <mc:Fallback>
                <p:oleObj name="Equation" r:id="rId9" imgW="419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6136" y="2960948"/>
                        <a:ext cx="913854" cy="526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77437D-82D1-45BA-BA1D-2C0CA06EFBEA}"/>
              </a:ext>
            </a:extLst>
          </p:cNvPr>
          <p:cNvSpPr txBox="1"/>
          <p:nvPr/>
        </p:nvSpPr>
        <p:spPr>
          <a:xfrm>
            <a:off x="4007359" y="5206666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(Adachi et al., 2007)</a:t>
            </a:r>
          </a:p>
        </p:txBody>
      </p:sp>
    </p:spTree>
    <p:extLst>
      <p:ext uri="{BB962C8B-B14F-4D97-AF65-F5344CB8AC3E}">
        <p14:creationId xmlns:p14="http://schemas.microsoft.com/office/powerpoint/2010/main" val="8297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61"/>
    </mc:Choice>
    <mc:Fallback xmlns="">
      <p:transition spd="slow" advTm="554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0A5-962F-455C-9B8A-7A3C9B7F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Validation of Green’s Functions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CC08A-F82E-4B00-82D5-22D7F57F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58" y="1057349"/>
            <a:ext cx="8461375" cy="4572855"/>
          </a:xfrm>
        </p:spPr>
        <p:txBody>
          <a:bodyPr/>
          <a:lstStyle/>
          <a:p>
            <a:r>
              <a:rPr lang="en-AU" dirty="0"/>
              <a:t>We calculate Green’s function for multi-layers based on image methods. How to truncate the image series? We use up to five-order images or a section of five layers.</a:t>
            </a:r>
          </a:p>
          <a:p>
            <a:r>
              <a:rPr lang="en-AU" dirty="0"/>
              <a:t>Three-layer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FAC98-A1AB-4F4F-AA38-1663E92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7E083-A253-44EA-A837-E16F341E5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B5B21-A6C2-4F48-84E5-06125766CE1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50" y="2924944"/>
            <a:ext cx="4175296" cy="30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8A8CD-B0FF-4DFF-92AA-682A0692A92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246" y="2962385"/>
            <a:ext cx="3928804" cy="29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740E6A-D00C-4C5B-A6D1-3A888619EF7B}"/>
              </a:ext>
            </a:extLst>
          </p:cNvPr>
          <p:cNvCxnSpPr/>
          <p:nvPr/>
        </p:nvCxnSpPr>
        <p:spPr>
          <a:xfrm>
            <a:off x="2771800" y="2672916"/>
            <a:ext cx="1044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651C0-A858-4B7C-8C09-7A5C9866A513}"/>
              </a:ext>
            </a:extLst>
          </p:cNvPr>
          <p:cNvCxnSpPr/>
          <p:nvPr/>
        </p:nvCxnSpPr>
        <p:spPr>
          <a:xfrm>
            <a:off x="2807804" y="3176972"/>
            <a:ext cx="11161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25AC19B-4A53-4A61-B542-A59B91FD97D9}"/>
              </a:ext>
            </a:extLst>
          </p:cNvPr>
          <p:cNvSpPr/>
          <p:nvPr/>
        </p:nvSpPr>
        <p:spPr>
          <a:xfrm>
            <a:off x="2987824" y="2924944"/>
            <a:ext cx="82809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4CD8CC-993E-4BD7-9513-CF598E630FB4}"/>
              </a:ext>
            </a:extLst>
          </p:cNvPr>
          <p:cNvCxnSpPr/>
          <p:nvPr/>
        </p:nvCxnSpPr>
        <p:spPr>
          <a:xfrm>
            <a:off x="6029578" y="2552525"/>
            <a:ext cx="1044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E94B8C-4231-4FE2-B519-96B23D02B6B0}"/>
              </a:ext>
            </a:extLst>
          </p:cNvPr>
          <p:cNvCxnSpPr/>
          <p:nvPr/>
        </p:nvCxnSpPr>
        <p:spPr>
          <a:xfrm>
            <a:off x="6065582" y="3146746"/>
            <a:ext cx="11161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24D73CA-38F3-4689-86BF-597893F9BE82}"/>
              </a:ext>
            </a:extLst>
          </p:cNvPr>
          <p:cNvSpPr/>
          <p:nvPr/>
        </p:nvSpPr>
        <p:spPr>
          <a:xfrm>
            <a:off x="6551636" y="2628201"/>
            <a:ext cx="72008" cy="458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DF865A-09E6-4D92-A0B5-DD1D4A775AC5}"/>
              </a:ext>
            </a:extLst>
          </p:cNvPr>
          <p:cNvSpPr txBox="1"/>
          <p:nvPr/>
        </p:nvSpPr>
        <p:spPr>
          <a:xfrm>
            <a:off x="3923928" y="271720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8FABA-A3EF-4CF0-83F0-CFEF1F24AD5D}"/>
              </a:ext>
            </a:extLst>
          </p:cNvPr>
          <p:cNvSpPr txBox="1"/>
          <p:nvPr/>
        </p:nvSpPr>
        <p:spPr>
          <a:xfrm>
            <a:off x="3923928" y="22449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CEAC8B-05CF-44A4-BFAC-92700B191C2D}"/>
              </a:ext>
            </a:extLst>
          </p:cNvPr>
          <p:cNvCxnSpPr/>
          <p:nvPr/>
        </p:nvCxnSpPr>
        <p:spPr>
          <a:xfrm>
            <a:off x="2771800" y="2717206"/>
            <a:ext cx="0" cy="459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ECB9F9-C30E-4A88-8BFD-58D5C94BDD5B}"/>
              </a:ext>
            </a:extLst>
          </p:cNvPr>
          <p:cNvSpPr txBox="1"/>
          <p:nvPr/>
        </p:nvSpPr>
        <p:spPr>
          <a:xfrm>
            <a:off x="2379446" y="277771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DE75C2-6CE6-47D2-B81D-6732EAE37C5E}"/>
              </a:ext>
            </a:extLst>
          </p:cNvPr>
          <p:cNvSpPr txBox="1"/>
          <p:nvPr/>
        </p:nvSpPr>
        <p:spPr>
          <a:xfrm>
            <a:off x="3277795" y="258493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4D5B75-7DFF-4D50-A576-4721786A5321}"/>
              </a:ext>
            </a:extLst>
          </p:cNvPr>
          <p:cNvSpPr txBox="1"/>
          <p:nvPr/>
        </p:nvSpPr>
        <p:spPr>
          <a:xfrm>
            <a:off x="2231008" y="3343777"/>
            <a:ext cx="9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d/a=0.1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CBA9A2-56BC-4541-8555-6C1750E18105}"/>
              </a:ext>
            </a:extLst>
          </p:cNvPr>
          <p:cNvSpPr/>
          <p:nvPr/>
        </p:nvSpPr>
        <p:spPr>
          <a:xfrm>
            <a:off x="6551636" y="3428999"/>
            <a:ext cx="1872792" cy="215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A478C-271E-47D5-96F2-7812A7001365}"/>
              </a:ext>
            </a:extLst>
          </p:cNvPr>
          <p:cNvSpPr txBox="1"/>
          <p:nvPr/>
        </p:nvSpPr>
        <p:spPr>
          <a:xfrm>
            <a:off x="6675388" y="265784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3F555-A2B3-4B93-8E24-CC5EBA5DF1B2}"/>
              </a:ext>
            </a:extLst>
          </p:cNvPr>
          <p:cNvSpPr txBox="1"/>
          <p:nvPr/>
        </p:nvSpPr>
        <p:spPr>
          <a:xfrm>
            <a:off x="6218371" y="337194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a/d=0.8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2984B4-47FA-4842-9C35-2ABE8288720B}"/>
              </a:ext>
            </a:extLst>
          </p:cNvPr>
          <p:cNvSpPr txBox="1"/>
          <p:nvPr/>
        </p:nvSpPr>
        <p:spPr>
          <a:xfrm>
            <a:off x="7188014" y="264498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EDE40A-FCA1-4510-8B6E-90F5954799EF}"/>
              </a:ext>
            </a:extLst>
          </p:cNvPr>
          <p:cNvSpPr txBox="1"/>
          <p:nvPr/>
        </p:nvSpPr>
        <p:spPr>
          <a:xfrm>
            <a:off x="7188014" y="217271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E2</a:t>
            </a:r>
          </a:p>
        </p:txBody>
      </p:sp>
    </p:spTree>
    <p:extLst>
      <p:ext uri="{BB962C8B-B14F-4D97-AF65-F5344CB8AC3E}">
        <p14:creationId xmlns:p14="http://schemas.microsoft.com/office/powerpoint/2010/main" val="410149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72716"/>
            <a:ext cx="8461375" cy="550861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Calculate Stress Intensity factors based on displacements</a:t>
            </a:r>
          </a:p>
          <a:p>
            <a:endParaRPr lang="en-AU" dirty="0"/>
          </a:p>
          <a:p>
            <a:r>
              <a:rPr lang="en-AU" dirty="0"/>
              <a:t>Crack front movement in both vertical and horizontal directions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sz="11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When one criterion is met, a new element is added in the corresponding direction for a specific cell.</a:t>
            </a:r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1970922"/>
            <a:ext cx="3924436" cy="1584176"/>
            <a:chOff x="467544" y="4365104"/>
            <a:chExt cx="3924436" cy="1584176"/>
          </a:xfrm>
        </p:grpSpPr>
        <p:sp>
          <p:nvSpPr>
            <p:cNvPr id="6" name="TextBox 5"/>
            <p:cNvSpPr txBox="1"/>
            <p:nvPr/>
          </p:nvSpPr>
          <p:spPr>
            <a:xfrm>
              <a:off x="467544" y="4365104"/>
              <a:ext cx="3924436" cy="15841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AU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8750698"/>
                </p:ext>
              </p:extLst>
            </p:nvPr>
          </p:nvGraphicFramePr>
          <p:xfrm>
            <a:off x="700850" y="4581128"/>
            <a:ext cx="3244805" cy="418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3" name="Equation" r:id="rId4" imgW="1841500" imgH="241300" progId="Equation.DSMT4">
                    <p:embed/>
                  </p:oleObj>
                </mc:Choice>
                <mc:Fallback>
                  <p:oleObj name="Equation" r:id="rId4" imgW="1841500" imgH="2413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850" y="4581128"/>
                          <a:ext cx="3244805" cy="4181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1630598"/>
                </p:ext>
              </p:extLst>
            </p:nvPr>
          </p:nvGraphicFramePr>
          <p:xfrm>
            <a:off x="546249" y="5193308"/>
            <a:ext cx="36893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4" name="Equation" r:id="rId6" imgW="2082600" imgH="241200" progId="Equation.DSMT4">
                    <p:embed/>
                  </p:oleObj>
                </mc:Choice>
                <mc:Fallback>
                  <p:oleObj name="Equation" r:id="rId6" imgW="2082600" imgH="2412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249" y="5193308"/>
                          <a:ext cx="3689350" cy="431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93" y="30568"/>
            <a:ext cx="8461374" cy="852487"/>
          </a:xfrm>
        </p:spPr>
        <p:txBody>
          <a:bodyPr/>
          <a:lstStyle/>
          <a:p>
            <a:r>
              <a:rPr lang="en-AU" dirty="0"/>
              <a:t>Moving Fronts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508860" y="2195963"/>
            <a:ext cx="302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Vertical Fracture toughness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52020" y="2396018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52020" y="301502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0838" y="467348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ymbol" panose="05050102010706020507" pitchFamily="18" charset="2"/>
              </a:rPr>
              <a:t>c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highlights cell interaction and needs calibration. </a:t>
            </a:r>
            <a:endParaRPr lang="en-AU" sz="24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838" y="359943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Additional terms are attributed to viscous fluid 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e is 0.15 times of cell height.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d is the cell width.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8565" y="2821115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Horizontal Fracture toughness</a:t>
            </a:r>
          </a:p>
        </p:txBody>
      </p:sp>
    </p:spTree>
    <p:extLst>
      <p:ext uri="{BB962C8B-B14F-4D97-AF65-F5344CB8AC3E}">
        <p14:creationId xmlns:p14="http://schemas.microsoft.com/office/powerpoint/2010/main" val="33423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02"/>
    </mc:Choice>
    <mc:Fallback xmlns="">
      <p:transition spd="slow" advTm="8230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DB9C4-40CA-480A-A448-4FCB6FDE9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88" y="1142572"/>
            <a:ext cx="8461375" cy="516674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We need iteration method to solve elastic deformation in each cell. Normally, use cell-based pressures. Here we use a fluid volume-based optimization method. </a:t>
            </a:r>
            <a:r>
              <a:rPr lang="en-AU" sz="1800" dirty="0"/>
              <a:t>(Zhang et al., IJSS, 2017)</a:t>
            </a:r>
          </a:p>
          <a:p>
            <a:endParaRPr lang="en-AU" sz="1800" dirty="0"/>
          </a:p>
          <a:p>
            <a:r>
              <a:rPr lang="en-AU" dirty="0"/>
              <a:t>For given fluid volume of a cell, find the solution.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    More stable compared to fluid pressure</a:t>
            </a:r>
          </a:p>
          <a:p>
            <a:endParaRPr lang="en-AU" dirty="0"/>
          </a:p>
          <a:p>
            <a:r>
              <a:rPr lang="en-AU" dirty="0"/>
              <a:t>Contact problem solved by iterations </a:t>
            </a:r>
          </a:p>
          <a:p>
            <a:endParaRPr lang="en-AU" dirty="0"/>
          </a:p>
          <a:p>
            <a:r>
              <a:rPr lang="en-AU" dirty="0"/>
              <a:t>Although no theoretical solutions are used,  we can solve it cell by cell. So Parallel computing is used.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459AD-CA72-4B39-896B-07C515FE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CD29C-31AF-42F8-AA85-8FC97BFA9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53200"/>
          </a:xfrm>
        </p:spPr>
        <p:txBody>
          <a:bodyPr/>
          <a:lstStyle/>
          <a:p>
            <a:r>
              <a:rPr lang="en-AU" dirty="0"/>
              <a:t>Solution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98C39-0831-4E49-9B6C-20CF79F27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38030-4E05-4447-8156-1E4AA660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650" y="2764089"/>
            <a:ext cx="4508126" cy="451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68A93-ABD1-4894-B50D-47778CE0118C}"/>
              </a:ext>
            </a:extLst>
          </p:cNvPr>
          <p:cNvSpPr txBox="1"/>
          <p:nvPr/>
        </p:nvSpPr>
        <p:spPr>
          <a:xfrm>
            <a:off x="991063" y="2754241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functional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1D36B-E6F0-48D5-95AB-A9BF68D38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274129"/>
            <a:ext cx="2027385" cy="4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Model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30320" cy="303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830320" cy="30346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564" y="908720"/>
            <a:ext cx="8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Comparison with fully-3D code outcomes and PKN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4401108"/>
            <a:ext cx="8316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* ILSA is a planar-3D code for homogeneous solids with stress contrast.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564" y="494116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By varying the only-undetermined parameter </a:t>
            </a:r>
            <a:r>
              <a:rPr lang="en-AU" sz="2400" dirty="0">
                <a:latin typeface="Symbol" panose="05050102010706020507" pitchFamily="18" charset="2"/>
              </a:rPr>
              <a:t>c</a:t>
            </a:r>
            <a:r>
              <a:rPr lang="en-AU" sz="2400" dirty="0"/>
              <a:t> in the model to generate close heights to ILSA. Its ranges for six cases are obtained. 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484784"/>
            <a:ext cx="72006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K</a:t>
            </a:r>
            <a:r>
              <a:rPr lang="en-AU" b="1" baseline="-25000" dirty="0">
                <a:solidFill>
                  <a:srgbClr val="FF0000"/>
                </a:solidFill>
              </a:rPr>
              <a:t>IC</a:t>
            </a:r>
            <a:r>
              <a:rPr lang="en-AU" b="1" dirty="0">
                <a:solidFill>
                  <a:srgbClr val="FF0000"/>
                </a:solidFill>
              </a:rPr>
              <a:t>=0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6136" y="1448780"/>
            <a:ext cx="182485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K</a:t>
            </a:r>
            <a:r>
              <a:rPr lang="en-AU" b="1" baseline="-25000" dirty="0">
                <a:solidFill>
                  <a:srgbClr val="FF0000"/>
                </a:solidFill>
              </a:rPr>
              <a:t>IC</a:t>
            </a:r>
            <a:r>
              <a:rPr lang="en-AU" b="1" dirty="0">
                <a:solidFill>
                  <a:srgbClr val="FF0000"/>
                </a:solidFill>
              </a:rPr>
              <a:t>=1.5 MPa m</a:t>
            </a:r>
            <a:r>
              <a:rPr lang="en-AU" b="1" baseline="30000" dirty="0">
                <a:solidFill>
                  <a:srgbClr val="FF0000"/>
                </a:solidFill>
              </a:rPr>
              <a:t>0.5</a:t>
            </a:r>
            <a:r>
              <a:rPr lang="en-A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0132" y="5733256"/>
            <a:ext cx="291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From Zhang et al., JPSE, 2018</a:t>
            </a:r>
          </a:p>
        </p:txBody>
      </p:sp>
    </p:spTree>
    <p:extLst>
      <p:ext uri="{BB962C8B-B14F-4D97-AF65-F5344CB8AC3E}">
        <p14:creationId xmlns:p14="http://schemas.microsoft.com/office/powerpoint/2010/main" val="4128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00"/>
    </mc:Choice>
    <mc:Fallback xmlns="">
      <p:transition spd="slow" advTm="692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4772-0ACD-4706-8556-A3600853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</p:spPr>
        <p:txBody>
          <a:bodyPr>
            <a:normAutofit fontScale="90000"/>
          </a:bodyPr>
          <a:lstStyle/>
          <a:p>
            <a:r>
              <a:rPr lang="en-AU" dirty="0"/>
              <a:t>Determine </a:t>
            </a:r>
            <a:r>
              <a:rPr lang="en-AU" dirty="0">
                <a:latin typeface="Symbol" panose="05050102010706020507" pitchFamily="18" charset="2"/>
              </a:rPr>
              <a:t>c</a:t>
            </a:r>
            <a:br>
              <a:rPr lang="en-AU" dirty="0"/>
            </a:b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2AE42-545B-4E52-B003-E3E7887D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E8A4A-2920-4981-8562-2F235F786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D0222-316B-4102-8121-B593D4721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6" y="1282813"/>
            <a:ext cx="5197368" cy="339814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E948077-B168-4887-B8BD-F383AA364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80476"/>
              </p:ext>
            </p:extLst>
          </p:nvPr>
        </p:nvGraphicFramePr>
        <p:xfrm>
          <a:off x="791580" y="4888172"/>
          <a:ext cx="2060531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" imgW="1079280" imgH="469800" progId="Equation.DSMT4">
                  <p:embed/>
                </p:oleObj>
              </mc:Choice>
              <mc:Fallback>
                <p:oleObj name="Equation" r:id="rId4" imgW="1079280" imgH="469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1580" y="4888172"/>
                        <a:ext cx="2060531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398FC2-FE64-41C2-B3CE-53BDFB3AF763}"/>
              </a:ext>
            </a:extLst>
          </p:cNvPr>
          <p:cNvSpPr txBox="1"/>
          <p:nvPr/>
        </p:nvSpPr>
        <p:spPr>
          <a:xfrm>
            <a:off x="4951203" y="4888172"/>
            <a:ext cx="386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Can we apply this relation to more general cases???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5D4A16-1512-41D3-B73C-77AF9D21C2CB}"/>
              </a:ext>
            </a:extLst>
          </p:cNvPr>
          <p:cNvCxnSpPr/>
          <p:nvPr/>
        </p:nvCxnSpPr>
        <p:spPr>
          <a:xfrm flipV="1">
            <a:off x="4285493" y="3800266"/>
            <a:ext cx="389466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208298-BD34-4A10-A3C9-8E41DB9CBF0C}"/>
              </a:ext>
            </a:extLst>
          </p:cNvPr>
          <p:cNvSpPr txBox="1"/>
          <p:nvPr/>
        </p:nvSpPr>
        <p:spPr>
          <a:xfrm>
            <a:off x="3727297" y="389853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0.2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C49BD2-0640-41E5-B3BC-3BEC78602FF9}"/>
              </a:ext>
            </a:extLst>
          </p:cNvPr>
          <p:cNvCxnSpPr/>
          <p:nvPr/>
        </p:nvCxnSpPr>
        <p:spPr>
          <a:xfrm flipV="1">
            <a:off x="2852111" y="3050156"/>
            <a:ext cx="372534" cy="245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FCE60D-3346-4265-B0C6-C1BB3B7DF029}"/>
              </a:ext>
            </a:extLst>
          </p:cNvPr>
          <p:cNvSpPr txBox="1"/>
          <p:nvPr/>
        </p:nvSpPr>
        <p:spPr>
          <a:xfrm>
            <a:off x="2342021" y="330731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0.28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9A92B2-A419-4A7E-BC38-FD8E6843E876}"/>
              </a:ext>
            </a:extLst>
          </p:cNvPr>
          <p:cNvCxnSpPr/>
          <p:nvPr/>
        </p:nvCxnSpPr>
        <p:spPr>
          <a:xfrm flipV="1">
            <a:off x="2096488" y="2757904"/>
            <a:ext cx="491066" cy="245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217291C-D65A-4175-8B54-9E0F2FF6E3B6}"/>
              </a:ext>
            </a:extLst>
          </p:cNvPr>
          <p:cNvSpPr txBox="1"/>
          <p:nvPr/>
        </p:nvSpPr>
        <p:spPr>
          <a:xfrm>
            <a:off x="1525129" y="297445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0.31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30E896-9F08-414C-B028-A8F3D12018FF}"/>
              </a:ext>
            </a:extLst>
          </p:cNvPr>
          <p:cNvCxnSpPr/>
          <p:nvPr/>
        </p:nvCxnSpPr>
        <p:spPr>
          <a:xfrm flipH="1">
            <a:off x="677991" y="1642502"/>
            <a:ext cx="474133" cy="8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1FAB49C-CF6D-4776-A4E4-5EBFE772CC4A}"/>
              </a:ext>
            </a:extLst>
          </p:cNvPr>
          <p:cNvSpPr txBox="1"/>
          <p:nvPr/>
        </p:nvSpPr>
        <p:spPr>
          <a:xfrm>
            <a:off x="1200145" y="140436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0.42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33D0F-C7E8-4FFC-B3A9-66D56C638338}"/>
              </a:ext>
            </a:extLst>
          </p:cNvPr>
          <p:cNvSpPr txBox="1"/>
          <p:nvPr/>
        </p:nvSpPr>
        <p:spPr>
          <a:xfrm>
            <a:off x="2648369" y="4426507"/>
            <a:ext cx="407484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i="1" dirty="0">
                <a:latin typeface="Symbol" panose="05050102010706020507" pitchFamily="18" charset="2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EA3C2-7016-467E-8CC9-3B2E32977DAA}"/>
              </a:ext>
            </a:extLst>
          </p:cNvPr>
          <p:cNvSpPr txBox="1"/>
          <p:nvPr/>
        </p:nvSpPr>
        <p:spPr>
          <a:xfrm>
            <a:off x="86029" y="2479278"/>
            <a:ext cx="352982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Symbol" panose="05050102010706020507" pitchFamily="18" charset="2"/>
              </a:rPr>
              <a:t>c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2B51086-CA82-4C68-A6EE-B40330139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074999"/>
              </p:ext>
            </p:extLst>
          </p:nvPr>
        </p:nvGraphicFramePr>
        <p:xfrm>
          <a:off x="5717551" y="1848989"/>
          <a:ext cx="283917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6" imgW="1320227" imgH="203112" progId="Equation.DSMT4">
                  <p:embed/>
                </p:oleObj>
              </mc:Choice>
              <mc:Fallback>
                <p:oleObj name="Equation" r:id="rId6" imgW="1320227" imgH="203112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551" y="1848989"/>
                        <a:ext cx="2839173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06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8062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/>
              <a:t>Computation Speed</a:t>
            </a:r>
            <a:r>
              <a:rPr lang="en-AU" dirty="0">
                <a:latin typeface="Symbol" panose="05050102010706020507" pitchFamily="18" charset="2"/>
              </a:rPr>
              <a:t> </a:t>
            </a:r>
            <a:r>
              <a:rPr lang="en-AU" dirty="0"/>
              <a:t>and Mesh Sensitivity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752528" cy="34923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644008" y="800708"/>
            <a:ext cx="417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Use the left </a:t>
            </a:r>
            <a:r>
              <a:rPr lang="en-AU" sz="2400" dirty="0" err="1"/>
              <a:t>Eq</a:t>
            </a:r>
            <a:r>
              <a:rPr lang="en-AU" sz="2400" dirty="0"/>
              <a:t> to calculate </a:t>
            </a:r>
            <a:r>
              <a:rPr lang="en-AU" sz="2400" dirty="0">
                <a:latin typeface="Symbol" panose="05050102010706020507" pitchFamily="18" charset="2"/>
              </a:rPr>
              <a:t>c.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The results show less mesh sensitivity. 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5568" y="5625244"/>
            <a:ext cx="291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From Zhang et al., JPSE,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C3BCE6-2CDE-484E-9AE0-E75637867F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2453888"/>
            <a:ext cx="3098411" cy="2414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2097BE-16F0-4E78-A788-0DA0DBB6B0A0}"/>
              </a:ext>
            </a:extLst>
          </p:cNvPr>
          <p:cNvSpPr txBox="1"/>
          <p:nvPr/>
        </p:nvSpPr>
        <p:spPr>
          <a:xfrm>
            <a:off x="618989" y="815427"/>
            <a:ext cx="3206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Computing time for Fig. 9(a) in the study by Dontsov and Peirce (2015)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D5235-65AE-4348-8A83-5952D788AE8E}"/>
              </a:ext>
            </a:extLst>
          </p:cNvPr>
          <p:cNvSpPr txBox="1"/>
          <p:nvPr/>
        </p:nvSpPr>
        <p:spPr>
          <a:xfrm>
            <a:off x="1120435" y="4998406"/>
            <a:ext cx="2704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 a CSIRO Dell PowerEdge M630 cluster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7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8"/>
    </mc:Choice>
    <mc:Fallback xmlns="">
      <p:transition spd="slow" advTm="9215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B3B1A-5D05-4E4C-9486-45371A55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BB237-FFB7-4911-AA34-A236047DA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846F07-2CC0-45D4-8EE9-E209EAC5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53" y="109711"/>
            <a:ext cx="7200900" cy="935038"/>
          </a:xfrm>
        </p:spPr>
        <p:txBody>
          <a:bodyPr/>
          <a:lstStyle/>
          <a:p>
            <a:r>
              <a:rPr lang="en-AU" b="1" dirty="0"/>
              <a:t>CSIRO</a:t>
            </a:r>
            <a:br>
              <a:rPr lang="en-AU" b="1" dirty="0"/>
            </a:br>
            <a:r>
              <a:rPr lang="en-AU" sz="2400" b="1" dirty="0"/>
              <a:t>Australia’s National Science Agency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1606BD9B-1121-430E-A891-39D3E32CFF53}"/>
              </a:ext>
            </a:extLst>
          </p:cNvPr>
          <p:cNvSpPr/>
          <p:nvPr/>
        </p:nvSpPr>
        <p:spPr>
          <a:xfrm>
            <a:off x="3367081" y="4857522"/>
            <a:ext cx="2808312" cy="1595003"/>
          </a:xfrm>
          <a:prstGeom prst="roundRect">
            <a:avLst>
              <a:gd name="adj" fmla="val 623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>
              <a:tabLst>
                <a:tab pos="2430000" algn="r"/>
              </a:tabLst>
            </a:pPr>
            <a:r>
              <a:rPr lang="en-US" sz="2400" b="1" dirty="0"/>
              <a:t>62%</a:t>
            </a:r>
            <a:r>
              <a:rPr lang="en-US" dirty="0"/>
              <a:t> of our people hold university degrees</a:t>
            </a:r>
            <a:r>
              <a:rPr lang="en-US" sz="2400" dirty="0"/>
              <a:t> </a:t>
            </a:r>
          </a:p>
          <a:p>
            <a:pPr>
              <a:tabLst>
                <a:tab pos="2430000" algn="r"/>
              </a:tabLst>
            </a:pPr>
            <a:r>
              <a:rPr lang="en-US" sz="2400" b="1" dirty="0"/>
              <a:t>2000</a:t>
            </a:r>
            <a:r>
              <a:rPr lang="en-US" sz="2400" dirty="0"/>
              <a:t> </a:t>
            </a:r>
            <a:r>
              <a:rPr lang="en-US" dirty="0"/>
              <a:t>doctorates</a:t>
            </a:r>
            <a:r>
              <a:rPr lang="en-US" sz="2400" dirty="0"/>
              <a:t>  </a:t>
            </a:r>
          </a:p>
          <a:p>
            <a:pPr>
              <a:tabLst>
                <a:tab pos="2430000" algn="r"/>
              </a:tabLst>
            </a:pPr>
            <a:r>
              <a:rPr lang="en-US" sz="2400" b="1" dirty="0"/>
              <a:t>500</a:t>
            </a:r>
            <a:r>
              <a:rPr lang="en-US" sz="2400" dirty="0"/>
              <a:t> </a:t>
            </a:r>
            <a:r>
              <a:rPr lang="en-US" dirty="0"/>
              <a:t>masters</a:t>
            </a:r>
            <a:endParaRPr lang="en-AU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BB27B93-B262-4309-B96F-DE44C76FC71A}"/>
              </a:ext>
            </a:extLst>
          </p:cNvPr>
          <p:cNvSpPr/>
          <p:nvPr/>
        </p:nvSpPr>
        <p:spPr>
          <a:xfrm>
            <a:off x="6288576" y="5407453"/>
            <a:ext cx="2762250" cy="1034564"/>
          </a:xfrm>
          <a:prstGeom prst="roundRect">
            <a:avLst>
              <a:gd name="adj" fmla="val 6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>
              <a:tabLst>
                <a:tab pos="2430000" algn="r"/>
              </a:tabLst>
            </a:pPr>
            <a:r>
              <a:rPr lang="en-US" dirty="0"/>
              <a:t>Supervising  </a:t>
            </a:r>
            <a:r>
              <a:rPr lang="en-US" sz="2400" b="1" dirty="0"/>
              <a:t>650</a:t>
            </a:r>
            <a:r>
              <a:rPr lang="en-US" sz="2400" dirty="0"/>
              <a:t> </a:t>
            </a:r>
            <a:r>
              <a:rPr lang="en-US" dirty="0"/>
              <a:t>postgraduate students with university partners</a:t>
            </a:r>
            <a:endParaRPr lang="en-AU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7ED7812F-0CEA-4BC4-9A2F-85E972A04CFA}"/>
              </a:ext>
            </a:extLst>
          </p:cNvPr>
          <p:cNvSpPr/>
          <p:nvPr/>
        </p:nvSpPr>
        <p:spPr>
          <a:xfrm>
            <a:off x="82731" y="4668602"/>
            <a:ext cx="3186419" cy="1755349"/>
          </a:xfrm>
          <a:prstGeom prst="roundRect">
            <a:avLst>
              <a:gd name="adj" fmla="val 429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noAutofit/>
          </a:bodyPr>
          <a:lstStyle/>
          <a:p>
            <a:pPr>
              <a:tabLst>
                <a:tab pos="2430000" algn="r"/>
              </a:tabLst>
            </a:pPr>
            <a:r>
              <a:rPr lang="en-US" sz="2400" b="1" dirty="0"/>
              <a:t>Top 1%</a:t>
            </a:r>
            <a:r>
              <a:rPr lang="en-US" dirty="0"/>
              <a:t> of global research institutions in 14 of 22 research fields  </a:t>
            </a:r>
            <a:endParaRPr lang="en-US" sz="2400" dirty="0"/>
          </a:p>
          <a:p>
            <a:pPr>
              <a:tabLst>
                <a:tab pos="2430000" algn="r"/>
              </a:tabLst>
            </a:pPr>
            <a:r>
              <a:rPr lang="en-US" sz="2400" b="1" dirty="0"/>
              <a:t>Top 0.1%</a:t>
            </a:r>
            <a:r>
              <a:rPr lang="en-US" b="1" dirty="0"/>
              <a:t> </a:t>
            </a:r>
            <a:r>
              <a:rPr lang="en-US" dirty="0"/>
              <a:t>in 4 research fields</a:t>
            </a:r>
            <a:r>
              <a:rPr lang="en-US" sz="24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F52D44-8F30-4FFE-AC42-F09A710B1DA1}"/>
              </a:ext>
            </a:extLst>
          </p:cNvPr>
          <p:cNvGrpSpPr/>
          <p:nvPr/>
        </p:nvGrpSpPr>
        <p:grpSpPr>
          <a:xfrm>
            <a:off x="153909" y="3297072"/>
            <a:ext cx="2813096" cy="531644"/>
            <a:chOff x="271155" y="2396642"/>
            <a:chExt cx="2587083" cy="531644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F000FF14-33C2-452B-80EA-2D0FE1D6C52E}"/>
                </a:ext>
              </a:extLst>
            </p:cNvPr>
            <p:cNvSpPr/>
            <p:nvPr/>
          </p:nvSpPr>
          <p:spPr>
            <a:xfrm>
              <a:off x="271155" y="2399007"/>
              <a:ext cx="2587083" cy="52927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 algn="ctr">
                <a:tabLst>
                  <a:tab pos="2430000" algn="r"/>
                </a:tabLst>
              </a:pPr>
              <a:endParaRPr lang="en-AU" sz="2400" b="1" dirty="0"/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08582909-EACA-41D4-9B13-167D6666E1CA}"/>
                </a:ext>
              </a:extLst>
            </p:cNvPr>
            <p:cNvSpPr/>
            <p:nvPr/>
          </p:nvSpPr>
          <p:spPr>
            <a:xfrm>
              <a:off x="271155" y="2396642"/>
              <a:ext cx="1584176" cy="5292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>
                <a:tabLst>
                  <a:tab pos="2430000" algn="r"/>
                </a:tabLst>
              </a:pPr>
              <a:r>
                <a:rPr lang="en-US" sz="2400" b="1" dirty="0"/>
                <a:t>Locations</a:t>
              </a:r>
              <a:endParaRPr lang="en-AU" sz="2400" b="1" dirty="0"/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EACA9A9C-FB93-4B90-B545-DBC0D35FF511}"/>
                </a:ext>
              </a:extLst>
            </p:cNvPr>
            <p:cNvSpPr/>
            <p:nvPr/>
          </p:nvSpPr>
          <p:spPr>
            <a:xfrm>
              <a:off x="1567299" y="2396642"/>
              <a:ext cx="1290939" cy="5292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 algn="r">
                <a:tabLst>
                  <a:tab pos="2430000" algn="r"/>
                </a:tabLst>
              </a:pPr>
              <a:r>
                <a:rPr lang="en-US" sz="2400" b="1" dirty="0"/>
                <a:t>55</a:t>
              </a:r>
              <a:endParaRPr lang="en-AU" sz="24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C7FA1-28C9-4768-B2BD-5E52131A95CC}"/>
              </a:ext>
            </a:extLst>
          </p:cNvPr>
          <p:cNvGrpSpPr/>
          <p:nvPr/>
        </p:nvGrpSpPr>
        <p:grpSpPr>
          <a:xfrm>
            <a:off x="226013" y="4026049"/>
            <a:ext cx="2587083" cy="531644"/>
            <a:chOff x="271155" y="3754269"/>
            <a:chExt cx="2587083" cy="531644"/>
          </a:xfrm>
        </p:grpSpPr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F3E68A3E-6C50-482D-9D54-F7A2656AF0DB}"/>
                </a:ext>
              </a:extLst>
            </p:cNvPr>
            <p:cNvSpPr/>
            <p:nvPr/>
          </p:nvSpPr>
          <p:spPr>
            <a:xfrm>
              <a:off x="271155" y="3756634"/>
              <a:ext cx="2587083" cy="52927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 algn="ctr">
                <a:tabLst>
                  <a:tab pos="2430000" algn="r"/>
                </a:tabLst>
              </a:pPr>
              <a:endParaRPr lang="en-AU" sz="2400" b="1" dirty="0"/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99AECF45-4F68-436D-B912-A6F528A61661}"/>
                </a:ext>
              </a:extLst>
            </p:cNvPr>
            <p:cNvSpPr/>
            <p:nvPr/>
          </p:nvSpPr>
          <p:spPr>
            <a:xfrm>
              <a:off x="271155" y="3754269"/>
              <a:ext cx="1584176" cy="5292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>
                <a:tabLst>
                  <a:tab pos="2430000" algn="r"/>
                </a:tabLst>
              </a:pPr>
              <a:r>
                <a:rPr lang="en-US" sz="2400" b="1" dirty="0"/>
                <a:t>Budget</a:t>
              </a:r>
              <a:endParaRPr lang="en-AU" sz="2400" b="1" dirty="0"/>
            </a:p>
          </p:txBody>
        </p:sp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AC23102C-E1F8-43E5-B455-A21B4CD88CDB}"/>
                </a:ext>
              </a:extLst>
            </p:cNvPr>
            <p:cNvSpPr/>
            <p:nvPr/>
          </p:nvSpPr>
          <p:spPr>
            <a:xfrm>
              <a:off x="1567299" y="3754269"/>
              <a:ext cx="1290939" cy="5292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 algn="r">
                <a:tabLst>
                  <a:tab pos="2430000" algn="r"/>
                </a:tabLst>
              </a:pPr>
              <a:r>
                <a:rPr lang="en-US" sz="2400" b="1" dirty="0">
                  <a:sym typeface="Symbol"/>
                </a:rPr>
                <a:t></a:t>
              </a:r>
              <a:r>
                <a:rPr lang="en-US" sz="2400" b="1" dirty="0"/>
                <a:t>$</a:t>
              </a:r>
              <a:r>
                <a:rPr lang="en-US" sz="2400" b="1" dirty="0" err="1"/>
                <a:t>1B</a:t>
              </a:r>
              <a:endParaRPr lang="en-AU" sz="2400" b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F29809-0BB1-493E-B917-D9FC65511A1E}"/>
              </a:ext>
            </a:extLst>
          </p:cNvPr>
          <p:cNvGrpSpPr/>
          <p:nvPr/>
        </p:nvGrpSpPr>
        <p:grpSpPr>
          <a:xfrm>
            <a:off x="221250" y="2577621"/>
            <a:ext cx="2596608" cy="538804"/>
            <a:chOff x="242580" y="1753391"/>
            <a:chExt cx="2596608" cy="538804"/>
          </a:xfrm>
        </p:grpSpPr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8395A35D-9E66-49F9-BA9F-5ADD8EEBE295}"/>
                </a:ext>
              </a:extLst>
            </p:cNvPr>
            <p:cNvSpPr/>
            <p:nvPr/>
          </p:nvSpPr>
          <p:spPr>
            <a:xfrm>
              <a:off x="252105" y="1755756"/>
              <a:ext cx="2587083" cy="52927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 algn="ctr">
                <a:tabLst>
                  <a:tab pos="2430000" algn="r"/>
                </a:tabLst>
              </a:pPr>
              <a:endParaRPr lang="en-AU" sz="2400" b="1" dirty="0"/>
            </a:p>
          </p:txBody>
        </p:sp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76A21A8C-2527-4B60-9D94-CF46FB2840F0}"/>
                </a:ext>
              </a:extLst>
            </p:cNvPr>
            <p:cNvSpPr/>
            <p:nvPr/>
          </p:nvSpPr>
          <p:spPr>
            <a:xfrm>
              <a:off x="1548249" y="1762916"/>
              <a:ext cx="1290939" cy="5292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 algn="r">
                <a:tabLst>
                  <a:tab pos="2430000" algn="r"/>
                </a:tabLst>
              </a:pPr>
              <a:r>
                <a:rPr lang="en-US" sz="2400" b="1" dirty="0"/>
                <a:t>4500</a:t>
              </a:r>
              <a:endParaRPr lang="en-AU" sz="2400" b="1" dirty="0"/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CC9B85D7-455B-4704-93C7-BBE99A7AEB72}"/>
                </a:ext>
              </a:extLst>
            </p:cNvPr>
            <p:cNvSpPr/>
            <p:nvPr/>
          </p:nvSpPr>
          <p:spPr>
            <a:xfrm>
              <a:off x="242580" y="1753391"/>
              <a:ext cx="1584176" cy="5292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>
                <a:tabLst>
                  <a:tab pos="2430000" algn="r"/>
                </a:tabLst>
              </a:pPr>
              <a:r>
                <a:rPr lang="en-US" sz="2400" b="1" dirty="0"/>
                <a:t>People</a:t>
              </a:r>
              <a:endParaRPr lang="en-AU" sz="24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9978D5-4EDB-4CD9-BEDF-618115C8DEB5}"/>
              </a:ext>
            </a:extLst>
          </p:cNvPr>
          <p:cNvGrpSpPr/>
          <p:nvPr/>
        </p:nvGrpSpPr>
        <p:grpSpPr>
          <a:xfrm>
            <a:off x="3726030" y="1250009"/>
            <a:ext cx="5354596" cy="3967380"/>
            <a:chOff x="3632494" y="116743"/>
            <a:chExt cx="5878305" cy="4618280"/>
          </a:xfrm>
        </p:grpSpPr>
        <p:pic>
          <p:nvPicPr>
            <p:cNvPr id="23" name="Content Placeholder 23" descr="Australia2trans.png">
              <a:extLst>
                <a:ext uri="{FF2B5EF4-FFF2-40B4-BE49-F238E27FC236}">
                  <a16:creationId xmlns:a16="http://schemas.microsoft.com/office/drawing/2014/main" id="{87ADF84E-A1E7-47F4-94B6-757B5457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8486" y="116743"/>
              <a:ext cx="4975147" cy="4618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1E8958-723E-4FEE-8A60-856039708215}"/>
                </a:ext>
              </a:extLst>
            </p:cNvPr>
            <p:cNvSpPr/>
            <p:nvPr/>
          </p:nvSpPr>
          <p:spPr>
            <a:xfrm>
              <a:off x="5731405" y="299664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8D01DC-FC68-4CDB-8A46-3B13AE111C25}"/>
                </a:ext>
              </a:extLst>
            </p:cNvPr>
            <p:cNvSpPr/>
            <p:nvPr/>
          </p:nvSpPr>
          <p:spPr>
            <a:xfrm>
              <a:off x="5980467" y="1650178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F0D04F9-BDF7-4927-848D-459B33D6DFFC}"/>
                </a:ext>
              </a:extLst>
            </p:cNvPr>
            <p:cNvSpPr/>
            <p:nvPr/>
          </p:nvSpPr>
          <p:spPr>
            <a:xfrm>
              <a:off x="7671329" y="1164032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DA4272-79A8-478E-BB42-B755847AD957}"/>
                </a:ext>
              </a:extLst>
            </p:cNvPr>
            <p:cNvSpPr/>
            <p:nvPr/>
          </p:nvSpPr>
          <p:spPr>
            <a:xfrm>
              <a:off x="8201406" y="1815911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6B80EE-832F-4017-A152-FA9D228E93C8}"/>
                </a:ext>
              </a:extLst>
            </p:cNvPr>
            <p:cNvSpPr/>
            <p:nvPr/>
          </p:nvSpPr>
          <p:spPr>
            <a:xfrm>
              <a:off x="8280871" y="2554010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E72A8FE-2365-4508-8674-4B7099C443D6}"/>
                </a:ext>
              </a:extLst>
            </p:cNvPr>
            <p:cNvSpPr/>
            <p:nvPr/>
          </p:nvSpPr>
          <p:spPr>
            <a:xfrm>
              <a:off x="8141133" y="2370377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D978E1-C719-4F8C-A3FC-4BF6A1F5FF84}"/>
                </a:ext>
              </a:extLst>
            </p:cNvPr>
            <p:cNvSpPr/>
            <p:nvPr/>
          </p:nvSpPr>
          <p:spPr>
            <a:xfrm>
              <a:off x="6722950" y="3296190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3963D50-8547-474A-BF20-86704D02CA14}"/>
                </a:ext>
              </a:extLst>
            </p:cNvPr>
            <p:cNvSpPr/>
            <p:nvPr/>
          </p:nvSpPr>
          <p:spPr>
            <a:xfrm>
              <a:off x="7527310" y="4469160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BE42261-EF26-4D4C-86B4-E478F22D3D12}"/>
                </a:ext>
              </a:extLst>
            </p:cNvPr>
            <p:cNvSpPr/>
            <p:nvPr/>
          </p:nvSpPr>
          <p:spPr>
            <a:xfrm>
              <a:off x="7610500" y="4385969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04F7D41-411D-4265-B45F-55DCD76F72AF}"/>
                </a:ext>
              </a:extLst>
            </p:cNvPr>
            <p:cNvSpPr/>
            <p:nvPr/>
          </p:nvSpPr>
          <p:spPr>
            <a:xfrm>
              <a:off x="7201346" y="3865298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8D85DBF-23C0-4AFD-8AF2-E4D73F0B06BF}"/>
                </a:ext>
              </a:extLst>
            </p:cNvPr>
            <p:cNvSpPr/>
            <p:nvPr/>
          </p:nvSpPr>
          <p:spPr>
            <a:xfrm>
              <a:off x="7108968" y="3865298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CD232F3-4A28-4D61-8A33-89F84EA9D170}"/>
                </a:ext>
              </a:extLst>
            </p:cNvPr>
            <p:cNvSpPr/>
            <p:nvPr/>
          </p:nvSpPr>
          <p:spPr>
            <a:xfrm>
              <a:off x="7553188" y="3635606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E86DC1F-0AEA-4D56-8320-16B0DF82E06E}"/>
                </a:ext>
              </a:extLst>
            </p:cNvPr>
            <p:cNvSpPr/>
            <p:nvPr/>
          </p:nvSpPr>
          <p:spPr>
            <a:xfrm>
              <a:off x="7325942" y="3756033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842CC40-2D03-487F-A337-E120B293DBAE}"/>
                </a:ext>
              </a:extLst>
            </p:cNvPr>
            <p:cNvSpPr/>
            <p:nvPr/>
          </p:nvSpPr>
          <p:spPr>
            <a:xfrm>
              <a:off x="7461133" y="3858668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41A2C28-33DA-4BDA-A0C4-1DF5FF99F032}"/>
                </a:ext>
              </a:extLst>
            </p:cNvPr>
            <p:cNvSpPr/>
            <p:nvPr/>
          </p:nvSpPr>
          <p:spPr>
            <a:xfrm>
              <a:off x="8188493" y="2825116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D210D22-824A-412A-96C7-2AA06623D0BF}"/>
                </a:ext>
              </a:extLst>
            </p:cNvPr>
            <p:cNvSpPr/>
            <p:nvPr/>
          </p:nvSpPr>
          <p:spPr>
            <a:xfrm>
              <a:off x="7895137" y="2825116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7922D4-0CD3-42C2-9C9B-511339A1DA29}"/>
                </a:ext>
              </a:extLst>
            </p:cNvPr>
            <p:cNvSpPr/>
            <p:nvPr/>
          </p:nvSpPr>
          <p:spPr>
            <a:xfrm>
              <a:off x="7802759" y="2825116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754CA56-FD2B-4DDA-807A-1BCC676F3514}"/>
                </a:ext>
              </a:extLst>
            </p:cNvPr>
            <p:cNvSpPr/>
            <p:nvPr/>
          </p:nvSpPr>
          <p:spPr>
            <a:xfrm>
              <a:off x="7784386" y="2991497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F1EB7AA-00F8-4CB8-BC02-965BA89C438A}"/>
                </a:ext>
              </a:extLst>
            </p:cNvPr>
            <p:cNvSpPr/>
            <p:nvPr/>
          </p:nvSpPr>
          <p:spPr>
            <a:xfrm>
              <a:off x="7646084" y="3157878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519B923-FC73-48C0-9723-A5E98F59164A}"/>
                </a:ext>
              </a:extLst>
            </p:cNvPr>
            <p:cNvSpPr/>
            <p:nvPr/>
          </p:nvSpPr>
          <p:spPr>
            <a:xfrm>
              <a:off x="7150935" y="3501486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C32EBB-AA25-4416-8E2E-E373D1709505}"/>
                </a:ext>
              </a:extLst>
            </p:cNvPr>
            <p:cNvSpPr/>
            <p:nvPr/>
          </p:nvSpPr>
          <p:spPr>
            <a:xfrm>
              <a:off x="7395993" y="3397754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3D9F2AE-3298-4DD3-B7C3-0407CB59DE89}"/>
                </a:ext>
              </a:extLst>
            </p:cNvPr>
            <p:cNvSpPr/>
            <p:nvPr/>
          </p:nvSpPr>
          <p:spPr>
            <a:xfrm>
              <a:off x="7811946" y="3496846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486756-25AF-4CFC-94C9-002CFDEEBB02}"/>
                </a:ext>
              </a:extLst>
            </p:cNvPr>
            <p:cNvSpPr/>
            <p:nvPr/>
          </p:nvSpPr>
          <p:spPr>
            <a:xfrm>
              <a:off x="8167011" y="3231373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296997E-F364-4258-BCF6-4DFF44A88706}"/>
                </a:ext>
              </a:extLst>
            </p:cNvPr>
            <p:cNvSpPr/>
            <p:nvPr/>
          </p:nvSpPr>
          <p:spPr>
            <a:xfrm>
              <a:off x="8049673" y="3370193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27C53CE-359C-4AE5-92E5-49F5B2A42CF5}"/>
                </a:ext>
              </a:extLst>
            </p:cNvPr>
            <p:cNvSpPr txBox="1"/>
            <p:nvPr/>
          </p:nvSpPr>
          <p:spPr>
            <a:xfrm>
              <a:off x="5231218" y="174624"/>
              <a:ext cx="5905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1200" b="1" dirty="0">
                  <a:latin typeface="+mn-lt"/>
                </a:rPr>
                <a:t>Darwin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5015C6-2891-47D0-92D6-4F2CA344CBFE}"/>
                </a:ext>
              </a:extLst>
            </p:cNvPr>
            <p:cNvSpPr txBox="1"/>
            <p:nvPr/>
          </p:nvSpPr>
          <p:spPr>
            <a:xfrm>
              <a:off x="5766070" y="1494523"/>
              <a:ext cx="825164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Alice Springs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70878E-29E3-46B6-BDA7-EA9A7CC723A8}"/>
                </a:ext>
              </a:extLst>
            </p:cNvPr>
            <p:cNvSpPr txBox="1"/>
            <p:nvPr/>
          </p:nvSpPr>
          <p:spPr>
            <a:xfrm>
              <a:off x="6754462" y="916676"/>
              <a:ext cx="825164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AU" sz="800" dirty="0">
                  <a:latin typeface="+mn-lt"/>
                </a:rPr>
                <a:t>Atherton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1A17BB6-2791-4F38-A9CC-2500F686C555}"/>
                </a:ext>
              </a:extLst>
            </p:cNvPr>
            <p:cNvSpPr txBox="1"/>
            <p:nvPr/>
          </p:nvSpPr>
          <p:spPr>
            <a:xfrm>
              <a:off x="6838620" y="1180216"/>
              <a:ext cx="825164" cy="1742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AU" sz="800" dirty="0">
                  <a:latin typeface="+mn-lt"/>
                </a:rPr>
                <a:t>Townsville</a:t>
              </a:r>
              <a:br>
                <a:rPr lang="en-AU" sz="800" dirty="0">
                  <a:latin typeface="+mn-lt"/>
                </a:rPr>
              </a:br>
              <a:r>
                <a:rPr lang="en-AU" sz="600" dirty="0">
                  <a:latin typeface="+mn-lt"/>
                </a:rPr>
                <a:t>2 sites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22B89F-413D-4302-B99C-A558D5290857}"/>
                </a:ext>
              </a:extLst>
            </p:cNvPr>
            <p:cNvSpPr txBox="1"/>
            <p:nvPr/>
          </p:nvSpPr>
          <p:spPr>
            <a:xfrm>
              <a:off x="7353940" y="1822909"/>
              <a:ext cx="8251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AU" sz="800" dirty="0">
                  <a:latin typeface="+mn-lt"/>
                </a:rPr>
                <a:t>Rockhampton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A1B9EEB-001E-4303-99F8-B7445D3C6B10}"/>
                </a:ext>
              </a:extLst>
            </p:cNvPr>
            <p:cNvSpPr txBox="1"/>
            <p:nvPr/>
          </p:nvSpPr>
          <p:spPr>
            <a:xfrm>
              <a:off x="7299022" y="2373999"/>
              <a:ext cx="825164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AU" sz="800" dirty="0">
                  <a:latin typeface="+mn-lt"/>
                </a:rPr>
                <a:t>Toowoomba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F5B976-4D25-4519-84D8-14EB515A86BE}"/>
                </a:ext>
              </a:extLst>
            </p:cNvPr>
            <p:cNvSpPr txBox="1"/>
            <p:nvPr/>
          </p:nvSpPr>
          <p:spPr>
            <a:xfrm>
              <a:off x="7895137" y="2564669"/>
              <a:ext cx="367360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AU" sz="800" dirty="0">
                  <a:latin typeface="+mn-lt"/>
                </a:rPr>
                <a:t>Gatton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F20CFC-DB14-4564-8FEF-CCB4A23874FF}"/>
                </a:ext>
              </a:extLst>
            </p:cNvPr>
            <p:cNvSpPr txBox="1"/>
            <p:nvPr/>
          </p:nvSpPr>
          <p:spPr>
            <a:xfrm>
              <a:off x="7686624" y="2707398"/>
              <a:ext cx="45666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Myall Vale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9665CF2-FC96-4DAF-9390-99F9AB92B643}"/>
                </a:ext>
              </a:extLst>
            </p:cNvPr>
            <p:cNvSpPr txBox="1"/>
            <p:nvPr/>
          </p:nvSpPr>
          <p:spPr>
            <a:xfrm>
              <a:off x="7434737" y="2833742"/>
              <a:ext cx="5004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Narrabri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3BD49A-CC06-4871-BB26-567A702C9E62}"/>
                </a:ext>
              </a:extLst>
            </p:cNvPr>
            <p:cNvSpPr txBox="1"/>
            <p:nvPr/>
          </p:nvSpPr>
          <p:spPr>
            <a:xfrm>
              <a:off x="7121892" y="2992172"/>
              <a:ext cx="6490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AU" sz="800" dirty="0" err="1">
                  <a:latin typeface="+mn-lt"/>
                </a:rPr>
                <a:t>Mopra</a:t>
              </a:r>
              <a:endParaRPr lang="en-AU" sz="800" dirty="0">
                <a:latin typeface="+mn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76AECA9-363B-4D42-AC4F-4D0EEDB8B95B}"/>
                </a:ext>
              </a:extLst>
            </p:cNvPr>
            <p:cNvSpPr txBox="1"/>
            <p:nvPr/>
          </p:nvSpPr>
          <p:spPr>
            <a:xfrm>
              <a:off x="7351966" y="3164315"/>
              <a:ext cx="365620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Parkes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B00103-2461-4A53-99B4-6CF8AB6E5ABD}"/>
                </a:ext>
              </a:extLst>
            </p:cNvPr>
            <p:cNvSpPr txBox="1"/>
            <p:nvPr/>
          </p:nvSpPr>
          <p:spPr>
            <a:xfrm>
              <a:off x="7527424" y="3353731"/>
              <a:ext cx="408568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Griffith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6D2AB3-078E-4333-95AA-8A6126E6D5B4}"/>
                </a:ext>
              </a:extLst>
            </p:cNvPr>
            <p:cNvSpPr txBox="1"/>
            <p:nvPr/>
          </p:nvSpPr>
          <p:spPr>
            <a:xfrm>
              <a:off x="6721276" y="3906035"/>
              <a:ext cx="482065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solidFill>
                    <a:schemeClr val="bg2"/>
                  </a:solidFill>
                  <a:latin typeface="+mn-lt"/>
                </a:rPr>
                <a:t>Belmont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05C2EF1-C2AF-4B8E-A2AC-DAD9F155F9C9}"/>
                </a:ext>
              </a:extLst>
            </p:cNvPr>
            <p:cNvSpPr txBox="1"/>
            <p:nvPr/>
          </p:nvSpPr>
          <p:spPr>
            <a:xfrm>
              <a:off x="6986723" y="4036622"/>
              <a:ext cx="482065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solidFill>
                    <a:schemeClr val="bg2"/>
                  </a:solidFill>
                  <a:latin typeface="+mn-lt"/>
                </a:rPr>
                <a:t>Geelong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1635554-794F-4DC8-8F95-399C6987E54D}"/>
                </a:ext>
              </a:extLst>
            </p:cNvPr>
            <p:cNvSpPr txBox="1"/>
            <p:nvPr/>
          </p:nvSpPr>
          <p:spPr>
            <a:xfrm>
              <a:off x="7786068" y="4398036"/>
              <a:ext cx="482065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Hobart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FBD602E-A968-4893-8577-52A235A55F1E}"/>
                </a:ext>
              </a:extLst>
            </p:cNvPr>
            <p:cNvSpPr txBox="1"/>
            <p:nvPr/>
          </p:nvSpPr>
          <p:spPr>
            <a:xfrm>
              <a:off x="7729877" y="4514965"/>
              <a:ext cx="530248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Sandy Bay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D5DCCB1-60AC-445E-8ABD-8D562749C387}"/>
                </a:ext>
              </a:extLst>
            </p:cNvPr>
            <p:cNvSpPr txBox="1"/>
            <p:nvPr/>
          </p:nvSpPr>
          <p:spPr>
            <a:xfrm>
              <a:off x="7150749" y="3640341"/>
              <a:ext cx="537115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Wodonga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BA213D-CA34-4E60-90E9-2E68D5B2792B}"/>
                </a:ext>
              </a:extLst>
            </p:cNvPr>
            <p:cNvSpPr txBox="1"/>
            <p:nvPr/>
          </p:nvSpPr>
          <p:spPr>
            <a:xfrm>
              <a:off x="7966158" y="3106082"/>
              <a:ext cx="592678" cy="1422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Newcastle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5B1D7A8-E03D-43DB-AEAF-81997BEA3D13}"/>
                </a:ext>
              </a:extLst>
            </p:cNvPr>
            <p:cNvSpPr txBox="1"/>
            <p:nvPr/>
          </p:nvSpPr>
          <p:spPr>
            <a:xfrm>
              <a:off x="8083844" y="2751749"/>
              <a:ext cx="491252" cy="1994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AU" sz="800" dirty="0">
                  <a:latin typeface="+mn-lt"/>
                </a:rPr>
                <a:t>Armidale</a:t>
              </a:r>
              <a:br>
                <a:rPr lang="en-AU" sz="800" dirty="0">
                  <a:latin typeface="+mn-lt"/>
                </a:rPr>
              </a:br>
              <a:r>
                <a:rPr lang="en-AU" sz="800" dirty="0">
                  <a:latin typeface="+mn-lt"/>
                </a:rPr>
                <a:t> </a:t>
              </a:r>
              <a:r>
                <a:rPr lang="en-AU" sz="600" dirty="0">
                  <a:latin typeface="+mn-lt"/>
                </a:rPr>
                <a:t>2 sites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32C9986-4EB8-4970-8BFC-5F4DB586E5BB}"/>
                </a:ext>
              </a:extLst>
            </p:cNvPr>
            <p:cNvSpPr txBox="1"/>
            <p:nvPr/>
          </p:nvSpPr>
          <p:spPr>
            <a:xfrm>
              <a:off x="6096600" y="3249053"/>
              <a:ext cx="75689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Adelaide</a:t>
              </a:r>
            </a:p>
            <a:p>
              <a:r>
                <a:rPr lang="en-AU" sz="1000" dirty="0">
                  <a:latin typeface="+mn-lt"/>
                </a:rPr>
                <a:t>2 sites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3C88FF-588F-46D5-8E95-CBEAB097D756}"/>
                </a:ext>
              </a:extLst>
            </p:cNvPr>
            <p:cNvSpPr txBox="1"/>
            <p:nvPr/>
          </p:nvSpPr>
          <p:spPr>
            <a:xfrm>
              <a:off x="8237407" y="3366525"/>
              <a:ext cx="125649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1200" b="1" dirty="0">
                  <a:latin typeface="+mn-lt"/>
                </a:rPr>
                <a:t>Sydney  </a:t>
              </a:r>
              <a:r>
                <a:rPr lang="en-AU" sz="1000" dirty="0">
                  <a:latin typeface="+mn-lt"/>
                </a:rPr>
                <a:t>5 sites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CF722-7947-4EE4-9D67-26D1A0522607}"/>
                </a:ext>
              </a:extLst>
            </p:cNvPr>
            <p:cNvSpPr txBox="1"/>
            <p:nvPr/>
          </p:nvSpPr>
          <p:spPr>
            <a:xfrm>
              <a:off x="7866562" y="3541910"/>
              <a:ext cx="113226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A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Canberra</a:t>
              </a:r>
              <a:r>
                <a:rPr lang="en-AU" sz="1200" b="1" dirty="0">
                  <a:latin typeface="+mn-lt"/>
                </a:rPr>
                <a:t>  </a:t>
              </a:r>
              <a:r>
                <a:rPr lang="en-AU" sz="1000" dirty="0">
                  <a:latin typeface="+mn-lt"/>
                </a:rPr>
                <a:t>7 sites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D96F01E-1C24-4595-8ED1-82C6D37ABDAF}"/>
                </a:ext>
              </a:extLst>
            </p:cNvPr>
            <p:cNvSpPr txBox="1"/>
            <p:nvPr/>
          </p:nvSpPr>
          <p:spPr>
            <a:xfrm>
              <a:off x="6780019" y="767643"/>
              <a:ext cx="8251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AU" sz="800" dirty="0">
                  <a:latin typeface="+mn-lt"/>
                </a:rPr>
                <a:t>Cairns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00FFC19-479A-45C2-9EE1-A8B489F8B2F9}"/>
                </a:ext>
              </a:extLst>
            </p:cNvPr>
            <p:cNvSpPr txBox="1"/>
            <p:nvPr/>
          </p:nvSpPr>
          <p:spPr>
            <a:xfrm>
              <a:off x="6787108" y="3371193"/>
              <a:ext cx="489090" cy="1259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AU" sz="800" dirty="0">
                  <a:latin typeface="+mn-lt"/>
                </a:rPr>
                <a:t>Irymple</a:t>
              </a:r>
            </a:p>
          </p:txBody>
        </p:sp>
        <p:sp>
          <p:nvSpPr>
            <p:cNvPr id="72" name="4-Point Star 69">
              <a:extLst>
                <a:ext uri="{FF2B5EF4-FFF2-40B4-BE49-F238E27FC236}">
                  <a16:creationId xmlns:a16="http://schemas.microsoft.com/office/drawing/2014/main" id="{44606AE6-017F-4FC3-B7AE-1746C3856969}"/>
                </a:ext>
              </a:extLst>
            </p:cNvPr>
            <p:cNvSpPr/>
            <p:nvPr/>
          </p:nvSpPr>
          <p:spPr>
            <a:xfrm>
              <a:off x="7517000" y="3838823"/>
              <a:ext cx="180000" cy="180000"/>
            </a:xfrm>
            <a:prstGeom prst="star4">
              <a:avLst>
                <a:gd name="adj" fmla="val 2083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4-Point Star 70">
              <a:extLst>
                <a:ext uri="{FF2B5EF4-FFF2-40B4-BE49-F238E27FC236}">
                  <a16:creationId xmlns:a16="http://schemas.microsoft.com/office/drawing/2014/main" id="{BC93B44B-67C6-442E-B796-82E5CE957021}"/>
                </a:ext>
              </a:extLst>
            </p:cNvPr>
            <p:cNvSpPr/>
            <p:nvPr/>
          </p:nvSpPr>
          <p:spPr>
            <a:xfrm>
              <a:off x="7854701" y="3480485"/>
              <a:ext cx="180000" cy="180000"/>
            </a:xfrm>
            <a:prstGeom prst="star4">
              <a:avLst>
                <a:gd name="adj" fmla="val 2083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4-Point Star 71">
              <a:extLst>
                <a:ext uri="{FF2B5EF4-FFF2-40B4-BE49-F238E27FC236}">
                  <a16:creationId xmlns:a16="http://schemas.microsoft.com/office/drawing/2014/main" id="{19F3FD02-47DB-483C-AADA-CEC99F88845D}"/>
                </a:ext>
              </a:extLst>
            </p:cNvPr>
            <p:cNvSpPr/>
            <p:nvPr/>
          </p:nvSpPr>
          <p:spPr>
            <a:xfrm>
              <a:off x="7631300" y="3829298"/>
              <a:ext cx="180000" cy="180000"/>
            </a:xfrm>
            <a:prstGeom prst="star4">
              <a:avLst>
                <a:gd name="adj" fmla="val 2083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D118D1C-3448-4E1A-A6D4-4F72D3DA50A5}"/>
                </a:ext>
              </a:extLst>
            </p:cNvPr>
            <p:cNvSpPr txBox="1"/>
            <p:nvPr/>
          </p:nvSpPr>
          <p:spPr>
            <a:xfrm>
              <a:off x="7178866" y="3995125"/>
              <a:ext cx="1381997" cy="2149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AU" sz="1200" b="1" dirty="0">
                  <a:latin typeface="+mn-lt"/>
                </a:rPr>
                <a:t>Melbourne </a:t>
              </a:r>
              <a:r>
                <a:rPr lang="en-AU" sz="1000" dirty="0">
                  <a:latin typeface="+mn-lt"/>
                </a:rPr>
                <a:t>5 sites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9C1035A-679A-46D4-B46C-8EEE38DB7BC5}"/>
                </a:ext>
              </a:extLst>
            </p:cNvPr>
            <p:cNvSpPr txBox="1"/>
            <p:nvPr/>
          </p:nvSpPr>
          <p:spPr>
            <a:xfrm>
              <a:off x="7451190" y="3761231"/>
              <a:ext cx="75882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00" dirty="0">
                  <a:latin typeface="+mn-lt"/>
                </a:rPr>
                <a:t>Werribee </a:t>
              </a:r>
              <a:r>
                <a:rPr lang="en-AU" sz="600" dirty="0">
                  <a:latin typeface="+mn-lt"/>
                </a:rPr>
                <a:t>2 sites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45431CF-0B49-44FD-91B9-2954F7890504}"/>
                </a:ext>
              </a:extLst>
            </p:cNvPr>
            <p:cNvSpPr/>
            <p:nvPr/>
          </p:nvSpPr>
          <p:spPr>
            <a:xfrm>
              <a:off x="8498048" y="2337203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2D135B0-1374-4CD6-846A-3621D842A9BB}"/>
                </a:ext>
              </a:extLst>
            </p:cNvPr>
            <p:cNvSpPr/>
            <p:nvPr/>
          </p:nvSpPr>
          <p:spPr>
            <a:xfrm>
              <a:off x="8455203" y="2417897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F2D5356-2DA1-4EE5-B7AF-58277434EF77}"/>
                </a:ext>
              </a:extLst>
            </p:cNvPr>
            <p:cNvSpPr txBox="1"/>
            <p:nvPr/>
          </p:nvSpPr>
          <p:spPr>
            <a:xfrm>
              <a:off x="8671015" y="2388536"/>
              <a:ext cx="83978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1200" b="1" dirty="0">
                  <a:latin typeface="+mn-lt"/>
                </a:rPr>
                <a:t>Brisbane</a:t>
              </a:r>
            </a:p>
            <a:p>
              <a:r>
                <a:rPr lang="en-AU" sz="1000" dirty="0">
                  <a:latin typeface="+mn-lt"/>
                </a:rPr>
                <a:t>6 sites </a:t>
              </a:r>
            </a:p>
          </p:txBody>
        </p:sp>
        <p:sp>
          <p:nvSpPr>
            <p:cNvPr id="80" name="4-Point Star 77">
              <a:extLst>
                <a:ext uri="{FF2B5EF4-FFF2-40B4-BE49-F238E27FC236}">
                  <a16:creationId xmlns:a16="http://schemas.microsoft.com/office/drawing/2014/main" id="{6E392E9E-D9FC-42D9-A7A6-D85C338B9D74}"/>
                </a:ext>
              </a:extLst>
            </p:cNvPr>
            <p:cNvSpPr/>
            <p:nvPr/>
          </p:nvSpPr>
          <p:spPr>
            <a:xfrm>
              <a:off x="8504146" y="2401548"/>
              <a:ext cx="180000" cy="180000"/>
            </a:xfrm>
            <a:prstGeom prst="star4">
              <a:avLst>
                <a:gd name="adj" fmla="val 2083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40197C-63B1-4523-A4CD-CF18FCC3C58E}"/>
                </a:ext>
              </a:extLst>
            </p:cNvPr>
            <p:cNvSpPr txBox="1"/>
            <p:nvPr/>
          </p:nvSpPr>
          <p:spPr>
            <a:xfrm>
              <a:off x="8282024" y="2181561"/>
              <a:ext cx="360040" cy="1994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800" dirty="0">
                  <a:latin typeface="+mn-lt"/>
                </a:rPr>
                <a:t>Bribie </a:t>
              </a:r>
              <a:br>
                <a:rPr lang="en-AU" sz="800" dirty="0">
                  <a:latin typeface="+mn-lt"/>
                </a:rPr>
              </a:br>
              <a:r>
                <a:rPr lang="en-AU" sz="800" dirty="0">
                  <a:latin typeface="+mn-lt"/>
                </a:rPr>
                <a:t>Island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E345508-BFC7-4A50-A453-28A5473087FB}"/>
                </a:ext>
              </a:extLst>
            </p:cNvPr>
            <p:cNvSpPr/>
            <p:nvPr/>
          </p:nvSpPr>
          <p:spPr>
            <a:xfrm>
              <a:off x="7651204" y="813409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FC1748B-BBE5-4615-BAAD-800DC159C41B}"/>
                </a:ext>
              </a:extLst>
            </p:cNvPr>
            <p:cNvSpPr/>
            <p:nvPr/>
          </p:nvSpPr>
          <p:spPr>
            <a:xfrm>
              <a:off x="7596878" y="910051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E4002B">
                    <a:shade val="30000"/>
                    <a:satMod val="115000"/>
                  </a:srgbClr>
                </a:gs>
                <a:gs pos="50000">
                  <a:srgbClr val="E4002B">
                    <a:shade val="67500"/>
                    <a:satMod val="115000"/>
                  </a:srgbClr>
                </a:gs>
                <a:gs pos="100000">
                  <a:srgbClr val="E4002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900">
                <a:solidFill>
                  <a:schemeClr val="bg1"/>
                </a:solidFill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5498394-F150-4551-8E49-2A4C4A7FB57B}"/>
                </a:ext>
              </a:extLst>
            </p:cNvPr>
            <p:cNvGrpSpPr/>
            <p:nvPr/>
          </p:nvGrpSpPr>
          <p:grpSpPr>
            <a:xfrm>
              <a:off x="3632494" y="2301762"/>
              <a:ext cx="1348873" cy="1146746"/>
              <a:chOff x="3327694" y="2587512"/>
              <a:chExt cx="1348873" cy="1146746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58E0C7B-B26E-4344-82A6-C791BCEEA88F}"/>
                  </a:ext>
                </a:extLst>
              </p:cNvPr>
              <p:cNvSpPr/>
              <p:nvPr/>
            </p:nvSpPr>
            <p:spPr>
              <a:xfrm>
                <a:off x="3774385" y="3432074"/>
                <a:ext cx="144000" cy="144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4002B">
                      <a:shade val="30000"/>
                      <a:satMod val="115000"/>
                    </a:srgbClr>
                  </a:gs>
                  <a:gs pos="50000">
                    <a:srgbClr val="E4002B">
                      <a:shade val="67500"/>
                      <a:satMod val="115000"/>
                    </a:srgbClr>
                  </a:gs>
                  <a:gs pos="100000">
                    <a:srgbClr val="E4002B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9F3F1B4-2607-406C-A55C-F3CE57F65949}"/>
                  </a:ext>
                </a:extLst>
              </p:cNvPr>
              <p:cNvSpPr/>
              <p:nvPr/>
            </p:nvSpPr>
            <p:spPr>
              <a:xfrm>
                <a:off x="3629725" y="2975702"/>
                <a:ext cx="144000" cy="144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4002B">
                      <a:shade val="30000"/>
                      <a:satMod val="115000"/>
                    </a:srgbClr>
                  </a:gs>
                  <a:gs pos="50000">
                    <a:srgbClr val="E4002B">
                      <a:shade val="67500"/>
                      <a:satMod val="115000"/>
                    </a:srgbClr>
                  </a:gs>
                  <a:gs pos="100000">
                    <a:srgbClr val="E4002B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C1FFCA-C522-413A-BA6F-9CEB949ADECD}"/>
                  </a:ext>
                </a:extLst>
              </p:cNvPr>
              <p:cNvSpPr txBox="1"/>
              <p:nvPr/>
            </p:nvSpPr>
            <p:spPr>
              <a:xfrm>
                <a:off x="3797578" y="2982527"/>
                <a:ext cx="825164" cy="174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AU" sz="800" dirty="0">
                    <a:latin typeface="+mn-lt"/>
                  </a:rPr>
                  <a:t>Geraldton </a:t>
                </a:r>
                <a:br>
                  <a:rPr lang="en-AU" sz="800" dirty="0">
                    <a:latin typeface="+mn-lt"/>
                  </a:rPr>
                </a:br>
                <a:r>
                  <a:rPr lang="en-AU" sz="600" dirty="0">
                    <a:latin typeface="+mn-lt"/>
                  </a:rPr>
                  <a:t>2 sites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FA67F3E-CAB7-46CD-A4F4-70CACBD1E337}"/>
                  </a:ext>
                </a:extLst>
              </p:cNvPr>
              <p:cNvSpPr txBox="1"/>
              <p:nvPr/>
            </p:nvSpPr>
            <p:spPr>
              <a:xfrm>
                <a:off x="3327694" y="3395704"/>
                <a:ext cx="891881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1200" b="1" dirty="0">
                    <a:latin typeface="+mn-lt"/>
                  </a:rPr>
                  <a:t>Perth</a:t>
                </a:r>
              </a:p>
              <a:p>
                <a:r>
                  <a:rPr lang="en-AU" sz="1000" dirty="0">
                    <a:latin typeface="+mn-lt"/>
                  </a:rPr>
                  <a:t>3 sites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9710869-2D14-45F4-BCE9-B254DC3857E3}"/>
                  </a:ext>
                </a:extLst>
              </p:cNvPr>
              <p:cNvSpPr/>
              <p:nvPr/>
            </p:nvSpPr>
            <p:spPr>
              <a:xfrm>
                <a:off x="3683550" y="2591320"/>
                <a:ext cx="144000" cy="144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4002B">
                      <a:shade val="30000"/>
                      <a:satMod val="115000"/>
                    </a:srgbClr>
                  </a:gs>
                  <a:gs pos="50000">
                    <a:srgbClr val="E4002B">
                      <a:shade val="67500"/>
                      <a:satMod val="115000"/>
                    </a:srgbClr>
                  </a:gs>
                  <a:gs pos="100000">
                    <a:srgbClr val="E4002B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B26AA7A-7017-413D-8D63-5FC72A343A0D}"/>
                  </a:ext>
                </a:extLst>
              </p:cNvPr>
              <p:cNvSpPr txBox="1"/>
              <p:nvPr/>
            </p:nvSpPr>
            <p:spPr>
              <a:xfrm>
                <a:off x="3851403" y="2587512"/>
                <a:ext cx="825164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800" dirty="0">
                    <a:latin typeface="+mn-lt"/>
                  </a:rPr>
                  <a:t>Murchison</a:t>
                </a:r>
              </a:p>
            </p:txBody>
          </p:sp>
          <p:sp>
            <p:nvSpPr>
              <p:cNvPr id="91" name="4-Point Star 88">
                <a:extLst>
                  <a:ext uri="{FF2B5EF4-FFF2-40B4-BE49-F238E27FC236}">
                    <a16:creationId xmlns:a16="http://schemas.microsoft.com/office/drawing/2014/main" id="{456A3BFD-3676-4BC2-86A7-EE84A06B8257}"/>
                  </a:ext>
                </a:extLst>
              </p:cNvPr>
              <p:cNvSpPr/>
              <p:nvPr/>
            </p:nvSpPr>
            <p:spPr>
              <a:xfrm>
                <a:off x="3817289" y="3406292"/>
                <a:ext cx="180000" cy="180000"/>
              </a:xfrm>
              <a:prstGeom prst="star4">
                <a:avLst>
                  <a:gd name="adj" fmla="val 20834"/>
                </a:avLst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5501B2-5751-4147-AE16-3BEBD8142593}"/>
              </a:ext>
            </a:extLst>
          </p:cNvPr>
          <p:cNvGrpSpPr/>
          <p:nvPr/>
        </p:nvGrpSpPr>
        <p:grpSpPr>
          <a:xfrm>
            <a:off x="81482" y="1873399"/>
            <a:ext cx="2885524" cy="531644"/>
            <a:chOff x="271155" y="3754269"/>
            <a:chExt cx="2587083" cy="531644"/>
          </a:xfrm>
        </p:grpSpPr>
        <p:sp>
          <p:nvSpPr>
            <p:cNvPr id="93" name="Rounded Rectangle 90">
              <a:extLst>
                <a:ext uri="{FF2B5EF4-FFF2-40B4-BE49-F238E27FC236}">
                  <a16:creationId xmlns:a16="http://schemas.microsoft.com/office/drawing/2014/main" id="{4926F798-DD1B-4C28-8D7E-4268199476B2}"/>
                </a:ext>
              </a:extLst>
            </p:cNvPr>
            <p:cNvSpPr/>
            <p:nvPr/>
          </p:nvSpPr>
          <p:spPr>
            <a:xfrm>
              <a:off x="271155" y="3756634"/>
              <a:ext cx="2587083" cy="52927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 algn="ctr">
                <a:tabLst>
                  <a:tab pos="2430000" algn="r"/>
                </a:tabLst>
              </a:pPr>
              <a:endParaRPr lang="en-AU" sz="2400" b="1" dirty="0"/>
            </a:p>
          </p:txBody>
        </p:sp>
        <p:sp>
          <p:nvSpPr>
            <p:cNvPr id="94" name="Rounded Rectangle 91">
              <a:extLst>
                <a:ext uri="{FF2B5EF4-FFF2-40B4-BE49-F238E27FC236}">
                  <a16:creationId xmlns:a16="http://schemas.microsoft.com/office/drawing/2014/main" id="{0B8487D7-A4E4-4686-9CA3-6682BB5D3B09}"/>
                </a:ext>
              </a:extLst>
            </p:cNvPr>
            <p:cNvSpPr/>
            <p:nvPr/>
          </p:nvSpPr>
          <p:spPr>
            <a:xfrm>
              <a:off x="271155" y="3754269"/>
              <a:ext cx="1754882" cy="5292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>
                <a:tabLst>
                  <a:tab pos="2430000" algn="r"/>
                </a:tabLst>
              </a:pPr>
              <a:r>
                <a:rPr lang="en-US" sz="2400" b="1" dirty="0"/>
                <a:t>Established</a:t>
              </a:r>
              <a:endParaRPr lang="en-AU" sz="2400" b="1" dirty="0"/>
            </a:p>
          </p:txBody>
        </p:sp>
        <p:sp>
          <p:nvSpPr>
            <p:cNvPr id="95" name="Rounded Rectangle 92">
              <a:extLst>
                <a:ext uri="{FF2B5EF4-FFF2-40B4-BE49-F238E27FC236}">
                  <a16:creationId xmlns:a16="http://schemas.microsoft.com/office/drawing/2014/main" id="{737E754B-1FE4-4E22-82AB-92EF94BBA255}"/>
                </a:ext>
              </a:extLst>
            </p:cNvPr>
            <p:cNvSpPr/>
            <p:nvPr/>
          </p:nvSpPr>
          <p:spPr>
            <a:xfrm>
              <a:off x="1835537" y="3754269"/>
              <a:ext cx="1022701" cy="5292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54000" bIns="54000" rtlCol="0" anchor="ctr">
              <a:spAutoFit/>
            </a:bodyPr>
            <a:lstStyle/>
            <a:p>
              <a:pPr algn="r">
                <a:tabLst>
                  <a:tab pos="2430000" algn="r"/>
                </a:tabLst>
              </a:pPr>
              <a:r>
                <a:rPr lang="en-US" sz="2400" b="1" dirty="0">
                  <a:sym typeface="Symbol"/>
                </a:rPr>
                <a:t>1926</a:t>
              </a:r>
              <a:endParaRPr lang="en-A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2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4135-95D8-4568-AFAD-E4B47CB2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20" y="37133"/>
            <a:ext cx="8461374" cy="852487"/>
          </a:xfrm>
        </p:spPr>
        <p:txBody>
          <a:bodyPr/>
          <a:lstStyle/>
          <a:p>
            <a:r>
              <a:rPr lang="en-AU" dirty="0"/>
              <a:t>Proppant Transport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201E9-3C1A-43DE-B3CA-10767B14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CD8FE-AD51-4008-A633-EC57FBFCD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20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DD960-0ECA-49E6-B2E5-9C3F71FAF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70" y="1031281"/>
            <a:ext cx="5940722" cy="2244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9406B9-A782-4BF2-9C2F-14B893CA698A}"/>
              </a:ext>
            </a:extLst>
          </p:cNvPr>
          <p:cNvSpPr txBox="1"/>
          <p:nvPr/>
        </p:nvSpPr>
        <p:spPr>
          <a:xfrm>
            <a:off x="346020" y="3743384"/>
            <a:ext cx="297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Fluid mass balance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32D9A0-059D-44E3-BB6A-275794437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80319"/>
              </p:ext>
            </p:extLst>
          </p:nvPr>
        </p:nvGraphicFramePr>
        <p:xfrm>
          <a:off x="611075" y="4356808"/>
          <a:ext cx="2735658" cy="73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tion" r:id="rId4" imgW="1422400" imgH="393700" progId="Equation.DSMT4">
                  <p:embed/>
                </p:oleObj>
              </mc:Choice>
              <mc:Fallback>
                <p:oleObj name="Equation" r:id="rId4" imgW="1422400" imgH="3937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75" y="4356808"/>
                        <a:ext cx="2735658" cy="735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B44DEC5-E0AF-4D63-8327-E260CD18B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053966"/>
              </p:ext>
            </p:extLst>
          </p:nvPr>
        </p:nvGraphicFramePr>
        <p:xfrm>
          <a:off x="477874" y="5091921"/>
          <a:ext cx="26384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6" imgW="1346040" imgH="457200" progId="Equation.DSMT4">
                  <p:embed/>
                </p:oleObj>
              </mc:Choice>
              <mc:Fallback>
                <p:oleObj name="Equation" r:id="rId6" imgW="134604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74" y="5091921"/>
                        <a:ext cx="2638425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A97A9C4-D913-4C7F-9FC0-1021D6CE5D06}"/>
              </a:ext>
            </a:extLst>
          </p:cNvPr>
          <p:cNvSpPr txBox="1"/>
          <p:nvPr/>
        </p:nvSpPr>
        <p:spPr>
          <a:xfrm>
            <a:off x="5967570" y="1656639"/>
            <a:ext cx="3391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Proppant transport</a:t>
            </a:r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where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B46A7D4-6167-4819-8BAA-2AB377A14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27994"/>
              </p:ext>
            </p:extLst>
          </p:nvPr>
        </p:nvGraphicFramePr>
        <p:xfrm>
          <a:off x="6095195" y="2229697"/>
          <a:ext cx="2378676" cy="71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8" imgW="1422400" imgH="419100" progId="Equation.DSMT4">
                  <p:embed/>
                </p:oleObj>
              </mc:Choice>
              <mc:Fallback>
                <p:oleObj name="Equation" r:id="rId8" imgW="1422400" imgH="4191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195" y="2229697"/>
                        <a:ext cx="2378676" cy="716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F87915D-F6CE-4CB2-8F68-0489EBE76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83987"/>
              </p:ext>
            </p:extLst>
          </p:nvPr>
        </p:nvGraphicFramePr>
        <p:xfrm>
          <a:off x="4784485" y="3523488"/>
          <a:ext cx="2838749" cy="67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10" imgW="1917700" imgH="457200" progId="Equation.DSMT4">
                  <p:embed/>
                </p:oleObj>
              </mc:Choice>
              <mc:Fallback>
                <p:oleObj name="Equation" r:id="rId10" imgW="19177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485" y="3523488"/>
                        <a:ext cx="2838749" cy="673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81B7313-D75F-4422-8426-55429FEB5359}"/>
              </a:ext>
            </a:extLst>
          </p:cNvPr>
          <p:cNvSpPr txBox="1"/>
          <p:nvPr/>
        </p:nvSpPr>
        <p:spPr>
          <a:xfrm>
            <a:off x="1492127" y="3299606"/>
            <a:ext cx="316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From Dontsov and Peirce, 2014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C78E58A-BA0D-4780-8C32-323F515BB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510694"/>
              </p:ext>
            </p:extLst>
          </p:nvPr>
        </p:nvGraphicFramePr>
        <p:xfrm>
          <a:off x="3874093" y="4164237"/>
          <a:ext cx="4960737" cy="63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12" imgW="3543300" imgH="469900" progId="Equation.DSMT4">
                  <p:embed/>
                </p:oleObj>
              </mc:Choice>
              <mc:Fallback>
                <p:oleObj name="Equation" r:id="rId12" imgW="3543300" imgH="4699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AB18EFE-EB34-44E5-A6BF-C1765B40B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093" y="4164237"/>
                        <a:ext cx="4960737" cy="638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648A0-EFFE-454B-8B24-53FE1ED18CA0}"/>
              </a:ext>
            </a:extLst>
          </p:cNvPr>
          <p:cNvCxnSpPr>
            <a:cxnSpLocks/>
          </p:cNvCxnSpPr>
          <p:nvPr/>
        </p:nvCxnSpPr>
        <p:spPr>
          <a:xfrm flipH="1" flipV="1">
            <a:off x="5967570" y="4579722"/>
            <a:ext cx="351439" cy="43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96228E-F87D-4412-B17A-AECA9CAC8AF2}"/>
              </a:ext>
            </a:extLst>
          </p:cNvPr>
          <p:cNvSpPr txBox="1"/>
          <p:nvPr/>
        </p:nvSpPr>
        <p:spPr>
          <a:xfrm>
            <a:off x="5737136" y="5001794"/>
            <a:ext cx="10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unknown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6004E3A-A332-40FF-9957-2F4A4700B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65010"/>
              </p:ext>
            </p:extLst>
          </p:nvPr>
        </p:nvGraphicFramePr>
        <p:xfrm>
          <a:off x="3249482" y="5276095"/>
          <a:ext cx="1552335" cy="62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14" imgW="1091880" imgH="431640" progId="Equation.DSMT4">
                  <p:embed/>
                </p:oleObj>
              </mc:Choice>
              <mc:Fallback>
                <p:oleObj name="Equation" r:id="rId14" imgW="109188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482" y="5276095"/>
                        <a:ext cx="1552335" cy="626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828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3D25-184A-4D41-8086-880721B3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solution method for proppant transport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5459D-96FE-40A4-B11B-39A830D8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6BBAE-A652-4A54-947B-E15096D8C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21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9F45C7-FB37-4400-AF80-B758DC7AA757}"/>
              </a:ext>
            </a:extLst>
          </p:cNvPr>
          <p:cNvSpPr txBox="1">
            <a:spLocks/>
          </p:cNvSpPr>
          <p:nvPr/>
        </p:nvSpPr>
        <p:spPr>
          <a:xfrm>
            <a:off x="17300" y="1431650"/>
            <a:ext cx="9126700" cy="5072682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300" dirty="0"/>
              <a:t>Integrate proppant transport equation along the z-direction</a:t>
            </a:r>
          </a:p>
          <a:p>
            <a:endParaRPr lang="en-AU" sz="2300" dirty="0"/>
          </a:p>
          <a:p>
            <a:endParaRPr lang="en-AU" sz="2300" dirty="0"/>
          </a:p>
          <a:p>
            <a:endParaRPr lang="en-AU" sz="2300" dirty="0"/>
          </a:p>
          <a:p>
            <a:endParaRPr lang="en-AU" sz="2300" dirty="0"/>
          </a:p>
          <a:p>
            <a:endParaRPr lang="en-AU" sz="2300" dirty="0"/>
          </a:p>
          <a:p>
            <a:endParaRPr lang="en-AU" sz="2300" dirty="0"/>
          </a:p>
          <a:p>
            <a:endParaRPr lang="en-AU" sz="2300" dirty="0"/>
          </a:p>
          <a:p>
            <a:endParaRPr lang="en-AU" sz="2300" dirty="0"/>
          </a:p>
          <a:p>
            <a:endParaRPr lang="en-AU" sz="2300" dirty="0"/>
          </a:p>
          <a:p>
            <a:r>
              <a:rPr lang="en-AU" sz="2300" dirty="0"/>
              <a:t>The total particle volume in each cell is obtained by solving the equation. To avoid concentration oscillation, WENO method is used.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C0C8A7-2E84-4055-A95B-793A7729A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69745"/>
              </p:ext>
            </p:extLst>
          </p:nvPr>
        </p:nvGraphicFramePr>
        <p:xfrm>
          <a:off x="1140920" y="2057914"/>
          <a:ext cx="2000509" cy="60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3" imgW="1307532" imgH="393529" progId="Equation.DSMT4">
                  <p:embed/>
                </p:oleObj>
              </mc:Choice>
              <mc:Fallback>
                <p:oleObj name="Equation" r:id="rId3" imgW="1307532" imgH="393529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920" y="2057914"/>
                        <a:ext cx="2000509" cy="605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34FE741-E72B-4BB2-AB1A-194B8A0C97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12372"/>
              </p:ext>
            </p:extLst>
          </p:nvPr>
        </p:nvGraphicFramePr>
        <p:xfrm>
          <a:off x="1138552" y="3444300"/>
          <a:ext cx="2618726" cy="57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5" imgW="2019300" imgH="444500" progId="Equation.DSMT4">
                  <p:embed/>
                </p:oleObj>
              </mc:Choice>
              <mc:Fallback>
                <p:oleObj name="Equation" r:id="rId5" imgW="2019300" imgH="4445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552" y="3444300"/>
                        <a:ext cx="2618726" cy="574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3AAF1D2-E641-4FE4-99C0-57A8BA407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206084"/>
              </p:ext>
            </p:extLst>
          </p:nvPr>
        </p:nvGraphicFramePr>
        <p:xfrm>
          <a:off x="1008805" y="4281043"/>
          <a:ext cx="3209282" cy="55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7" imgW="2501900" imgH="444500" progId="Equation.DSMT4">
                  <p:embed/>
                </p:oleObj>
              </mc:Choice>
              <mc:Fallback>
                <p:oleObj name="Equation" r:id="rId7" imgW="2501900" imgH="4445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805" y="4281043"/>
                        <a:ext cx="3209282" cy="553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739CEF-6078-403A-996A-FCE568D789F7}"/>
              </a:ext>
            </a:extLst>
          </p:cNvPr>
          <p:cNvSpPr txBox="1"/>
          <p:nvPr/>
        </p:nvSpPr>
        <p:spPr>
          <a:xfrm>
            <a:off x="360077" y="2980922"/>
            <a:ext cx="289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 which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DD36F-CAAD-4B48-AE26-50FD4441B53E}"/>
              </a:ext>
            </a:extLst>
          </p:cNvPr>
          <p:cNvSpPr txBox="1"/>
          <p:nvPr/>
        </p:nvSpPr>
        <p:spPr>
          <a:xfrm>
            <a:off x="2868498" y="2690539"/>
            <a:ext cx="2167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=0 at fracture edges. </a:t>
            </a:r>
          </a:p>
          <a:p>
            <a:r>
              <a:rPr lang="en-AU" dirty="0"/>
              <a:t>No discontinuity.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D7ED0A-B2E6-424F-B4E3-D5581F45775C}"/>
              </a:ext>
            </a:extLst>
          </p:cNvPr>
          <p:cNvCxnSpPr/>
          <p:nvPr/>
        </p:nvCxnSpPr>
        <p:spPr>
          <a:xfrm>
            <a:off x="2751109" y="2597863"/>
            <a:ext cx="172994" cy="308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38E6485-101D-401E-BB88-726AFC014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2536" y="2848121"/>
            <a:ext cx="3996525" cy="2400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7940CE-9AE9-4FBF-A299-898301CA68EF}"/>
              </a:ext>
            </a:extLst>
          </p:cNvPr>
          <p:cNvSpPr txBox="1"/>
          <p:nvPr/>
        </p:nvSpPr>
        <p:spPr>
          <a:xfrm>
            <a:off x="7991854" y="3032336"/>
            <a:ext cx="4430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err="1"/>
              <a:t>Qx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9E877-6882-45CA-9DFF-946E4991AB94}"/>
              </a:ext>
            </a:extLst>
          </p:cNvPr>
          <p:cNvSpPr txBox="1"/>
          <p:nvPr/>
        </p:nvSpPr>
        <p:spPr>
          <a:xfrm>
            <a:off x="7509089" y="4442365"/>
            <a:ext cx="4315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err="1"/>
              <a:t>Qz</a:t>
            </a:r>
            <a:endParaRPr lang="en-AU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35A88E4-A931-453A-98D6-C25398A47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85563"/>
              </p:ext>
            </p:extLst>
          </p:nvPr>
        </p:nvGraphicFramePr>
        <p:xfrm>
          <a:off x="6051512" y="3299108"/>
          <a:ext cx="1457577" cy="290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10" imgW="1231366" imgH="241195" progId="Equation.DSMT4">
                  <p:embed/>
                </p:oleObj>
              </mc:Choice>
              <mc:Fallback>
                <p:oleObj name="Equation" r:id="rId10" imgW="1231366" imgH="241195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12" y="3299108"/>
                        <a:ext cx="1457577" cy="290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7A095D7-B3E2-48BC-9AD9-35C64EF56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14477"/>
              </p:ext>
            </p:extLst>
          </p:nvPr>
        </p:nvGraphicFramePr>
        <p:xfrm>
          <a:off x="6893531" y="4130706"/>
          <a:ext cx="13112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12" imgW="1308100" imgH="241300" progId="Equation.DSMT4">
                  <p:embed/>
                </p:oleObj>
              </mc:Choice>
              <mc:Fallback>
                <p:oleObj name="Equation" r:id="rId12" imgW="1308100" imgH="2413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531" y="4130706"/>
                        <a:ext cx="13112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A0309CF-2D3E-4851-8C36-980E13C79094}"/>
              </a:ext>
            </a:extLst>
          </p:cNvPr>
          <p:cNvSpPr txBox="1"/>
          <p:nvPr/>
        </p:nvSpPr>
        <p:spPr>
          <a:xfrm>
            <a:off x="5260419" y="2044208"/>
            <a:ext cx="303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Block function is exactly the same as Wang et al. (2018).</a:t>
            </a:r>
          </a:p>
        </p:txBody>
      </p:sp>
    </p:spTree>
    <p:extLst>
      <p:ext uri="{BB962C8B-B14F-4D97-AF65-F5344CB8AC3E}">
        <p14:creationId xmlns:p14="http://schemas.microsoft.com/office/powerpoint/2010/main" val="254001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4EBB-B50A-46B0-90D4-065A8831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Proppant settling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0B15E-D63D-4277-AC85-FF381092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4CD5A-E275-4316-B6C4-32107748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22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5C573-3457-4931-93DA-10F706E57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649713"/>
            <a:ext cx="5098342" cy="43239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1F1A7A-BFF0-4E6E-A4EC-0CCA3F39352C}"/>
              </a:ext>
            </a:extLst>
          </p:cNvPr>
          <p:cNvSpPr/>
          <p:nvPr/>
        </p:nvSpPr>
        <p:spPr>
          <a:xfrm>
            <a:off x="2801301" y="3161736"/>
            <a:ext cx="172995" cy="1414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0E2E0A-43D0-466B-9B6C-7AF3763FA160}"/>
              </a:ext>
            </a:extLst>
          </p:cNvPr>
          <p:cNvSpPr/>
          <p:nvPr/>
        </p:nvSpPr>
        <p:spPr>
          <a:xfrm>
            <a:off x="2838371" y="3272946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2334C2-EDF8-4D58-927E-89882DF50AFC}"/>
              </a:ext>
            </a:extLst>
          </p:cNvPr>
          <p:cNvSpPr/>
          <p:nvPr/>
        </p:nvSpPr>
        <p:spPr>
          <a:xfrm>
            <a:off x="2867204" y="3363563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89104B-25AF-4735-9ECB-2615F5EB1841}"/>
              </a:ext>
            </a:extLst>
          </p:cNvPr>
          <p:cNvSpPr/>
          <p:nvPr/>
        </p:nvSpPr>
        <p:spPr>
          <a:xfrm>
            <a:off x="2817776" y="3419167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CE3CE9-D037-43BE-8F75-8623A48BE8F0}"/>
              </a:ext>
            </a:extLst>
          </p:cNvPr>
          <p:cNvSpPr/>
          <p:nvPr/>
        </p:nvSpPr>
        <p:spPr>
          <a:xfrm>
            <a:off x="2846609" y="3509784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2E043F-0DF8-4DA3-9FD8-B630E995C7E2}"/>
              </a:ext>
            </a:extLst>
          </p:cNvPr>
          <p:cNvSpPr/>
          <p:nvPr/>
        </p:nvSpPr>
        <p:spPr>
          <a:xfrm>
            <a:off x="2830133" y="3623054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86C5A3-261A-4031-867A-6C06815A7AEE}"/>
              </a:ext>
            </a:extLst>
          </p:cNvPr>
          <p:cNvSpPr/>
          <p:nvPr/>
        </p:nvSpPr>
        <p:spPr>
          <a:xfrm>
            <a:off x="2846610" y="3793990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FA75F1-8F07-463B-ADC4-E32FB893DA74}"/>
              </a:ext>
            </a:extLst>
          </p:cNvPr>
          <p:cNvSpPr/>
          <p:nvPr/>
        </p:nvSpPr>
        <p:spPr>
          <a:xfrm>
            <a:off x="2896036" y="3658064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C484EE-A03D-498B-8A90-C2B5ADEE85E5}"/>
              </a:ext>
            </a:extLst>
          </p:cNvPr>
          <p:cNvSpPr/>
          <p:nvPr/>
        </p:nvSpPr>
        <p:spPr>
          <a:xfrm>
            <a:off x="2850728" y="3952568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5F507A-3F60-439C-BBAD-BADD76040691}"/>
              </a:ext>
            </a:extLst>
          </p:cNvPr>
          <p:cNvSpPr/>
          <p:nvPr/>
        </p:nvSpPr>
        <p:spPr>
          <a:xfrm>
            <a:off x="2861025" y="4067897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ACFD11-0B70-4786-815A-D24CC011383D}"/>
              </a:ext>
            </a:extLst>
          </p:cNvPr>
          <p:cNvSpPr/>
          <p:nvPr/>
        </p:nvSpPr>
        <p:spPr>
          <a:xfrm>
            <a:off x="2889858" y="4158514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B9D211-84ED-4973-B96C-77D498954F3F}"/>
              </a:ext>
            </a:extLst>
          </p:cNvPr>
          <p:cNvSpPr/>
          <p:nvPr/>
        </p:nvSpPr>
        <p:spPr>
          <a:xfrm>
            <a:off x="2840430" y="4214118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1CB651-28C1-4F9D-A0F8-9027E6B7C4DE}"/>
              </a:ext>
            </a:extLst>
          </p:cNvPr>
          <p:cNvSpPr/>
          <p:nvPr/>
        </p:nvSpPr>
        <p:spPr>
          <a:xfrm>
            <a:off x="2869263" y="4304735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9E8308-C888-460B-8BF4-9EA51C304285}"/>
              </a:ext>
            </a:extLst>
          </p:cNvPr>
          <p:cNvSpPr/>
          <p:nvPr/>
        </p:nvSpPr>
        <p:spPr>
          <a:xfrm>
            <a:off x="2836311" y="4277962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D1B224-7042-4A4A-84E2-01DCB3371818}"/>
              </a:ext>
            </a:extLst>
          </p:cNvPr>
          <p:cNvSpPr/>
          <p:nvPr/>
        </p:nvSpPr>
        <p:spPr>
          <a:xfrm>
            <a:off x="2865144" y="4368579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1EEA9B-4234-4AFA-9525-6E843499CE56}"/>
              </a:ext>
            </a:extLst>
          </p:cNvPr>
          <p:cNvSpPr/>
          <p:nvPr/>
        </p:nvSpPr>
        <p:spPr>
          <a:xfrm>
            <a:off x="2815716" y="4424183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21BCE3-4CCF-473D-AEE0-2D80061C72EB}"/>
              </a:ext>
            </a:extLst>
          </p:cNvPr>
          <p:cNvSpPr/>
          <p:nvPr/>
        </p:nvSpPr>
        <p:spPr>
          <a:xfrm>
            <a:off x="2844549" y="4514800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1A6F53-3025-40C9-8500-B89470935345}"/>
              </a:ext>
            </a:extLst>
          </p:cNvPr>
          <p:cNvSpPr txBox="1"/>
          <p:nvPr/>
        </p:nvSpPr>
        <p:spPr>
          <a:xfrm>
            <a:off x="5004048" y="212387"/>
            <a:ext cx="39964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Assume</a:t>
            </a:r>
            <a:r>
              <a:rPr lang="en-AU" sz="2400" dirty="0"/>
              <a:t> that particle setting rapidly reaches the steady state in a cell. </a:t>
            </a:r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Based on the constraint: the total particle in this cell</a:t>
            </a:r>
          </a:p>
          <a:p>
            <a:r>
              <a:rPr lang="en-AU" sz="2400" dirty="0"/>
              <a:t>                                is known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If some elements have a large concentration, they are assigned to the critical concentration. numerically,  rearrangement restarts.</a:t>
            </a:r>
          </a:p>
          <a:p>
            <a:endParaRPr lang="en-AU" sz="2400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6A005FE-4434-4036-94B3-B5FB5FDEA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325037"/>
              </p:ext>
            </p:extLst>
          </p:nvPr>
        </p:nvGraphicFramePr>
        <p:xfrm>
          <a:off x="6206771" y="1479578"/>
          <a:ext cx="9144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4" imgW="444240" imgH="241200" progId="Equation.DSMT4">
                  <p:embed/>
                </p:oleObj>
              </mc:Choice>
              <mc:Fallback>
                <p:oleObj name="Equation" r:id="rId4" imgW="44424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771" y="1479578"/>
                        <a:ext cx="914400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DF96EE7-F901-46D1-BDBC-47AFBAC24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817866"/>
              </p:ext>
            </p:extLst>
          </p:nvPr>
        </p:nvGraphicFramePr>
        <p:xfrm>
          <a:off x="5360926" y="2176716"/>
          <a:ext cx="3225110" cy="66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6" imgW="2209800" imgH="469900" progId="Equation.DSMT4">
                  <p:embed/>
                </p:oleObj>
              </mc:Choice>
              <mc:Fallback>
                <p:oleObj name="Equation" r:id="rId6" imgW="2209800" imgH="4699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26" y="2176716"/>
                        <a:ext cx="3225110" cy="667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5D67437-77E3-477C-AFA2-23ACB3C29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89757"/>
              </p:ext>
            </p:extLst>
          </p:nvPr>
        </p:nvGraphicFramePr>
        <p:xfrm>
          <a:off x="6676419" y="3532848"/>
          <a:ext cx="393357" cy="49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8" imgW="152280" imgH="190440" progId="Equation.DSMT4">
                  <p:embed/>
                </p:oleObj>
              </mc:Choice>
              <mc:Fallback>
                <p:oleObj name="Equation" r:id="rId8" imgW="152280" imgH="1904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76419" y="3532848"/>
                        <a:ext cx="393357" cy="491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row: Down 26">
            <a:extLst>
              <a:ext uri="{FF2B5EF4-FFF2-40B4-BE49-F238E27FC236}">
                <a16:creationId xmlns:a16="http://schemas.microsoft.com/office/drawing/2014/main" id="{328B010C-E4A0-4513-BAE4-F3DC7D538C61}"/>
              </a:ext>
            </a:extLst>
          </p:cNvPr>
          <p:cNvSpPr/>
          <p:nvPr/>
        </p:nvSpPr>
        <p:spPr>
          <a:xfrm>
            <a:off x="6552220" y="1979640"/>
            <a:ext cx="209616" cy="197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09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b="1" dirty="0"/>
              <a:t>Introduction</a:t>
            </a:r>
          </a:p>
          <a:p>
            <a:endParaRPr lang="en-AU" sz="2800" b="1" dirty="0"/>
          </a:p>
          <a:p>
            <a:r>
              <a:rPr lang="en-AU" sz="2800" b="1" dirty="0"/>
              <a:t>Model</a:t>
            </a:r>
          </a:p>
          <a:p>
            <a:endParaRPr lang="en-AU" sz="2800" b="1" dirty="0"/>
          </a:p>
          <a:p>
            <a:r>
              <a:rPr lang="en-AU" sz="2800" b="1" dirty="0">
                <a:solidFill>
                  <a:srgbClr val="FF0000"/>
                </a:solidFill>
              </a:rPr>
              <a:t>Numerical Results</a:t>
            </a:r>
          </a:p>
          <a:p>
            <a:endParaRPr lang="en-AU" sz="2800" b="1" dirty="0"/>
          </a:p>
          <a:p>
            <a:r>
              <a:rPr lang="en-AU" sz="2800" b="1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23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39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"/>
    </mc:Choice>
    <mc:Fallback xmlns="">
      <p:transition spd="slow" advTm="215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5DEB-DE89-4F4C-BE18-C9DF0413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56" y="2563040"/>
            <a:ext cx="8201862" cy="852487"/>
          </a:xfrm>
        </p:spPr>
        <p:txBody>
          <a:bodyPr/>
          <a:lstStyle/>
          <a:p>
            <a:r>
              <a:rPr lang="en-AU" dirty="0"/>
              <a:t>Example 1: Injection Pressure Variations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5F747-7CCF-4E5C-90B2-32881BA9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D36E5-BB3C-4B7A-A9EB-9DBD07E1B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24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924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esh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r="26247" b="3124"/>
          <a:stretch/>
        </p:blipFill>
        <p:spPr bwMode="auto">
          <a:xfrm>
            <a:off x="467544" y="1160748"/>
            <a:ext cx="3224654" cy="4355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32348"/>
              </p:ext>
            </p:extLst>
          </p:nvPr>
        </p:nvGraphicFramePr>
        <p:xfrm>
          <a:off x="3203848" y="692696"/>
          <a:ext cx="3029184" cy="523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SPW 6.0 Graph" r:id="rId4" imgW="2524320" imgH="4362480" progId="SigmaPlotGraphicObject.4">
                  <p:embed/>
                </p:oleObj>
              </mc:Choice>
              <mc:Fallback>
                <p:oleObj name="SPW 6.0 Graph" r:id="rId4" imgW="2524320" imgH="4362480" progId="SigmaPlotGraphicObject.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692696"/>
                        <a:ext cx="3029184" cy="5234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116632"/>
            <a:ext cx="8461374" cy="8524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Input Data</a:t>
            </a:r>
            <a:endParaRPr lang="en-AU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25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Mesh used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9692" y="4581128"/>
            <a:ext cx="169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</a:rPr>
              <a:t>Perforation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764704"/>
            <a:ext cx="2556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Rock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Coal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Fluid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726732"/>
              </p:ext>
            </p:extLst>
          </p:nvPr>
        </p:nvGraphicFramePr>
        <p:xfrm>
          <a:off x="7056276" y="1124744"/>
          <a:ext cx="1808359" cy="11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6" imgW="1130040" imgH="698400" progId="Equation.DSMT4">
                  <p:embed/>
                </p:oleObj>
              </mc:Choice>
              <mc:Fallback>
                <p:oleObj name="Equation" r:id="rId6" imgW="11300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56276" y="1124744"/>
                        <a:ext cx="1808359" cy="11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74152"/>
              </p:ext>
            </p:extLst>
          </p:nvPr>
        </p:nvGraphicFramePr>
        <p:xfrm>
          <a:off x="7065963" y="2565400"/>
          <a:ext cx="17875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8" imgW="1117440" imgH="698400" progId="Equation.DSMT4">
                  <p:embed/>
                </p:oleObj>
              </mc:Choice>
              <mc:Fallback>
                <p:oleObj name="Equation" r:id="rId8" imgW="11174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65963" y="2565400"/>
                        <a:ext cx="1787525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67993"/>
              </p:ext>
            </p:extLst>
          </p:nvPr>
        </p:nvGraphicFramePr>
        <p:xfrm>
          <a:off x="6984268" y="4221088"/>
          <a:ext cx="1926806" cy="92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10" imgW="952200" imgH="457200" progId="Equation.DSMT4">
                  <p:embed/>
                </p:oleObj>
              </mc:Choice>
              <mc:Fallback>
                <p:oleObj name="Equation" r:id="rId10" imgW="952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4268" y="4221088"/>
                        <a:ext cx="1926806" cy="924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5656" y="692696"/>
            <a:ext cx="443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Depth=700m at Z=0, vertical fracture growth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5696" y="2996952"/>
            <a:ext cx="1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</a:rPr>
              <a:t>Two closely-spaced seams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184068" y="1268760"/>
            <a:ext cx="0" cy="3816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7944" y="386104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</a:rPr>
              <a:t>Two stress conditions </a:t>
            </a:r>
          </a:p>
        </p:txBody>
      </p:sp>
    </p:spTree>
    <p:extLst>
      <p:ext uri="{BB962C8B-B14F-4D97-AF65-F5344CB8AC3E}">
        <p14:creationId xmlns:p14="http://schemas.microsoft.com/office/powerpoint/2010/main" val="22681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37"/>
    </mc:Choice>
    <mc:Fallback xmlns="">
      <p:transition spd="slow" advTm="9583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152636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/>
              <a:t>Fracture Shape and Opening Contours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26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8" name="Picture 7" descr="C:\Users\zha032\AppData\Local\Microsoft\Windows\INetCache\Content.Word\time1t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2836"/>
            <a:ext cx="3780420" cy="4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ime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52836"/>
            <a:ext cx="3924436" cy="4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ime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2836"/>
            <a:ext cx="4103948" cy="43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35596" y="198884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42.3 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7844" y="191683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99.4 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191683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162.9 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612" y="65669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Fracture propagates upwards to untargeted seams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The fracture front in the perforation layer stops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Larger opening exists in softer coal seams.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</p:spTree>
    <p:extLst>
      <p:ext uri="{BB962C8B-B14F-4D97-AF65-F5344CB8AC3E}">
        <p14:creationId xmlns:p14="http://schemas.microsoft.com/office/powerpoint/2010/main" val="36663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28"/>
    </mc:Choice>
    <mc:Fallback xmlns="">
      <p:transition spd="slow" advTm="6772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02" y="25744"/>
            <a:ext cx="8461374" cy="852487"/>
          </a:xfrm>
        </p:spPr>
        <p:txBody>
          <a:bodyPr/>
          <a:lstStyle/>
          <a:p>
            <a:r>
              <a:rPr lang="en-AU" dirty="0"/>
              <a:t>Varying Injection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27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728700"/>
            <a:ext cx="3999230" cy="30524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24028" y="159279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Actual measurement of injection pressure variations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80" y="2744924"/>
            <a:ext cx="4661569" cy="3044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4077072"/>
            <a:ext cx="4284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Two different options for calculating </a:t>
            </a:r>
            <a:r>
              <a:rPr lang="en-AU" sz="2400" dirty="0">
                <a:latin typeface="Symbol" panose="05050102010706020507" pitchFamily="18" charset="2"/>
              </a:rPr>
              <a:t>c</a:t>
            </a:r>
            <a:r>
              <a:rPr lang="en-AU" sz="2400" dirty="0"/>
              <a:t> produce similar results.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Use layer-based results below.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</p:spTree>
    <p:extLst>
      <p:ext uri="{BB962C8B-B14F-4D97-AF65-F5344CB8AC3E}">
        <p14:creationId xmlns:p14="http://schemas.microsoft.com/office/powerpoint/2010/main" val="33320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8"/>
    </mc:Choice>
    <mc:Fallback xmlns="">
      <p:transition spd="slow" advTm="5504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971693" cy="354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zha032\AppData\Local\Microsoft\Windows\INetCache\Content.Word\time1t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4771"/>
          <a:stretch/>
        </p:blipFill>
        <p:spPr bwMode="auto">
          <a:xfrm>
            <a:off x="971600" y="440668"/>
            <a:ext cx="1181797" cy="25605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/>
              <a:t>Alternating Vertical and Horizontal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28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239852" y="800708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There are two periods when height growth is temporarily arrested. This is caused by softer 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The faster height growth rate causes a faster drop in injection pressure.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3708" y="170080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42.3 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31640" y="2816932"/>
            <a:ext cx="108012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ime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34868"/>
          <a:stretch/>
        </p:blipFill>
        <p:spPr bwMode="auto">
          <a:xfrm>
            <a:off x="6156176" y="3356992"/>
            <a:ext cx="1393541" cy="2560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632340" y="447311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99.4 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159732" y="4149080"/>
            <a:ext cx="4068452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</p:spTree>
    <p:extLst>
      <p:ext uri="{BB962C8B-B14F-4D97-AF65-F5344CB8AC3E}">
        <p14:creationId xmlns:p14="http://schemas.microsoft.com/office/powerpoint/2010/main" val="4028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38"/>
    </mc:Choice>
    <mc:Fallback xmlns="">
      <p:transition spd="slow" advTm="6663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8461374" cy="852487"/>
          </a:xfrm>
        </p:spPr>
        <p:txBody>
          <a:bodyPr/>
          <a:lstStyle/>
          <a:p>
            <a:r>
              <a:rPr lang="en-AU" dirty="0"/>
              <a:t>Cross-Section Opening near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29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764704"/>
            <a:ext cx="2484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With stress contrast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" r="63384"/>
          <a:stretch/>
        </p:blipFill>
        <p:spPr>
          <a:xfrm>
            <a:off x="6228184" y="1304764"/>
            <a:ext cx="2479969" cy="44284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7636" y="584684"/>
            <a:ext cx="3276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Confining stress is 6.8 MPa</a:t>
            </a:r>
          </a:p>
          <a:p>
            <a:r>
              <a:rPr lang="en-AU" sz="2200" dirty="0"/>
              <a:t>for all layers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" r="63384"/>
          <a:stretch/>
        </p:blipFill>
        <p:spPr>
          <a:xfrm>
            <a:off x="2870200" y="1267838"/>
            <a:ext cx="2490734" cy="44463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3508" y="1484784"/>
            <a:ext cx="2628292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</a:rPr>
              <a:t>Height is the same at this time instant (t=142 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</a:rPr>
              <a:t>Although opening values depend on stress contrast, the opening shapes are the same for two cases. 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</p:spTree>
    <p:extLst>
      <p:ext uri="{BB962C8B-B14F-4D97-AF65-F5344CB8AC3E}">
        <p14:creationId xmlns:p14="http://schemas.microsoft.com/office/powerpoint/2010/main" val="41364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5"/>
    </mc:Choice>
    <mc:Fallback xmlns="">
      <p:transition spd="slow" advTm="439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Introduction</a:t>
            </a:r>
          </a:p>
          <a:p>
            <a:endParaRPr lang="en-AU" sz="2800" b="1" dirty="0"/>
          </a:p>
          <a:p>
            <a:r>
              <a:rPr lang="en-AU" sz="2800" b="1" dirty="0"/>
              <a:t>Model</a:t>
            </a:r>
          </a:p>
          <a:p>
            <a:endParaRPr lang="en-AU" sz="2800" b="1" dirty="0"/>
          </a:p>
          <a:p>
            <a:r>
              <a:rPr lang="en-AU" sz="2800" b="1" dirty="0"/>
              <a:t>Numerical Results</a:t>
            </a:r>
          </a:p>
          <a:p>
            <a:endParaRPr lang="en-AU" sz="2800" b="1" dirty="0"/>
          </a:p>
          <a:p>
            <a:r>
              <a:rPr lang="en-AU" sz="2800" b="1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28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5"/>
    </mc:Choice>
    <mc:Fallback xmlns="">
      <p:transition spd="slow" advTm="1929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5DEB-DE89-4F4C-BE18-C9DF0413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56" y="2563040"/>
            <a:ext cx="8201862" cy="852487"/>
          </a:xfrm>
        </p:spPr>
        <p:txBody>
          <a:bodyPr/>
          <a:lstStyle/>
          <a:p>
            <a:r>
              <a:rPr lang="en-AU" dirty="0"/>
              <a:t>Example 2: in situ Stress Variations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5F747-7CCF-4E5C-90B2-32881BA9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D36E5-BB3C-4B7A-A9EB-9DBD07E1B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30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617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5947-4A35-45F1-B94C-1E0D31B9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49" y="21949"/>
            <a:ext cx="8461374" cy="852487"/>
          </a:xfrm>
        </p:spPr>
        <p:txBody>
          <a:bodyPr/>
          <a:lstStyle/>
          <a:p>
            <a:r>
              <a:rPr lang="en-AU" dirty="0"/>
              <a:t>Input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2EE89-88C5-448F-937D-E89E0A60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8BC95-3236-491E-BDF5-5795D543F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31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1D2F2-A518-47E4-8A31-11516BD26C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5050369" cy="4472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068110-93CA-4B1D-95EE-CA8C0460CCF5}"/>
              </a:ext>
            </a:extLst>
          </p:cNvPr>
          <p:cNvSpPr txBox="1"/>
          <p:nvPr/>
        </p:nvSpPr>
        <p:spPr>
          <a:xfrm>
            <a:off x="4313249" y="360607"/>
            <a:ext cx="48685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Mesh for a two-coal seam rock body</a:t>
            </a:r>
            <a:r>
              <a:rPr lang="en-AU" sz="2000" dirty="0"/>
              <a:t>.</a:t>
            </a:r>
          </a:p>
          <a:p>
            <a:pPr marL="457200" indent="-457200">
              <a:buAutoNum type="arabicPeriod"/>
            </a:pPr>
            <a:r>
              <a:rPr lang="en-AU" sz="2000" dirty="0"/>
              <a:t>Each cross point is an element.</a:t>
            </a:r>
          </a:p>
          <a:p>
            <a:pPr marL="457200" indent="-457200">
              <a:buAutoNum type="arabicPeriod"/>
            </a:pPr>
            <a:r>
              <a:rPr lang="en-AU" sz="2000" dirty="0"/>
              <a:t>Cell number increases with fracture growth.</a:t>
            </a:r>
          </a:p>
          <a:p>
            <a:endParaRPr lang="en-GB" dirty="0"/>
          </a:p>
        </p:txBody>
      </p:sp>
      <p:sp>
        <p:nvSpPr>
          <p:cNvPr id="8" name="Right Arrow 1">
            <a:extLst>
              <a:ext uri="{FF2B5EF4-FFF2-40B4-BE49-F238E27FC236}">
                <a16:creationId xmlns:a16="http://schemas.microsoft.com/office/drawing/2014/main" id="{65662D38-864A-4CC3-99D2-4340C2292F27}"/>
              </a:ext>
            </a:extLst>
          </p:cNvPr>
          <p:cNvSpPr/>
          <p:nvPr/>
        </p:nvSpPr>
        <p:spPr>
          <a:xfrm rot="8675497">
            <a:off x="7050178" y="3427233"/>
            <a:ext cx="470647" cy="804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0E9A8-FCFE-4646-9F93-42F7383C0F40}"/>
              </a:ext>
            </a:extLst>
          </p:cNvPr>
          <p:cNvSpPr txBox="1"/>
          <p:nvPr/>
        </p:nvSpPr>
        <p:spPr>
          <a:xfrm>
            <a:off x="7452320" y="2949143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Injection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ABEB5-E1C7-4E47-9DCA-B2C1F22643EF}"/>
              </a:ext>
            </a:extLst>
          </p:cNvPr>
          <p:cNvSpPr txBox="1"/>
          <p:nvPr/>
        </p:nvSpPr>
        <p:spPr>
          <a:xfrm>
            <a:off x="4295821" y="1563706"/>
            <a:ext cx="47826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 weak plane at z=47 stops further upward growth.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E224E-BE5B-47D5-A75F-6ACCBB5F850C}"/>
              </a:ext>
            </a:extLst>
          </p:cNvPr>
          <p:cNvSpPr txBox="1"/>
          <p:nvPr/>
        </p:nvSpPr>
        <p:spPr>
          <a:xfrm>
            <a:off x="65506" y="540285"/>
            <a:ext cx="40290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The height locations for the coal seam tops and bottoms are (49.3, 49.8) and (68.5, 69.3)</a:t>
            </a:r>
            <a:r>
              <a:rPr lang="en-AU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The coal seams have Young’s modulus of 4 </a:t>
            </a:r>
            <a:r>
              <a:rPr lang="en-US" dirty="0" err="1"/>
              <a:t>GPa</a:t>
            </a:r>
            <a:r>
              <a:rPr lang="en-US" dirty="0"/>
              <a:t>, Poisson’s ratio of 0.4, density of 2,000 kg/m</a:t>
            </a:r>
            <a:r>
              <a:rPr lang="en-US" baseline="30000" dirty="0"/>
              <a:t>3</a:t>
            </a:r>
            <a:r>
              <a:rPr lang="en-US" dirty="0"/>
              <a:t> and fracture toughness of 0.67 MPa.m</a:t>
            </a:r>
            <a:r>
              <a:rPr lang="en-US" baseline="30000" dirty="0"/>
              <a:t>0.5</a:t>
            </a:r>
            <a:r>
              <a:rPr lang="en-US" dirty="0"/>
              <a:t>.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The stiffer rocks have Young’s modulus of 20 </a:t>
            </a:r>
            <a:r>
              <a:rPr lang="en-US" dirty="0" err="1"/>
              <a:t>GPa</a:t>
            </a:r>
            <a:r>
              <a:rPr lang="en-US" dirty="0"/>
              <a:t>, Poisson’s ratio of 0.2, density of 3,000 kg/m</a:t>
            </a:r>
            <a:r>
              <a:rPr lang="en-US" baseline="30000" dirty="0"/>
              <a:t>3</a:t>
            </a:r>
            <a:r>
              <a:rPr lang="en-US" dirty="0"/>
              <a:t> and fracture toughness of 0.67 MPa.m</a:t>
            </a:r>
            <a:r>
              <a:rPr lang="en-US" baseline="30000" dirty="0"/>
              <a:t>0.5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The fracturing fluid is taken as slick water with a viscosity of 0.001 </a:t>
            </a:r>
            <a:r>
              <a:rPr lang="en-US" dirty="0" err="1"/>
              <a:t>Pa.s</a:t>
            </a:r>
            <a:r>
              <a:rPr lang="en-US" dirty="0"/>
              <a:t> and the fluid density of 1,000 kg/m</a:t>
            </a:r>
            <a:r>
              <a:rPr lang="en-US" baseline="30000" dirty="0"/>
              <a:t>3</a:t>
            </a:r>
            <a:r>
              <a:rPr lang="en-AU" dirty="0"/>
              <a:t>. </a:t>
            </a:r>
            <a:r>
              <a:rPr lang="en-US" dirty="0"/>
              <a:t>The injection rate used in the simulation is 0.04 m</a:t>
            </a:r>
            <a:r>
              <a:rPr lang="en-US" baseline="30000" dirty="0"/>
              <a:t>3</a:t>
            </a:r>
            <a:r>
              <a:rPr lang="en-US" dirty="0"/>
              <a:t>/s.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8637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6CFC-EEE2-4B7B-856D-D41A7626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Stress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2D82-2C66-462E-863B-622AFD571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99" y="1127125"/>
            <a:ext cx="8461375" cy="4572855"/>
          </a:xfrm>
        </p:spPr>
        <p:txBody>
          <a:bodyPr/>
          <a:lstStyle/>
          <a:p>
            <a:r>
              <a:rPr lang="en-AU" dirty="0"/>
              <a:t>Use the above equation to calculate stresses based on tectonic stresses.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B8037-7A73-4391-B3CA-21F74160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F5FD4-1EAC-4F81-967E-1FFB5607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32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A945B-0337-4FF3-91EF-E2E9425BE1E1}"/>
              </a:ext>
            </a:extLst>
          </p:cNvPr>
          <p:cNvSpPr txBox="1"/>
          <p:nvPr/>
        </p:nvSpPr>
        <p:spPr>
          <a:xfrm>
            <a:off x="4386419" y="1931477"/>
            <a:ext cx="43189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* </a:t>
            </a:r>
            <a:r>
              <a:rPr lang="en-US" sz="2000" dirty="0"/>
              <a:t>Stresses within each layer</a:t>
            </a:r>
            <a:r>
              <a:rPr lang="en-AU" sz="2000" dirty="0"/>
              <a:t>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49B687-B0B3-45F0-8036-C481FD5799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456891"/>
            <a:ext cx="5171970" cy="37334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8F2C11-F64D-463A-96D8-21595D237170}"/>
              </a:ext>
            </a:extLst>
          </p:cNvPr>
          <p:cNvSpPr txBox="1"/>
          <p:nvPr/>
        </p:nvSpPr>
        <p:spPr>
          <a:xfrm>
            <a:off x="346194" y="1931477"/>
            <a:ext cx="321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Two tectonic stresses</a:t>
            </a:r>
          </a:p>
          <a:p>
            <a:r>
              <a:rPr lang="en-AU" sz="2400" dirty="0"/>
              <a:t> 14 and 21 MPa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858D2-7792-45BF-B782-65837F8BEB45}"/>
              </a:ext>
            </a:extLst>
          </p:cNvPr>
          <p:cNvSpPr txBox="1"/>
          <p:nvPr/>
        </p:nvSpPr>
        <p:spPr>
          <a:xfrm>
            <a:off x="427836" y="3013501"/>
            <a:ext cx="321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Symbol" panose="05050102010706020507" pitchFamily="18" charset="2"/>
              </a:rPr>
              <a:t>s</a:t>
            </a:r>
            <a:r>
              <a:rPr lang="en-AU" sz="1600" dirty="0"/>
              <a:t>z0</a:t>
            </a:r>
            <a:r>
              <a:rPr lang="en-AU" sz="2400" dirty="0"/>
              <a:t>= 15, 15, 17  MPa</a:t>
            </a:r>
          </a:p>
        </p:txBody>
      </p:sp>
    </p:spTree>
    <p:extLst>
      <p:ext uri="{BB962C8B-B14F-4D97-AF65-F5344CB8AC3E}">
        <p14:creationId xmlns:p14="http://schemas.microsoft.com/office/powerpoint/2010/main" val="2195893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0054-DC71-4B6C-94F5-694E1800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Simulation Result – Injection Pressure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9A31D-08FA-4982-A020-EBF6A939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09B5E-B321-4BF5-B3C3-4952E26E3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33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CE3A9-D712-44FC-85D0-0F155D21CFD7}"/>
              </a:ext>
            </a:extLst>
          </p:cNvPr>
          <p:cNvSpPr txBox="1"/>
          <p:nvPr/>
        </p:nvSpPr>
        <p:spPr>
          <a:xfrm>
            <a:off x="474594" y="944724"/>
            <a:ext cx="7793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varying trends of injection pressure are the same even in situ stress calculation method is changed. </a:t>
            </a: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Pressure tends to reduce at large time. No dominated horizontal fracture growth occurs.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400" dirty="0"/>
          </a:p>
          <a:p>
            <a:endParaRPr lang="en-A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6BCA8-52F1-4D14-B037-91C2D41864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67" y="2579698"/>
            <a:ext cx="4953001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BFEF5-0E11-47A5-8814-1B821877A314}"/>
              </a:ext>
            </a:extLst>
          </p:cNvPr>
          <p:cNvSpPr txBox="1"/>
          <p:nvPr/>
        </p:nvSpPr>
        <p:spPr>
          <a:xfrm>
            <a:off x="4175956" y="5396229"/>
            <a:ext cx="4797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PKN and T-shaped dominant growth modes  have different injection pressure responses.  </a:t>
            </a:r>
          </a:p>
        </p:txBody>
      </p:sp>
    </p:spTree>
    <p:extLst>
      <p:ext uri="{BB962C8B-B14F-4D97-AF65-F5344CB8AC3E}">
        <p14:creationId xmlns:p14="http://schemas.microsoft.com/office/powerpoint/2010/main" val="2217404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6910-F0AC-43C4-878A-658F9A59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Overburden Stress changes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A6FA7-66A5-478D-BF43-738F28F7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31544-5D7E-4741-BEBC-B3653E52A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34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95E5C-79C5-4644-89C8-DC4ED5AC9D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54" y="1166392"/>
            <a:ext cx="404939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zha032\AppData\Local\Microsoft\Windows\INetCache\Content.Word\time4.wmf">
            <a:extLst>
              <a:ext uri="{FF2B5EF4-FFF2-40B4-BE49-F238E27FC236}">
                <a16:creationId xmlns:a16="http://schemas.microsoft.com/office/drawing/2014/main" id="{85328656-1EA3-4177-ADB3-9CB07979F6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3" y="1248634"/>
            <a:ext cx="4148667" cy="35136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887A48-6C3E-407E-9A1A-4D27AEDAC252}"/>
              </a:ext>
            </a:extLst>
          </p:cNvPr>
          <p:cNvSpPr txBox="1"/>
          <p:nvPr/>
        </p:nvSpPr>
        <p:spPr>
          <a:xfrm>
            <a:off x="459356" y="962576"/>
            <a:ext cx="7710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* Overburden stress =</a:t>
            </a:r>
            <a:r>
              <a:rPr lang="en-AU" sz="2000" dirty="0">
                <a:solidFill>
                  <a:srgbClr val="FF0000"/>
                </a:solidFill>
              </a:rPr>
              <a:t>15,                                                       17 MPa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DA1DA-63D8-4BB5-9F43-991DA082BD09}"/>
              </a:ext>
            </a:extLst>
          </p:cNvPr>
          <p:cNvSpPr txBox="1"/>
          <p:nvPr/>
        </p:nvSpPr>
        <p:spPr>
          <a:xfrm>
            <a:off x="358777" y="4839563"/>
            <a:ext cx="86057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Fracture lengths in coal seams are shorter.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Upward growth is constrained by the upper coal seam.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Max opening is not in coal seam, but in the rock mass close to interface. </a:t>
            </a:r>
          </a:p>
        </p:txBody>
      </p:sp>
    </p:spTree>
    <p:extLst>
      <p:ext uri="{BB962C8B-B14F-4D97-AF65-F5344CB8AC3E}">
        <p14:creationId xmlns:p14="http://schemas.microsoft.com/office/powerpoint/2010/main" val="3174208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5DEB-DE89-4F4C-BE18-C9DF0413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56" y="2563040"/>
            <a:ext cx="8201862" cy="852487"/>
          </a:xfrm>
        </p:spPr>
        <p:txBody>
          <a:bodyPr/>
          <a:lstStyle/>
          <a:p>
            <a:r>
              <a:rPr lang="en-AU" dirty="0"/>
              <a:t>Example 3: Proppant transport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5F747-7CCF-4E5C-90B2-32881BA9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D36E5-BB3C-4B7A-A9EB-9DBD07E1B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35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2431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36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967389-C15D-45DD-A5D9-21465410C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02" y="800708"/>
            <a:ext cx="4962736" cy="2755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787B2C-3E1E-42E2-AF53-CD3AAE0D6C08}"/>
              </a:ext>
            </a:extLst>
          </p:cNvPr>
          <p:cNvSpPr txBox="1"/>
          <p:nvPr/>
        </p:nvSpPr>
        <p:spPr>
          <a:xfrm>
            <a:off x="418456" y="3691219"/>
            <a:ext cx="471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homogeneous rock with a Young’s modulus </a:t>
            </a:r>
            <a:r>
              <a:rPr lang="en-US" sz="2400" i="1" dirty="0"/>
              <a:t>E</a:t>
            </a:r>
            <a:r>
              <a:rPr lang="en-US" sz="2400" dirty="0"/>
              <a:t>=1 </a:t>
            </a:r>
            <a:r>
              <a:rPr lang="en-US" sz="2400" dirty="0" err="1"/>
              <a:t>GPa</a:t>
            </a:r>
            <a:r>
              <a:rPr lang="en-US" sz="2400" dirty="0"/>
              <a:t> and a Poisson’s ratio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dirty="0"/>
              <a:t>=0.2. Toughness is zero.</a:t>
            </a:r>
            <a:endParaRPr lang="en-A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166935-C76C-4AD5-B980-AF1EC298E4AC}"/>
              </a:ext>
            </a:extLst>
          </p:cNvPr>
          <p:cNvSpPr txBox="1"/>
          <p:nvPr/>
        </p:nvSpPr>
        <p:spPr>
          <a:xfrm>
            <a:off x="340081" y="5120712"/>
            <a:ext cx="493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fluid viscosity is 0.1 </a:t>
            </a:r>
            <a:r>
              <a:rPr lang="en-US" sz="2400" dirty="0" err="1"/>
              <a:t>Pa∙s</a:t>
            </a:r>
            <a:r>
              <a:rPr lang="en-US" sz="2400" dirty="0"/>
              <a:t> and the total injection rate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=0.01 </a:t>
            </a:r>
            <a:r>
              <a:rPr lang="en-US" sz="2400" dirty="0"/>
              <a:t>m</a:t>
            </a:r>
            <a:r>
              <a:rPr lang="en-US" sz="2400" baseline="30000" dirty="0"/>
              <a:t>3</a:t>
            </a:r>
            <a:r>
              <a:rPr lang="en-US" sz="2400" dirty="0"/>
              <a:t>/s. </a:t>
            </a:r>
            <a:endParaRPr lang="en-AU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12D4BA-B20A-465D-A620-93278FB3AE98}"/>
              </a:ext>
            </a:extLst>
          </p:cNvPr>
          <p:cNvSpPr/>
          <p:nvPr/>
        </p:nvSpPr>
        <p:spPr>
          <a:xfrm>
            <a:off x="717713" y="1456660"/>
            <a:ext cx="172995" cy="1414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F44232-02D7-42B5-99D5-90BAEAC912E6}"/>
              </a:ext>
            </a:extLst>
          </p:cNvPr>
          <p:cNvSpPr/>
          <p:nvPr/>
        </p:nvSpPr>
        <p:spPr>
          <a:xfrm>
            <a:off x="754783" y="1567870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D7EF47-6D55-4569-BAFB-AD56B6C2DAAE}"/>
              </a:ext>
            </a:extLst>
          </p:cNvPr>
          <p:cNvSpPr/>
          <p:nvPr/>
        </p:nvSpPr>
        <p:spPr>
          <a:xfrm>
            <a:off x="783616" y="1658487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82A96-57F3-4B3C-894F-5D56334C5F03}"/>
              </a:ext>
            </a:extLst>
          </p:cNvPr>
          <p:cNvSpPr/>
          <p:nvPr/>
        </p:nvSpPr>
        <p:spPr>
          <a:xfrm>
            <a:off x="734188" y="1714091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3B7ED5-1D55-46EE-B278-63CD4A849C9B}"/>
              </a:ext>
            </a:extLst>
          </p:cNvPr>
          <p:cNvSpPr/>
          <p:nvPr/>
        </p:nvSpPr>
        <p:spPr>
          <a:xfrm>
            <a:off x="763021" y="1804708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95B9FC-64D6-4EA9-9925-DE090D614F3B}"/>
              </a:ext>
            </a:extLst>
          </p:cNvPr>
          <p:cNvSpPr/>
          <p:nvPr/>
        </p:nvSpPr>
        <p:spPr>
          <a:xfrm>
            <a:off x="746545" y="1917978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B4FEBD-75F5-4697-82AB-BFDAED19F4FC}"/>
              </a:ext>
            </a:extLst>
          </p:cNvPr>
          <p:cNvSpPr/>
          <p:nvPr/>
        </p:nvSpPr>
        <p:spPr>
          <a:xfrm>
            <a:off x="763022" y="2088914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148ED8D-66F3-4127-A70B-4307E9950844}"/>
              </a:ext>
            </a:extLst>
          </p:cNvPr>
          <p:cNvSpPr/>
          <p:nvPr/>
        </p:nvSpPr>
        <p:spPr>
          <a:xfrm>
            <a:off x="812448" y="1952988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99ED14-E9FD-4C48-9A7F-6C0358B3280E}"/>
              </a:ext>
            </a:extLst>
          </p:cNvPr>
          <p:cNvSpPr/>
          <p:nvPr/>
        </p:nvSpPr>
        <p:spPr>
          <a:xfrm>
            <a:off x="767140" y="2247492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1B69C3-4A99-45D1-BAFA-D492705363F1}"/>
              </a:ext>
            </a:extLst>
          </p:cNvPr>
          <p:cNvSpPr/>
          <p:nvPr/>
        </p:nvSpPr>
        <p:spPr>
          <a:xfrm>
            <a:off x="777437" y="2362821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D7D987-0294-4C47-9CD2-F944D60EB95C}"/>
              </a:ext>
            </a:extLst>
          </p:cNvPr>
          <p:cNvSpPr/>
          <p:nvPr/>
        </p:nvSpPr>
        <p:spPr>
          <a:xfrm>
            <a:off x="806270" y="2453438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004FAA-306E-4D72-AE42-7CB702B48A59}"/>
              </a:ext>
            </a:extLst>
          </p:cNvPr>
          <p:cNvSpPr/>
          <p:nvPr/>
        </p:nvSpPr>
        <p:spPr>
          <a:xfrm>
            <a:off x="756842" y="2509042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4914A-87A3-42D4-89E8-443F9DFEAAA6}"/>
              </a:ext>
            </a:extLst>
          </p:cNvPr>
          <p:cNvSpPr/>
          <p:nvPr/>
        </p:nvSpPr>
        <p:spPr>
          <a:xfrm>
            <a:off x="785675" y="2599659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5DEC70-B3C3-4E65-B995-7996D4C9DC94}"/>
              </a:ext>
            </a:extLst>
          </p:cNvPr>
          <p:cNvSpPr/>
          <p:nvPr/>
        </p:nvSpPr>
        <p:spPr>
          <a:xfrm>
            <a:off x="752723" y="2572886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2F56B4-DB44-47DD-944B-7C6A2C126FA6}"/>
              </a:ext>
            </a:extLst>
          </p:cNvPr>
          <p:cNvSpPr/>
          <p:nvPr/>
        </p:nvSpPr>
        <p:spPr>
          <a:xfrm>
            <a:off x="781556" y="2663503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6C133B5-B67D-471F-9FC6-55AFAE164357}"/>
              </a:ext>
            </a:extLst>
          </p:cNvPr>
          <p:cNvSpPr/>
          <p:nvPr/>
        </p:nvSpPr>
        <p:spPr>
          <a:xfrm>
            <a:off x="732128" y="2719107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3E53C3-81B5-42D0-9F10-58060031B8C3}"/>
              </a:ext>
            </a:extLst>
          </p:cNvPr>
          <p:cNvSpPr/>
          <p:nvPr/>
        </p:nvSpPr>
        <p:spPr>
          <a:xfrm>
            <a:off x="760961" y="2809724"/>
            <a:ext cx="45719" cy="55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5D3046-1AE7-454B-BE45-9A624A2041B6}"/>
              </a:ext>
            </a:extLst>
          </p:cNvPr>
          <p:cNvCxnSpPr/>
          <p:nvPr/>
        </p:nvCxnSpPr>
        <p:spPr>
          <a:xfrm>
            <a:off x="345919" y="1834631"/>
            <a:ext cx="0" cy="726141"/>
          </a:xfrm>
          <a:prstGeom prst="straightConnector1">
            <a:avLst/>
          </a:prstGeom>
          <a:ln>
            <a:headEnd type="triangl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D7E123F-B3B6-4547-8A5B-36C765A343D0}"/>
              </a:ext>
            </a:extLst>
          </p:cNvPr>
          <p:cNvSpPr txBox="1"/>
          <p:nvPr/>
        </p:nvSpPr>
        <p:spPr>
          <a:xfrm>
            <a:off x="-26187" y="195298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10 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755D47-9A32-4C23-A2AF-C4B23DA1AEEB}"/>
              </a:ext>
            </a:extLst>
          </p:cNvPr>
          <p:cNvSpPr txBox="1"/>
          <p:nvPr/>
        </p:nvSpPr>
        <p:spPr>
          <a:xfrm>
            <a:off x="4926541" y="229834"/>
            <a:ext cx="4908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Stress conditions:</a:t>
            </a:r>
          </a:p>
          <a:p>
            <a:endParaRPr lang="en-AU" sz="2400" dirty="0"/>
          </a:p>
          <a:p>
            <a:r>
              <a:rPr lang="en-AU" sz="2400" dirty="0"/>
              <a:t>      Pay zone stress (</a:t>
            </a:r>
            <a:r>
              <a:rPr lang="en-AU" sz="2400" dirty="0">
                <a:latin typeface="Symbol" panose="05050102010706020507" pitchFamily="18" charset="2"/>
              </a:rPr>
              <a:t>s</a:t>
            </a:r>
            <a:r>
              <a:rPr lang="en-AU" sz="1600" dirty="0"/>
              <a:t>1</a:t>
            </a:r>
            <a:r>
              <a:rPr lang="en-AU" sz="2400" dirty="0"/>
              <a:t>)</a:t>
            </a:r>
          </a:p>
          <a:p>
            <a:endParaRPr lang="en-AU" sz="2400" dirty="0"/>
          </a:p>
          <a:p>
            <a:r>
              <a:rPr lang="en-AU" sz="2400" dirty="0"/>
              <a:t>      Upper and lower rocks (</a:t>
            </a:r>
            <a:r>
              <a:rPr lang="en-AU" sz="2400" dirty="0">
                <a:latin typeface="Symbol" panose="05050102010706020507" pitchFamily="18" charset="2"/>
              </a:rPr>
              <a:t>s</a:t>
            </a:r>
            <a:r>
              <a:rPr lang="en-AU" dirty="0"/>
              <a:t>2</a:t>
            </a:r>
            <a:r>
              <a:rPr lang="en-AU" sz="2400" dirty="0"/>
              <a:t>) </a:t>
            </a:r>
          </a:p>
          <a:p>
            <a:endParaRPr lang="en-AU" sz="2400" dirty="0"/>
          </a:p>
          <a:p>
            <a:r>
              <a:rPr lang="en-AU" sz="2400" dirty="0"/>
              <a:t>Sand </a:t>
            </a:r>
            <a:r>
              <a:rPr lang="en-AU" sz="2400" dirty="0" err="1"/>
              <a:t>inj</a:t>
            </a:r>
            <a:r>
              <a:rPr lang="en-AU" sz="2400" dirty="0"/>
              <a:t> rate: 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</a:rPr>
              <a:t>0.5 kg/s </a:t>
            </a:r>
            <a:r>
              <a:rPr lang="en-AU" sz="2400" dirty="0"/>
              <a:t> Vol% =5%</a:t>
            </a:r>
            <a:endParaRPr lang="en-A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0A69B76-872E-4B79-9214-A3F58557D046}"/>
              </a:ext>
            </a:extLst>
          </p:cNvPr>
          <p:cNvCxnSpPr/>
          <p:nvPr/>
        </p:nvCxnSpPr>
        <p:spPr>
          <a:xfrm flipV="1">
            <a:off x="5211244" y="5714778"/>
            <a:ext cx="38324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B09A0FE-02DB-4F8B-9F9B-79DFF6E0982B}"/>
              </a:ext>
            </a:extLst>
          </p:cNvPr>
          <p:cNvCxnSpPr/>
          <p:nvPr/>
        </p:nvCxnSpPr>
        <p:spPr>
          <a:xfrm flipV="1">
            <a:off x="5278479" y="4128025"/>
            <a:ext cx="13447" cy="1586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6266DC9-0352-4937-AC9B-6714D514C39B}"/>
              </a:ext>
            </a:extLst>
          </p:cNvPr>
          <p:cNvSpPr txBox="1"/>
          <p:nvPr/>
        </p:nvSpPr>
        <p:spPr>
          <a:xfrm>
            <a:off x="5708785" y="5768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250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38671BA-CC75-430E-905E-9234D6370979}"/>
              </a:ext>
            </a:extLst>
          </p:cNvPr>
          <p:cNvCxnSpPr>
            <a:stCxn id="41" idx="0"/>
          </p:cNvCxnSpPr>
          <p:nvPr/>
        </p:nvCxnSpPr>
        <p:spPr>
          <a:xfrm flipH="1" flipV="1">
            <a:off x="5964279" y="5553413"/>
            <a:ext cx="12368" cy="215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3373FB-E677-4746-A151-1F60124B759C}"/>
              </a:ext>
            </a:extLst>
          </p:cNvPr>
          <p:cNvCxnSpPr/>
          <p:nvPr/>
        </p:nvCxnSpPr>
        <p:spPr>
          <a:xfrm flipV="1">
            <a:off x="6340797" y="556686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EADCF65-BBE9-4A0A-9BB0-E94D103942CE}"/>
              </a:ext>
            </a:extLst>
          </p:cNvPr>
          <p:cNvSpPr txBox="1"/>
          <p:nvPr/>
        </p:nvSpPr>
        <p:spPr>
          <a:xfrm>
            <a:off x="6116679" y="575960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300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B6C6FC-264B-4A57-B60B-5BA8078D4605}"/>
              </a:ext>
            </a:extLst>
          </p:cNvPr>
          <p:cNvCxnSpPr/>
          <p:nvPr/>
        </p:nvCxnSpPr>
        <p:spPr>
          <a:xfrm flipH="1" flipV="1">
            <a:off x="7470350" y="5566860"/>
            <a:ext cx="13447" cy="268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EE3E094-C9FF-4B1C-8FFE-5875986E93F7}"/>
              </a:ext>
            </a:extLst>
          </p:cNvPr>
          <p:cNvSpPr txBox="1"/>
          <p:nvPr/>
        </p:nvSpPr>
        <p:spPr>
          <a:xfrm>
            <a:off x="7237268" y="57640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650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1C0C8E-91F3-4F4D-88ED-41ABEF73F178}"/>
              </a:ext>
            </a:extLst>
          </p:cNvPr>
          <p:cNvCxnSpPr/>
          <p:nvPr/>
        </p:nvCxnSpPr>
        <p:spPr>
          <a:xfrm>
            <a:off x="5291926" y="4652460"/>
            <a:ext cx="672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EB4FA4-B8B1-462D-BD26-5C8FEEC2DE17}"/>
              </a:ext>
            </a:extLst>
          </p:cNvPr>
          <p:cNvCxnSpPr>
            <a:endCxn id="41" idx="0"/>
          </p:cNvCxnSpPr>
          <p:nvPr/>
        </p:nvCxnSpPr>
        <p:spPr>
          <a:xfrm>
            <a:off x="5950832" y="4692801"/>
            <a:ext cx="25815" cy="107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FE80E00-74C0-4D9A-94F6-732C64C79E61}"/>
              </a:ext>
            </a:extLst>
          </p:cNvPr>
          <p:cNvCxnSpPr/>
          <p:nvPr/>
        </p:nvCxnSpPr>
        <p:spPr>
          <a:xfrm flipH="1" flipV="1">
            <a:off x="6313903" y="4652459"/>
            <a:ext cx="30297" cy="1093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FA74012-DFF4-445B-B10A-F9EF884473F5}"/>
              </a:ext>
            </a:extLst>
          </p:cNvPr>
          <p:cNvCxnSpPr/>
          <p:nvPr/>
        </p:nvCxnSpPr>
        <p:spPr>
          <a:xfrm>
            <a:off x="6327350" y="4665907"/>
            <a:ext cx="1116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22CF1D0-44E4-4721-8BB3-08A09691B67B}"/>
              </a:ext>
            </a:extLst>
          </p:cNvPr>
          <p:cNvCxnSpPr>
            <a:endCxn id="46" idx="0"/>
          </p:cNvCxnSpPr>
          <p:nvPr/>
        </p:nvCxnSpPr>
        <p:spPr>
          <a:xfrm>
            <a:off x="7470350" y="4679354"/>
            <a:ext cx="34780" cy="1084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FE4663-B379-4ACD-8255-B64E0F328595}"/>
              </a:ext>
            </a:extLst>
          </p:cNvPr>
          <p:cNvCxnSpPr/>
          <p:nvPr/>
        </p:nvCxnSpPr>
        <p:spPr>
          <a:xfrm>
            <a:off x="6327350" y="5150001"/>
            <a:ext cx="1183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9AF3A23-2926-4C9B-B08C-8CE3CB6B1BA7}"/>
              </a:ext>
            </a:extLst>
          </p:cNvPr>
          <p:cNvSpPr txBox="1"/>
          <p:nvPr/>
        </p:nvSpPr>
        <p:spPr>
          <a:xfrm>
            <a:off x="8210731" y="51958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Time (s)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47A730-C7D3-4F5B-8B2D-D202E76960D6}"/>
              </a:ext>
            </a:extLst>
          </p:cNvPr>
          <p:cNvSpPr txBox="1"/>
          <p:nvPr/>
        </p:nvSpPr>
        <p:spPr>
          <a:xfrm>
            <a:off x="5108076" y="3781551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Inj</a:t>
            </a:r>
            <a:r>
              <a:rPr lang="en-AU" dirty="0"/>
              <a:t> rate and prop rate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5CC73-2884-4993-88D7-00863F1C792A}"/>
              </a:ext>
            </a:extLst>
          </p:cNvPr>
          <p:cNvSpPr txBox="1"/>
          <p:nvPr/>
        </p:nvSpPr>
        <p:spPr>
          <a:xfrm>
            <a:off x="5175312" y="2920938"/>
            <a:ext cx="441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Water density 1000 kg/m^3</a:t>
            </a:r>
          </a:p>
          <a:p>
            <a:r>
              <a:rPr lang="en-AU" sz="2400" dirty="0"/>
              <a:t>Sand density  1500 kg/m^3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709DD6-E80D-4BEB-BC3A-B4D21EAA84D7}"/>
              </a:ext>
            </a:extLst>
          </p:cNvPr>
          <p:cNvSpPr txBox="1"/>
          <p:nvPr/>
        </p:nvSpPr>
        <p:spPr>
          <a:xfrm>
            <a:off x="7460883" y="3687092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Symbol" panose="05050102010706020507" pitchFamily="18" charset="2"/>
              </a:rPr>
              <a:t>Dr=500</a:t>
            </a:r>
            <a:r>
              <a:rPr lang="en-AU" dirty="0"/>
              <a:t>kg/m^3</a:t>
            </a:r>
            <a:endParaRPr lang="en-AU" dirty="0">
              <a:latin typeface="Symbol" panose="05050102010706020507" pitchFamily="18" charset="2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737C60D6-7CEF-4D5C-A673-16D73CF6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49" y="21949"/>
            <a:ext cx="8461374" cy="852487"/>
          </a:xfrm>
        </p:spPr>
        <p:txBody>
          <a:bodyPr/>
          <a:lstStyle/>
          <a:p>
            <a:r>
              <a:rPr lang="en-AU" dirty="0"/>
              <a:t>Input data</a:t>
            </a:r>
          </a:p>
        </p:txBody>
      </p:sp>
    </p:spTree>
    <p:extLst>
      <p:ext uri="{BB962C8B-B14F-4D97-AF65-F5344CB8AC3E}">
        <p14:creationId xmlns:p14="http://schemas.microsoft.com/office/powerpoint/2010/main" val="38634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5"/>
    </mc:Choice>
    <mc:Fallback xmlns="">
      <p:transition spd="slow" advTm="4395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567D-979E-41B0-8A98-42B51822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I: Stress difference is 7.2 to 8.0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A8E97-BDD6-4399-AF7B-8C805E4F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1EBEB-91EB-4B6D-A514-9C9DBE8A3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37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8298E-7E72-4446-8D9A-EA212D02B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92" y="2059430"/>
            <a:ext cx="4530308" cy="3931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A764C-8E92-4C75-BF77-AC10749A4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3" y="2063336"/>
            <a:ext cx="4498919" cy="394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4EF580-7127-468E-BC70-2FAC3CF7F15C}"/>
              </a:ext>
            </a:extLst>
          </p:cNvPr>
          <p:cNvSpPr txBox="1"/>
          <p:nvPr/>
        </p:nvSpPr>
        <p:spPr>
          <a:xfrm>
            <a:off x="1151620" y="1396263"/>
            <a:ext cx="602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Particle size =10 microns (ceramic and flour)</a:t>
            </a:r>
          </a:p>
        </p:txBody>
      </p:sp>
    </p:spTree>
    <p:extLst>
      <p:ext uri="{BB962C8B-B14F-4D97-AF65-F5344CB8AC3E}">
        <p14:creationId xmlns:p14="http://schemas.microsoft.com/office/powerpoint/2010/main" val="2622408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08D4-4B04-4B96-B571-93FA1654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II: Very fine particles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48DB3-E383-4A28-A925-C4D833B5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9D240-0FB4-44E3-AC27-7A900C80B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38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16B7F-774D-47C5-A5E6-BA2615E9DF62}"/>
              </a:ext>
            </a:extLst>
          </p:cNvPr>
          <p:cNvSpPr txBox="1"/>
          <p:nvPr/>
        </p:nvSpPr>
        <p:spPr>
          <a:xfrm>
            <a:off x="374362" y="1304789"/>
            <a:ext cx="338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Particle size =10 microns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74418-134D-4ED7-A7DC-E33D47940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4" y="2276872"/>
            <a:ext cx="4526321" cy="406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217DA4-2900-457F-9175-8005098FD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39" y="2405784"/>
            <a:ext cx="4403461" cy="3932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A0985D-3D1B-45B3-834E-17B4A93FCAE7}"/>
              </a:ext>
            </a:extLst>
          </p:cNvPr>
          <p:cNvSpPr txBox="1"/>
          <p:nvPr/>
        </p:nvSpPr>
        <p:spPr>
          <a:xfrm>
            <a:off x="3729031" y="1329165"/>
            <a:ext cx="505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And stresses are 7.2 and 7.6 MPa</a:t>
            </a:r>
          </a:p>
        </p:txBody>
      </p:sp>
    </p:spTree>
    <p:extLst>
      <p:ext uri="{BB962C8B-B14F-4D97-AF65-F5344CB8AC3E}">
        <p14:creationId xmlns:p14="http://schemas.microsoft.com/office/powerpoint/2010/main" val="821183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BA49-DDD6-4803-85A0-EF335D48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0"/>
            <a:ext cx="8461374" cy="852487"/>
          </a:xfrm>
        </p:spPr>
        <p:txBody>
          <a:bodyPr/>
          <a:lstStyle/>
          <a:p>
            <a:r>
              <a:rPr lang="en-AU" dirty="0"/>
              <a:t>CASE III: Particle size is increased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5C778-9B03-455D-A018-06912A68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6E8D0-1A2A-4D37-BD50-836CA7600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39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981D4-EBA9-4CA3-874F-298166503E17}"/>
              </a:ext>
            </a:extLst>
          </p:cNvPr>
          <p:cNvSpPr txBox="1"/>
          <p:nvPr/>
        </p:nvSpPr>
        <p:spPr>
          <a:xfrm>
            <a:off x="402513" y="1743041"/>
            <a:ext cx="464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Particle size =500 microns (sand)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55E84-EE96-4838-8725-09EA707DABEE}"/>
              </a:ext>
            </a:extLst>
          </p:cNvPr>
          <p:cNvSpPr txBox="1"/>
          <p:nvPr/>
        </p:nvSpPr>
        <p:spPr>
          <a:xfrm>
            <a:off x="474594" y="1064723"/>
            <a:ext cx="450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Stresses are 7.2 and 7.6 MPa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3DEF1-774B-4378-91C7-E2E25371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" y="2647775"/>
            <a:ext cx="4111762" cy="3717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393F4-3669-49E7-A012-CA7DA51C7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95" y="2690654"/>
            <a:ext cx="4243281" cy="3728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AF130-4469-4FD3-A240-47891F337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217" y="719719"/>
            <a:ext cx="3830569" cy="1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E19A-7A86-42D6-826B-579A0313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Walloons Coal at Surat Basin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A41CC-BC5A-4FCF-B44E-DE22A6A3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80936-D18A-48B5-A0BA-05B15ACB7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3897C-9EDA-4C06-A159-69B0B61B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13" y="1185549"/>
            <a:ext cx="4048690" cy="4486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8F333-ED40-4A0C-BA80-475C1A9439AB}"/>
              </a:ext>
            </a:extLst>
          </p:cNvPr>
          <p:cNvSpPr txBox="1"/>
          <p:nvPr/>
        </p:nvSpPr>
        <p:spPr>
          <a:xfrm>
            <a:off x="5796136" y="5672450"/>
            <a:ext cx="275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Pandey and Flottman,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AAA0B-C411-4DF7-BCDA-327C4AE05BB7}"/>
              </a:ext>
            </a:extLst>
          </p:cNvPr>
          <p:cNvSpPr txBox="1"/>
          <p:nvPr/>
        </p:nvSpPr>
        <p:spPr>
          <a:xfrm>
            <a:off x="827584" y="1700808"/>
            <a:ext cx="334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Locations of Walloons Coal Seam Gas Reservoirs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1C975-55F0-41C4-9C85-29C05A055F46}"/>
              </a:ext>
            </a:extLst>
          </p:cNvPr>
          <p:cNvSpPr txBox="1"/>
          <p:nvPr/>
        </p:nvSpPr>
        <p:spPr>
          <a:xfrm>
            <a:off x="683568" y="3280130"/>
            <a:ext cx="38884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Many untargeted seams are fractured due to vertical growth. </a:t>
            </a:r>
            <a:r>
              <a:rPr lang="en-US" sz="2000" dirty="0"/>
              <a:t>(Pandey and </a:t>
            </a:r>
            <a:r>
              <a:rPr lang="en-US" sz="2000" dirty="0" err="1"/>
              <a:t>Flottmann</a:t>
            </a:r>
            <a:r>
              <a:rPr lang="en-US" sz="2000" dirty="0"/>
              <a:t>, SPE, 2015)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09085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C711-E3C1-4384-A688-E11EA58C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IV: Proppant injection rate is reduced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5CD5F-D2C5-4983-B2BD-6B4F96B4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D1F39-E2C1-410F-BE73-D089EA6F3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40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794A6-8C52-44F7-A245-C15C9361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697"/>
            <a:ext cx="4418576" cy="3865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C3E97-1138-4461-A537-3F93141C0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51" y="2333456"/>
            <a:ext cx="4523847" cy="3991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3DC840-7369-4EBD-AEEA-8BA8FA1903CA}"/>
              </a:ext>
            </a:extLst>
          </p:cNvPr>
          <p:cNvSpPr txBox="1"/>
          <p:nvPr/>
        </p:nvSpPr>
        <p:spPr>
          <a:xfrm>
            <a:off x="3203848" y="1398824"/>
            <a:ext cx="3682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Particle size =500 microns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B094D-A00F-46D5-8246-485E52B6BD5C}"/>
              </a:ext>
            </a:extLst>
          </p:cNvPr>
          <p:cNvSpPr txBox="1"/>
          <p:nvPr/>
        </p:nvSpPr>
        <p:spPr>
          <a:xfrm>
            <a:off x="222329" y="1008002"/>
            <a:ext cx="400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Stresses are 7.2 and 7.6 MPa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48F61-953D-4CF5-9E88-76515FE256E4}"/>
              </a:ext>
            </a:extLst>
          </p:cNvPr>
          <p:cNvSpPr txBox="1"/>
          <p:nvPr/>
        </p:nvSpPr>
        <p:spPr>
          <a:xfrm>
            <a:off x="5479613" y="1860489"/>
            <a:ext cx="3682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Proppant </a:t>
            </a:r>
            <a:r>
              <a:rPr lang="en-AU" sz="2400" b="1" dirty="0" err="1"/>
              <a:t>inj</a:t>
            </a:r>
            <a:r>
              <a:rPr lang="en-AU" sz="2400" b="1" dirty="0"/>
              <a:t> rate= 0.05kg/s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889DF-98BB-467A-AB9A-20D97FA1F319}"/>
              </a:ext>
            </a:extLst>
          </p:cNvPr>
          <p:cNvSpPr txBox="1"/>
          <p:nvPr/>
        </p:nvSpPr>
        <p:spPr>
          <a:xfrm>
            <a:off x="2803911" y="2331692"/>
            <a:ext cx="128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Longer fracture</a:t>
            </a:r>
          </a:p>
        </p:txBody>
      </p:sp>
    </p:spTree>
    <p:extLst>
      <p:ext uri="{BB962C8B-B14F-4D97-AF65-F5344CB8AC3E}">
        <p14:creationId xmlns:p14="http://schemas.microsoft.com/office/powerpoint/2010/main" val="315375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b="1" dirty="0"/>
              <a:t>Introduction</a:t>
            </a:r>
          </a:p>
          <a:p>
            <a:endParaRPr lang="en-AU" sz="2800" b="1" dirty="0"/>
          </a:p>
          <a:p>
            <a:r>
              <a:rPr lang="en-AU" sz="2800" b="1" dirty="0"/>
              <a:t>Model</a:t>
            </a:r>
          </a:p>
          <a:p>
            <a:endParaRPr lang="en-AU" sz="2800" b="1" dirty="0"/>
          </a:p>
          <a:p>
            <a:r>
              <a:rPr lang="en-AU" sz="2800" b="1" dirty="0"/>
              <a:t>Numerical Results</a:t>
            </a:r>
          </a:p>
          <a:p>
            <a:endParaRPr lang="en-AU" sz="2800" b="1" dirty="0"/>
          </a:p>
          <a:p>
            <a:r>
              <a:rPr lang="en-AU" sz="2800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41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"/>
    </mc:Choice>
    <mc:Fallback xmlns="">
      <p:transition spd="slow" advTm="1865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42</a:t>
            </a:fld>
            <a:r>
              <a:rPr lang="en-AU" dirty="0"/>
              <a:t>  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540" y="94472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An attempt was made on MLP3D from fracture generation, proppant transport to </a:t>
            </a:r>
            <a:r>
              <a:rPr lang="en-AU" sz="2400" dirty="0">
                <a:solidFill>
                  <a:srgbClr val="FF0000"/>
                </a:solidFill>
              </a:rPr>
              <a:t>production</a:t>
            </a:r>
            <a:r>
              <a:rPr lang="en-AU" sz="2400" dirty="0"/>
              <a:t> for coal seam gas stimulation in multiple thin layers.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Modulus contrasts and stress variations are two important factors. The untargeted seams can be fractured by vertical growth.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Oscillating injection pressure change implies that the horizontal fractures are not dominated.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is vertical growth limited? Larger stress in coal seams due to strain compatibility can make vertical growth difficult. Proppant gravity effect can do too</a:t>
            </a:r>
            <a:r>
              <a:rPr lang="en-AU" sz="2400" dirty="0"/>
              <a:t>.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</p:spTree>
    <p:extLst>
      <p:ext uri="{BB962C8B-B14F-4D97-AF65-F5344CB8AC3E}">
        <p14:creationId xmlns:p14="http://schemas.microsoft.com/office/powerpoint/2010/main" val="25586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66"/>
    </mc:Choice>
    <mc:Fallback xmlns="">
      <p:transition spd="slow" advTm="53766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FRACTURA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323080" y="4164129"/>
            <a:ext cx="8475710" cy="27003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Hydraulic fracturing simulation toolkit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15516" y="5624411"/>
            <a:ext cx="4752000" cy="144000"/>
          </a:xfrm>
        </p:spPr>
        <p:txBody>
          <a:bodyPr>
            <a:noAutofit/>
          </a:bodyPr>
          <a:lstStyle/>
          <a:p>
            <a:r>
              <a:rPr lang="en-AU" dirty="0"/>
              <a:t>CSIRO ENERGY</a:t>
            </a:r>
          </a:p>
        </p:txBody>
      </p:sp>
      <p:pic>
        <p:nvPicPr>
          <p:cNvPr id="2050" name="Picture 2" descr="http://my.csiro.au/~/media/Enterprise-Groups/Communication/Branding/Data61/Logos/DATA61_CSIRO_OnWhite_RGB_lr.ash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31"/>
          <a:stretch/>
        </p:blipFill>
        <p:spPr bwMode="auto">
          <a:xfrm>
            <a:off x="344440" y="6002541"/>
            <a:ext cx="432048" cy="46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12" y="857251"/>
            <a:ext cx="9152012" cy="2295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5963" y="1890262"/>
            <a:ext cx="290158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sz="1200" b="1" kern="1200" cap="all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Onshore Gas program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50131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FFFF"/>
                </a:solidFill>
              </a:rPr>
              <a:t>DR. Xi Zhang (xi.zhang@csiro.au)</a:t>
            </a:r>
          </a:p>
        </p:txBody>
      </p:sp>
    </p:spTree>
    <p:extLst>
      <p:ext uri="{BB962C8B-B14F-4D97-AF65-F5344CB8AC3E}">
        <p14:creationId xmlns:p14="http://schemas.microsoft.com/office/powerpoint/2010/main" val="28065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"/>
    </mc:Choice>
    <mc:Fallback xmlns="">
      <p:transition spd="slow" advTm="14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Multilayer Structure and Hydraulic Fracturing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32" y="1088740"/>
            <a:ext cx="8461375" cy="4572855"/>
          </a:xfrm>
        </p:spPr>
        <p:txBody>
          <a:bodyPr>
            <a:normAutofit/>
          </a:bodyPr>
          <a:lstStyle/>
          <a:p>
            <a:r>
              <a:rPr lang="en-AU" dirty="0"/>
              <a:t>Layered coal seam structures at Surat Basin </a:t>
            </a:r>
            <a:r>
              <a:rPr lang="en-US" dirty="0"/>
              <a:t>(Pandey and </a:t>
            </a:r>
            <a:r>
              <a:rPr lang="en-US" dirty="0" err="1"/>
              <a:t>Flottmann</a:t>
            </a:r>
            <a:r>
              <a:rPr lang="en-US" dirty="0"/>
              <a:t>, 2015)</a:t>
            </a:r>
            <a:endParaRPr lang="en-A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200" dirty="0"/>
              <a:t>Thin Walloon coal seams range from 0.2 to 3 m in thickness.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200" dirty="0"/>
              <a:t>Inter-burden (non-coal) rock layers are impermeable.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200" dirty="0"/>
              <a:t>Large modulus contrasts between coal seams and non-coal rocks.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87524" y="299695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Hydraulic fracturing technique is used to enhance the permeability of coal seams. For most cases, vertical wells are used.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Coals are fractured. If Slick water is used, the fracture area is spreading, while cross-linked gel is used, fracture is more like a planar  fracture. </a:t>
            </a:r>
            <a:r>
              <a:rPr lang="en-AU" sz="2400" dirty="0">
                <a:solidFill>
                  <a:srgbClr val="FF0000"/>
                </a:solidFill>
              </a:rPr>
              <a:t>The latter is our concern for the model</a:t>
            </a:r>
            <a:r>
              <a:rPr lang="en-AU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719572" y="6525344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Layer fracture model|  Xi Zhang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35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24"/>
    </mc:Choice>
    <mc:Fallback xmlns="">
      <p:transition spd="slow" advTm="808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C6774-8B23-4149-AFFD-FFB54718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0"/>
            <a:ext cx="8461374" cy="852487"/>
          </a:xfrm>
        </p:spPr>
        <p:txBody>
          <a:bodyPr/>
          <a:lstStyle/>
          <a:p>
            <a:r>
              <a:rPr lang="en-AU" dirty="0"/>
              <a:t>Modulus Contrast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8C5B2-CC06-4027-8374-6A9B3F18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B65C4-C9DB-403B-99FA-34A99EA01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18DAC-5E8F-48DA-9759-4603414CCE76}"/>
              </a:ext>
            </a:extLst>
          </p:cNvPr>
          <p:cNvSpPr txBox="1"/>
          <p:nvPr/>
        </p:nvSpPr>
        <p:spPr>
          <a:xfrm>
            <a:off x="330200" y="582521"/>
            <a:ext cx="8958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If a hydraulic fracture is confined in a layer, low viscosity fluid and low injection rate are used (Kirk-</a:t>
            </a:r>
            <a:r>
              <a:rPr lang="en-AU" sz="2400" dirty="0" err="1"/>
              <a:t>Bounnand</a:t>
            </a:r>
            <a:r>
              <a:rPr lang="en-AU" sz="2400" dirty="0"/>
              <a:t> et al, 2015). However, this is not suitable to fine-thickness low-permeability coal seams. How to optimize fracture design.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What is the consequence of stress and material property contrasts?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F40696-AAEB-4E29-A009-378267D1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34" y="3586991"/>
            <a:ext cx="3415966" cy="2688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B8C662-71E2-497E-9690-45529F494228}"/>
              </a:ext>
            </a:extLst>
          </p:cNvPr>
          <p:cNvSpPr txBox="1"/>
          <p:nvPr/>
        </p:nvSpPr>
        <p:spPr>
          <a:xfrm>
            <a:off x="4432245" y="2885136"/>
            <a:ext cx="4659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Micro-Seismic events show the fractures are confined by sharp changes of modulus.</a:t>
            </a:r>
          </a:p>
        </p:txBody>
      </p:sp>
      <p:pic>
        <p:nvPicPr>
          <p:cNvPr id="11" name="Picture 13" descr="C:\xizhang\layer2\niclas\2\2.wmf">
            <a:extLst>
              <a:ext uri="{FF2B5EF4-FFF2-40B4-BE49-F238E27FC236}">
                <a16:creationId xmlns:a16="http://schemas.microsoft.com/office/drawing/2014/main" id="{0F3F298A-80A7-4523-A9AA-FC6F85BC6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1141" r="1530" b="1108"/>
          <a:stretch>
            <a:fillRect/>
          </a:stretch>
        </p:blipFill>
        <p:spPr bwMode="auto">
          <a:xfrm>
            <a:off x="683153" y="2499192"/>
            <a:ext cx="32035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5C3453-5AA9-43E1-A10C-73764B32211E}"/>
              </a:ext>
            </a:extLst>
          </p:cNvPr>
          <p:cNvSpPr txBox="1"/>
          <p:nvPr/>
        </p:nvSpPr>
        <p:spPr>
          <a:xfrm>
            <a:off x="484529" y="5432823"/>
            <a:ext cx="431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Crack deflection to form L or T shaped fractures (Jeffrey et al., 2015, CSIRO </a:t>
            </a:r>
          </a:p>
        </p:txBody>
      </p:sp>
    </p:spTree>
    <p:extLst>
      <p:ext uri="{BB962C8B-B14F-4D97-AF65-F5344CB8AC3E}">
        <p14:creationId xmlns:p14="http://schemas.microsoft.com/office/powerpoint/2010/main" val="60863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Fracture Types and Stress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44724"/>
            <a:ext cx="80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Special stress conditions for the coal seams that located in </a:t>
            </a:r>
          </a:p>
          <a:p>
            <a:r>
              <a:rPr lang="en-AU" sz="2400" dirty="0"/>
              <a:t>			                      between 400 and 900 m.</a:t>
            </a:r>
          </a:p>
        </p:txBody>
      </p:sp>
      <p:pic>
        <p:nvPicPr>
          <p:cNvPr id="7170" name="Picture 2" descr="Image result for stress regimes in Surat bas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138462" cy="37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548" y="5481228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Stress along depth   </a:t>
            </a:r>
            <a:r>
              <a:rPr lang="en-AU" sz="1200" dirty="0"/>
              <a:t>from </a:t>
            </a:r>
            <a:r>
              <a:rPr lang="en-US" sz="1200" dirty="0"/>
              <a:t>Pandey and </a:t>
            </a:r>
            <a:r>
              <a:rPr lang="en-US" sz="1200" dirty="0" err="1"/>
              <a:t>Flottmann</a:t>
            </a:r>
            <a:r>
              <a:rPr lang="en-US" sz="1200" dirty="0"/>
              <a:t>, 2015</a:t>
            </a:r>
            <a:r>
              <a:rPr lang="en-AU" sz="12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1808820"/>
            <a:ext cx="5580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Transition between Reverse and Strike-slip regime.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Upward growth could be arrested by Reverse regime or weak interfaces to form horizontal fractures.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i="1" dirty="0"/>
              <a:t>Fracture plane could mainly be vertical for deeper fractures</a:t>
            </a:r>
            <a:r>
              <a:rPr lang="en-AU" sz="2400" dirty="0"/>
              <a:t>. </a:t>
            </a:r>
            <a:r>
              <a:rPr lang="en-AU" sz="2400" dirty="0">
                <a:solidFill>
                  <a:srgbClr val="FF0000"/>
                </a:solidFill>
              </a:rPr>
              <a:t>This is considered by this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endParaRPr lang="en-AU" sz="24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</p:spTree>
    <p:extLst>
      <p:ext uri="{BB962C8B-B14F-4D97-AF65-F5344CB8AC3E}">
        <p14:creationId xmlns:p14="http://schemas.microsoft.com/office/powerpoint/2010/main" val="4810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24"/>
    </mc:Choice>
    <mc:Fallback xmlns="">
      <p:transition spd="slow" advTm="7152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Previous Work and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016732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Modulus contrast can provide a barrier to vertical growth.  </a:t>
            </a:r>
            <a:r>
              <a:rPr lang="en-AU" sz="2000" dirty="0"/>
              <a:t>(Zhang et al. 2007; Gu et al, 2011; 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Horizontal growth can be generated by weak interfaces and inside a layer. </a:t>
            </a:r>
            <a:r>
              <a:rPr lang="en-AU" sz="2000" dirty="0"/>
              <a:t>(Gu, et al., 2000, 2008; Gu and Weng, 2011; Jeffrey et al., CSIRO Internal report,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Discontinuities (Chuprakov et al, 2014; 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Complex fluid flow (Weng 1992)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Proppant transports (Dontsov and Peirce, 2014,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Production and induced stress changes 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/>
              <a:t>Layer fracture model|  Xi Zhang</a:t>
            </a:r>
          </a:p>
        </p:txBody>
      </p:sp>
    </p:spTree>
    <p:extLst>
      <p:ext uri="{BB962C8B-B14F-4D97-AF65-F5344CB8AC3E}">
        <p14:creationId xmlns:p14="http://schemas.microsoft.com/office/powerpoint/2010/main" val="26302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14"/>
    </mc:Choice>
    <mc:Fallback xmlns="">
      <p:transition spd="slow" advTm="710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b="1" dirty="0"/>
              <a:t>Introduction</a:t>
            </a:r>
          </a:p>
          <a:p>
            <a:endParaRPr lang="en-AU" sz="2800" b="1" dirty="0"/>
          </a:p>
          <a:p>
            <a:r>
              <a:rPr lang="en-AU" sz="2800" b="1" dirty="0">
                <a:solidFill>
                  <a:srgbClr val="FF0000"/>
                </a:solidFill>
              </a:rPr>
              <a:t>Model</a:t>
            </a:r>
          </a:p>
          <a:p>
            <a:endParaRPr lang="en-AU" sz="2800" b="1" dirty="0"/>
          </a:p>
          <a:p>
            <a:r>
              <a:rPr lang="en-AU" sz="2800" b="1" dirty="0"/>
              <a:t>Numerical Results</a:t>
            </a:r>
          </a:p>
          <a:p>
            <a:endParaRPr lang="en-AU" sz="2800" b="1" dirty="0"/>
          </a:p>
          <a:p>
            <a:r>
              <a:rPr lang="en-AU" sz="2800" b="1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Layer fracture model|  Xi Zhang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05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3"/>
    </mc:Choice>
    <mc:Fallback xmlns="">
      <p:transition spd="slow" advTm="3613"/>
    </mc:Fallback>
  </mc:AlternateContent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 Energy</Template>
  <TotalTime>4574</TotalTime>
  <Words>2382</Words>
  <Application>Microsoft Office PowerPoint</Application>
  <PresentationFormat>On-screen Show (4:3)</PresentationFormat>
  <Paragraphs>486</Paragraphs>
  <Slides>44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MS PGothic</vt:lpstr>
      <vt:lpstr>Arial</vt:lpstr>
      <vt:lpstr>Calibri</vt:lpstr>
      <vt:lpstr>Symbol</vt:lpstr>
      <vt:lpstr>Times New Roman</vt:lpstr>
      <vt:lpstr>Wingdings</vt:lpstr>
      <vt:lpstr>CSIRO Theme</vt:lpstr>
      <vt:lpstr>Equation</vt:lpstr>
      <vt:lpstr>MathType 6.0 Equation</vt:lpstr>
      <vt:lpstr>SPW 6.0 Graph</vt:lpstr>
      <vt:lpstr>A P3D model for fracture growth across multiple elastic layers</vt:lpstr>
      <vt:lpstr>CSIRO Australia’s National Science Agency</vt:lpstr>
      <vt:lpstr>Outline</vt:lpstr>
      <vt:lpstr>Walloons Coal at Surat Basin </vt:lpstr>
      <vt:lpstr>Multilayer Structure and Hydraulic Fracturing</vt:lpstr>
      <vt:lpstr>Modulus Contrast</vt:lpstr>
      <vt:lpstr>Fracture Types and Stress Conditions</vt:lpstr>
      <vt:lpstr>Previous Work and Findings</vt:lpstr>
      <vt:lpstr>Outline</vt:lpstr>
      <vt:lpstr>Multi-Layer P3D Model</vt:lpstr>
      <vt:lpstr>Layer Stresses due to Modulus Contrasts </vt:lpstr>
      <vt:lpstr>Assumptions</vt:lpstr>
      <vt:lpstr>PowerPoint Presentation</vt:lpstr>
      <vt:lpstr>Validation of Green’s Functions  </vt:lpstr>
      <vt:lpstr>Moving Fronts</vt:lpstr>
      <vt:lpstr>PowerPoint Presentation</vt:lpstr>
      <vt:lpstr>Model Verification</vt:lpstr>
      <vt:lpstr>Determine c </vt:lpstr>
      <vt:lpstr>Computation Speed and Mesh Sensitivity </vt:lpstr>
      <vt:lpstr>Proppant Transport</vt:lpstr>
      <vt:lpstr>A solution method for proppant transport</vt:lpstr>
      <vt:lpstr>Proppant settling</vt:lpstr>
      <vt:lpstr>Outline</vt:lpstr>
      <vt:lpstr>Example 1: Injection Pressure Variations</vt:lpstr>
      <vt:lpstr>Input Data</vt:lpstr>
      <vt:lpstr>Fracture Shape and Opening Contours</vt:lpstr>
      <vt:lpstr>Varying Injection Pressure</vt:lpstr>
      <vt:lpstr>Alternating Vertical and Horizontal Growth</vt:lpstr>
      <vt:lpstr>Cross-Section Opening near Well</vt:lpstr>
      <vt:lpstr>Example 2: in situ Stress Variations</vt:lpstr>
      <vt:lpstr>Input Data</vt:lpstr>
      <vt:lpstr>Stress Conditions</vt:lpstr>
      <vt:lpstr>Simulation Result – Injection Pressure</vt:lpstr>
      <vt:lpstr>Overburden Stress changes</vt:lpstr>
      <vt:lpstr>Example 3: Proppant transport</vt:lpstr>
      <vt:lpstr>Input data</vt:lpstr>
      <vt:lpstr>CASE I: Stress difference is 7.2 to 8.0</vt:lpstr>
      <vt:lpstr>CASE II: Very fine particles</vt:lpstr>
      <vt:lpstr>CASE III: Particle size is increased</vt:lpstr>
      <vt:lpstr>CASE IV: Proppant injection rate is reduced</vt:lpstr>
      <vt:lpstr>Outline</vt:lpstr>
      <vt:lpstr>Conclusions</vt:lpstr>
      <vt:lpstr>FRACTURA</vt:lpstr>
      <vt:lpstr>Thank you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Predictions of fracture growth in Walloon coals using a layer fracture model</dc:title>
  <dc:creator>Zhang, Xi (Energy, Clayton North)</dc:creator>
  <cp:lastModifiedBy>Zhang, Xi (Energy, Clayton North)</cp:lastModifiedBy>
  <cp:revision>68</cp:revision>
  <dcterms:created xsi:type="dcterms:W3CDTF">2018-02-21T04:03:49Z</dcterms:created>
  <dcterms:modified xsi:type="dcterms:W3CDTF">2019-07-02T00:27:37Z</dcterms:modified>
</cp:coreProperties>
</file>