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8" r:id="rId3"/>
    <p:sldId id="257" r:id="rId4"/>
    <p:sldId id="271" r:id="rId5"/>
    <p:sldId id="272" r:id="rId6"/>
    <p:sldId id="279" r:id="rId7"/>
    <p:sldId id="273" r:id="rId8"/>
    <p:sldId id="274" r:id="rId9"/>
    <p:sldId id="275" r:id="rId10"/>
    <p:sldId id="276" r:id="rId11"/>
    <p:sldId id="261" r:id="rId12"/>
    <p:sldId id="268" r:id="rId13"/>
    <p:sldId id="277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b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F0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81901" autoAdjust="0"/>
  </p:normalViewPr>
  <p:slideViewPr>
    <p:cSldViewPr>
      <p:cViewPr varScale="1">
        <p:scale>
          <a:sx n="76" d="100"/>
          <a:sy n="76" d="100"/>
        </p:scale>
        <p:origin x="-16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3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9F1924-5A84-410E-BF4B-D9D7BFB59268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D3799E-EF40-48F7-9E2A-73505BFE9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579A25-9E54-434E-B6A0-60526F381CD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r>
              <a:rPr lang="ru-RU" sz="2000" smtClean="0">
                <a:solidFill>
                  <a:srgbClr val="7F7F7F"/>
                </a:solidFill>
              </a:rPr>
              <a:t>Онтология интересов</a:t>
            </a:r>
          </a:p>
          <a:p>
            <a:pPr lvl="1" eaLnBrk="1" hangingPunct="1"/>
            <a:r>
              <a:rPr lang="ru-RU" sz="1400" smtClean="0">
                <a:solidFill>
                  <a:srgbClr val="7F7F7F"/>
                </a:solidFill>
              </a:rPr>
              <a:t>Формируется системой автоматически на основе просмотренных работ, поисковых запросов, выделенных в тексте фрагментов</a:t>
            </a:r>
          </a:p>
          <a:p>
            <a:pPr lvl="1" eaLnBrk="1" hangingPunct="1"/>
            <a:r>
              <a:rPr lang="ru-RU" sz="1400" smtClean="0">
                <a:solidFill>
                  <a:srgbClr val="7F7F7F"/>
                </a:solidFill>
              </a:rPr>
              <a:t>Редактируется пользователем (пользователь может удалять или задавать связи, добавлять или убирать сущности из области интересов)</a:t>
            </a:r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7DA494-A162-497C-AA61-CC4E1B5A699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С. Поиск влияет на вождение и ранжирование результатов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4E8F53-C6B4-4DAE-9CAF-F21D9590612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AE09E-A1FC-41D4-BDD8-45C5BD697F72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77843-BC18-4F54-96EE-BCE957DB4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D3E37-07F2-4115-AFA8-28B7FA65F81A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D436-D9D6-4EBD-B794-B8031BF11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61CC4-D08F-449B-A2D1-75079B2CABBF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12688-56BD-477A-841B-498F5CEE6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505CF-F5E8-42C0-BD63-E7BB4184BF5F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FFABD-8410-4BC6-A8F2-A1CDFD261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E5583-D176-4C2A-A786-235E7EC152EF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1C0CD-EFF5-4664-A1E1-D0B3A9D70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4FF06-ECEF-42E3-87C4-9F659DBDC19D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38A78-867E-47ED-9AC0-715505EBA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4D7DF-18EE-47E8-8E5E-60FBB7BFA63B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3D10-CDBE-4B75-B2E2-F9806A35E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0FCC4-D544-4302-8015-451E1CDD2E35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9D653-2C89-4AF7-926A-77B448B36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6226E-5426-48BB-A0F6-CDE7F62F920C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76424-5D30-412A-9E13-0DBF65327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CC837-D87C-46D6-A831-4DF3A16104F9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B8D70-D03C-4B77-BB7A-165A55C2F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F4E02-33E6-42E6-978C-0F9ED2E50151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8C85B-C5B3-4EF2-B9CF-5EC84350A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88CB7B0A-8093-4633-BDE9-EB449EEAE34A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6412B85D-157D-45F2-988F-852D82C8F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8062913" cy="3756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/>
              <a:t>К </a:t>
            </a:r>
            <a:r>
              <a:rPr lang="ru-RU" sz="4800" dirty="0"/>
              <a:t>вопросу создания системы поддержки работы с научными публикациями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4941888"/>
            <a:ext cx="6905625" cy="17526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898989"/>
                </a:solidFill>
              </a:rPr>
              <a:t>В. В. Костин</a:t>
            </a:r>
            <a:endParaRPr lang="ru-RU" smtClean="0">
              <a:solidFill>
                <a:srgbClr val="7F7F7F"/>
              </a:solidFill>
            </a:endParaRPr>
          </a:p>
          <a:p>
            <a:r>
              <a:rPr lang="ru-RU" smtClean="0">
                <a:solidFill>
                  <a:srgbClr val="7F7F7F"/>
                </a:solidFill>
              </a:rPr>
              <a:t> </a:t>
            </a:r>
            <a:r>
              <a:rPr lang="ru-RU" sz="1800" i="1" smtClean="0">
                <a:solidFill>
                  <a:srgbClr val="7F7F7F"/>
                </a:solidFill>
              </a:rPr>
              <a:t>Вычислительный Центр им. А.А. Дородницына РАН</a:t>
            </a:r>
            <a:endParaRPr lang="ru-RU" i="1" smtClean="0">
              <a:solidFill>
                <a:srgbClr val="7F7F7F"/>
              </a:solidFill>
            </a:endParaRPr>
          </a:p>
          <a:p>
            <a:r>
              <a:rPr lang="ru-RU" sz="1800" smtClean="0">
                <a:solidFill>
                  <a:srgbClr val="7F7F7F"/>
                </a:solidFill>
              </a:rPr>
              <a:t>e-mail: kosvic11@mail.ru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/>
              <a:t>Ведение неопубликованных трудов</a:t>
            </a:r>
            <a:endParaRPr lang="ru-RU" sz="4800" dirty="0"/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smtClean="0"/>
              <a:t>Преимущества</a:t>
            </a:r>
          </a:p>
          <a:p>
            <a:pPr eaLnBrk="1" hangingPunct="1"/>
            <a:r>
              <a:rPr lang="ru-RU" smtClean="0"/>
              <a:t>Использование возможностей системы по работе с научными трудами </a:t>
            </a:r>
          </a:p>
          <a:p>
            <a:pPr lvl="1" eaLnBrk="1" hangingPunct="1"/>
            <a:r>
              <a:rPr lang="ru-RU" sz="2000" smtClean="0"/>
              <a:t>«Публичные» обсуждение, комментирование и рецензирование </a:t>
            </a:r>
          </a:p>
          <a:p>
            <a:pPr lvl="1" eaLnBrk="1" hangingPunct="1"/>
            <a:r>
              <a:rPr lang="ru-RU" sz="2000" smtClean="0"/>
              <a:t>Формирование сопоставлений, рекомендаций, подсказок на основе поиска (в инфотеке и эл.библиотеках) и предложения семантически близких работ, их фрагментов, конструкций и терминов. </a:t>
            </a:r>
          </a:p>
          <a:p>
            <a:pPr eaLnBrk="1" hangingPunct="1"/>
            <a:r>
              <a:rPr lang="ru-RU" smtClean="0"/>
              <a:t>Хранение различных версий работы</a:t>
            </a:r>
          </a:p>
          <a:p>
            <a:pPr eaLnBrk="1" hangingPunct="1"/>
            <a:r>
              <a:rPr lang="ru-RU" smtClean="0"/>
              <a:t>Автоматизированная «разметка» работ метаданными/тэгами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2078"/>
                <a:gridCol w="732436"/>
                <a:gridCol w="732436"/>
                <a:gridCol w="732436"/>
                <a:gridCol w="732436"/>
                <a:gridCol w="732436"/>
                <a:gridCol w="732436"/>
                <a:gridCol w="732436"/>
                <a:gridCol w="732436"/>
                <a:gridCol w="732436"/>
              </a:tblGrid>
              <a:tr h="2143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Понятия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u="sng" strike="noStrike" dirty="0">
                          <a:effectLst/>
                          <a:latin typeface="+mn-lt"/>
                        </a:rPr>
                        <a:t>FRBR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CERIF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u="sng" strike="noStrike" dirty="0">
                          <a:effectLst/>
                          <a:latin typeface="+mn-lt"/>
                        </a:rPr>
                        <a:t>SKOS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SPAR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BIBO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PROV-O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FaBiO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sng" strike="noStrike" dirty="0" err="1">
                          <a:effectLst/>
                          <a:latin typeface="+mn-lt"/>
                        </a:rPr>
                        <a:t>CiTO</a:t>
                      </a:r>
                      <a:r>
                        <a:rPr lang="en-US" sz="1200" b="0" u="sng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BiRO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n-lt"/>
                        </a:rPr>
                        <a:t>PRO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Научная работа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0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Работа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Текст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Понятие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SKOS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Начинание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Событие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++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Образ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Данное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Изображение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FOAF</a:t>
                      </a:r>
                      <a:endParaRPr lang="ru-RU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Динамическое изображение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Классический труд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Юридический труд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baseline="-250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Литературный труд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Представление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Выражение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FRBR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Коллекция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Схема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SKOS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Упорядоченная коллекция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Ситуация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Субъект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Библиотечный список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effectLst/>
                          <a:latin typeface="+mn-lt"/>
                        </a:rPr>
                        <a:t>Библиотечная ссылка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Библиографическая запись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Библиографическая коллекция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Документ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FOAF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FOAF</a:t>
                      </a: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Проект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sz="1200" u="none" strike="noStrike" baseline="-25000" dirty="0" smtClean="0">
                          <a:effectLst/>
                          <a:latin typeface="+mn-lt"/>
                        </a:rPr>
                        <a:t>FOAF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Продукт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Патент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Измерение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+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0" marR="7300" marT="730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902" name="Group 25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588125"/>
        </p:xfrm>
        <a:graphic>
          <a:graphicData uri="http://schemas.openxmlformats.org/drawingml/2006/table">
            <a:tbl>
              <a:tblPr/>
              <a:tblGrid>
                <a:gridCol w="2552700"/>
                <a:gridCol w="731838"/>
                <a:gridCol w="731837"/>
                <a:gridCol w="733425"/>
                <a:gridCol w="731838"/>
                <a:gridCol w="731837"/>
                <a:gridCol w="733425"/>
                <a:gridCol w="731838"/>
                <a:gridCol w="733425"/>
                <a:gridCol w="731837"/>
              </a:tblGrid>
              <a:tr h="3270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Понятия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FRBR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CERIF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SKOS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SPAR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BIBO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PROV-O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FaBiO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CiTO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BiRO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PRO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Содержание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Юридическое лицо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FOAF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Персона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FOAF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Агент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FOAF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FOAF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Место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Ответственность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Цитирование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Учётная запись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FOAF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Роль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Временной интервал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Описание временного интервала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Среда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Финансирование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Адрес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Награда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Организационная единица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Действие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Отмеченный элемент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itchFamily="18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Использование описанной системы</a:t>
            </a:r>
            <a:endParaRPr lang="ru-RU" dirty="0"/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Обучение</a:t>
            </a:r>
          </a:p>
          <a:p>
            <a:pPr lvl="1" eaLnBrk="1" hangingPunct="1"/>
            <a:r>
              <a:rPr lang="ru-RU" smtClean="0"/>
              <a:t>Выбор диапазона трудов для чтения учеником</a:t>
            </a:r>
          </a:p>
          <a:p>
            <a:pPr lvl="1" eaLnBrk="1" hangingPunct="1"/>
            <a:r>
              <a:rPr lang="ru-RU" smtClean="0"/>
              <a:t>Возможность перехода к месту, где определены используемые термины</a:t>
            </a:r>
          </a:p>
          <a:p>
            <a:pPr eaLnBrk="1" hangingPunct="1"/>
            <a:r>
              <a:rPr lang="ru-RU" smtClean="0"/>
              <a:t>Изучение</a:t>
            </a:r>
          </a:p>
          <a:p>
            <a:pPr lvl="1" eaLnBrk="1" hangingPunct="1"/>
            <a:r>
              <a:rPr lang="ru-RU" smtClean="0"/>
              <a:t>Семантический поиск работ</a:t>
            </a:r>
          </a:p>
          <a:p>
            <a:pPr lvl="1" eaLnBrk="1" hangingPunct="1"/>
            <a:r>
              <a:rPr lang="ru-RU" smtClean="0"/>
              <a:t>Удобная навигация между работами, просмотр комментариев других пользователей, переход к семантически близким работам к просматриваемой</a:t>
            </a:r>
          </a:p>
          <a:p>
            <a:pPr eaLnBrk="1" hangingPunct="1"/>
            <a:r>
              <a:rPr lang="ru-RU" smtClean="0"/>
              <a:t>Творчество</a:t>
            </a:r>
          </a:p>
          <a:p>
            <a:pPr lvl="1" eaLnBrk="1" hangingPunct="1"/>
            <a:r>
              <a:rPr lang="ru-RU" smtClean="0"/>
              <a:t>Хранение промежуточных версий (черновиков) научных трудов</a:t>
            </a:r>
          </a:p>
          <a:p>
            <a:pPr lvl="1" eaLnBrk="1" hangingPunct="1"/>
            <a:r>
              <a:rPr lang="ru-RU" smtClean="0"/>
              <a:t>Коллективное обсуждение, комментирование и рецензирование</a:t>
            </a:r>
          </a:p>
          <a:p>
            <a:pPr lvl="1" eaLnBrk="1" hangingPunct="1"/>
            <a:r>
              <a:rPr lang="ru-RU" smtClean="0"/>
              <a:t>Формирование сопоставлений, рекомендаций, подсказок на основе поиска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76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Электронные библиотеки</a:t>
            </a:r>
            <a:endParaRPr lang="ru-RU" dirty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ru-RU" sz="3200" smtClean="0"/>
              <a:t>информационные системы, которые управляют коллекциями электронных ресурсов с целью повышения эффективности использования содержащихся в них знаний некоторыми сообществами пользователей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/>
              <a:t>С</a:t>
            </a:r>
            <a:r>
              <a:rPr lang="ru-RU" sz="4800" dirty="0" smtClean="0"/>
              <a:t>емантические </a:t>
            </a:r>
            <a:r>
              <a:rPr lang="ru-RU" sz="4800" dirty="0"/>
              <a:t>э</a:t>
            </a:r>
            <a:r>
              <a:rPr lang="ru-RU" sz="4800" dirty="0" smtClean="0"/>
              <a:t>лектронные </a:t>
            </a:r>
            <a:r>
              <a:rPr lang="ru-RU" sz="4800" dirty="0"/>
              <a:t>библиотеки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используют семантические технологии в организации всех процессов своей работы:</a:t>
            </a:r>
          </a:p>
          <a:p>
            <a:pPr lvl="1" eaLnBrk="1" hangingPunct="1"/>
            <a:r>
              <a:rPr lang="ru-RU" sz="2400" smtClean="0"/>
              <a:t>описание ресурсов</a:t>
            </a:r>
          </a:p>
          <a:p>
            <a:pPr lvl="1" eaLnBrk="1" hangingPunct="1"/>
            <a:r>
              <a:rPr lang="ru-RU" sz="2400" smtClean="0"/>
              <a:t>ведение каталогов ресурсов</a:t>
            </a:r>
          </a:p>
          <a:p>
            <a:pPr lvl="1" eaLnBrk="1" hangingPunct="1"/>
            <a:r>
              <a:rPr lang="ru-RU" sz="2400" smtClean="0"/>
              <a:t>управление профилями пользователей</a:t>
            </a:r>
          </a:p>
          <a:p>
            <a:pPr lvl="1" eaLnBrk="1" hangingPunct="1"/>
            <a:r>
              <a:rPr lang="ru-RU" sz="2400" smtClean="0"/>
              <a:t>поиск и </a:t>
            </a:r>
            <a:r>
              <a:rPr lang="ru-RU" sz="2400" b="1" smtClean="0"/>
              <a:t>рекомендация</a:t>
            </a:r>
            <a:r>
              <a:rPr lang="ru-RU" sz="2400" smtClean="0"/>
              <a:t> ресурсов пользователям</a:t>
            </a:r>
          </a:p>
          <a:p>
            <a:pPr lvl="1" eaLnBrk="1" hangingPunct="1"/>
            <a:r>
              <a:rPr lang="ru-RU" sz="2400" smtClean="0"/>
              <a:t>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Система поддержки работы с научными публикациями</a:t>
            </a:r>
            <a:endParaRPr lang="ru-RU" sz="4400" dirty="0"/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None/>
            </a:pPr>
            <a:r>
              <a:rPr lang="ru-RU" smtClean="0"/>
              <a:t>должна обеспечивать:</a:t>
            </a:r>
          </a:p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Char char="•"/>
            </a:pPr>
            <a:r>
              <a:rPr lang="ru-RU" smtClean="0"/>
              <a:t>эффективную работу с научным текстом;</a:t>
            </a:r>
          </a:p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Char char="•"/>
            </a:pPr>
            <a:r>
              <a:rPr lang="ru-RU" smtClean="0"/>
              <a:t>удобные семантические поиск и навигацию с учётом текущих интересов пользователей;</a:t>
            </a:r>
          </a:p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Char char="•"/>
            </a:pPr>
            <a:r>
              <a:rPr lang="ru-RU" smtClean="0"/>
              <a:t>возможность задания связей между трудами;</a:t>
            </a:r>
          </a:p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Char char="•"/>
            </a:pPr>
            <a:r>
              <a:rPr lang="ru-RU" smtClean="0"/>
              <a:t>регистрацию хронологий и сценариев поиска и навигации, исходя из этого давать рекомендации к действиям пользователей. </a:t>
            </a:r>
          </a:p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Char char="•"/>
            </a:pPr>
            <a:r>
              <a:rPr lang="ru-RU" smtClean="0"/>
              <a:t>инструменты рецензирования трудов;</a:t>
            </a:r>
          </a:p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Char char="•"/>
            </a:pPr>
            <a:r>
              <a:rPr lang="ru-RU" smtClean="0"/>
              <a:t>накопление отмеченных фактов и информации о выявленных знаниях;</a:t>
            </a:r>
          </a:p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Char char="•"/>
            </a:pPr>
            <a:r>
              <a:rPr lang="ru-RU" smtClean="0"/>
              <a:t>ведение неопубликованных трудов;</a:t>
            </a:r>
          </a:p>
          <a:p>
            <a:pPr marL="457200" indent="-457200" eaLnBrk="1" hangingPunct="1">
              <a:lnSpc>
                <a:spcPct val="80000"/>
              </a:lnSpc>
              <a:buFont typeface="Century Gothic" pitchFamily="34" charset="0"/>
              <a:buChar char="•"/>
            </a:pPr>
            <a:r>
              <a:rPr lang="ru-RU" smtClean="0"/>
              <a:t>организация сообщества, обмен разнообразной информацией между пользователями;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Эффективная работа с научным </a:t>
            </a:r>
            <a:r>
              <a:rPr lang="ru-RU" dirty="0" smtClean="0"/>
              <a:t>текстом</a:t>
            </a:r>
            <a:endParaRPr lang="ru-RU" dirty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smtClean="0"/>
              <a:t>Возможности (1)</a:t>
            </a:r>
          </a:p>
          <a:p>
            <a:pPr eaLnBrk="1" hangingPunct="1"/>
            <a:r>
              <a:rPr lang="ru-RU" sz="2200" smtClean="0"/>
              <a:t>Просматривать, изучать, анализировать научные работы, рекомендованные, привлекшие внимание</a:t>
            </a:r>
            <a:r>
              <a:rPr lang="en-US" sz="2200" smtClean="0"/>
              <a:t> </a:t>
            </a:r>
            <a:r>
              <a:rPr lang="ru-RU" sz="2200" smtClean="0"/>
              <a:t>или определенные системой как семантически близкие.</a:t>
            </a:r>
          </a:p>
          <a:p>
            <a:pPr eaLnBrk="1" hangingPunct="1"/>
            <a:r>
              <a:rPr lang="ru-RU" sz="2200" smtClean="0"/>
              <a:t>Формировать из них и неопубликованных работ, их фрагментов</a:t>
            </a:r>
            <a:r>
              <a:rPr lang="ru-RU" sz="2200" smtClean="0">
                <a:latin typeface="Arial" charset="0"/>
              </a:rPr>
              <a:t> </a:t>
            </a:r>
            <a:r>
              <a:rPr lang="ru-RU" sz="2200" smtClean="0"/>
              <a:t>собственные структуру и наполнение электронной библиотеки</a:t>
            </a:r>
            <a:r>
              <a:rPr lang="en-US" sz="2200" smtClean="0"/>
              <a:t> </a:t>
            </a:r>
            <a:r>
              <a:rPr lang="ru-RU" sz="2200" smtClean="0"/>
              <a:t>– индивидуальную инфотеку/книготеку.  </a:t>
            </a:r>
          </a:p>
          <a:p>
            <a:pPr eaLnBrk="1" hangingPunct="1"/>
            <a:r>
              <a:rPr lang="ru-RU" sz="2200" smtClean="0"/>
              <a:t>Выделять, комментировать интересующие пользователя или важные, по его мнению, фрагменты текста работ.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Эффективная работа с научным </a:t>
            </a:r>
            <a:r>
              <a:rPr lang="ru-RU" dirty="0" smtClean="0"/>
              <a:t>текстом</a:t>
            </a:r>
            <a:endParaRPr lang="ru-RU" dirty="0"/>
          </a:p>
        </p:txBody>
      </p:sp>
      <p:sp>
        <p:nvSpPr>
          <p:cNvPr id="20482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smtClean="0"/>
              <a:t>Возможности (2)</a:t>
            </a:r>
          </a:p>
          <a:p>
            <a:pPr eaLnBrk="1" hangingPunct="1"/>
            <a:r>
              <a:rPr lang="ru-RU" sz="2800" smtClean="0"/>
              <a:t>Формировать и вести онтологию своих знаний и интересов.</a:t>
            </a:r>
          </a:p>
          <a:p>
            <a:pPr eaLnBrk="1" hangingPunct="1"/>
            <a:r>
              <a:rPr lang="ru-RU" sz="2800" smtClean="0"/>
              <a:t>«Перемещаться» между работами</a:t>
            </a:r>
          </a:p>
          <a:p>
            <a:pPr lvl="1" eaLnBrk="1" hangingPunct="1"/>
            <a:r>
              <a:rPr lang="ru-RU" sz="2400" smtClean="0"/>
              <a:t>по ссылкам списка литературы</a:t>
            </a:r>
          </a:p>
          <a:p>
            <a:pPr lvl="1" eaLnBrk="1" hangingPunct="1"/>
            <a:r>
              <a:rPr lang="ru-RU" sz="2400" smtClean="0"/>
              <a:t>на основе ключевых слов и выражений, тэгов работ</a:t>
            </a:r>
          </a:p>
          <a:p>
            <a:pPr lvl="1" eaLnBrk="1" hangingPunct="1"/>
            <a:r>
              <a:rPr lang="ru-RU" sz="2400" smtClean="0"/>
              <a:t>исходя из терминов и синтаксических конструкций, приведенных в работах</a:t>
            </a:r>
          </a:p>
          <a:p>
            <a:pPr lvl="1" eaLnBrk="1" hangingPunct="1"/>
            <a:r>
              <a:rPr lang="ru-RU" sz="2400" smtClean="0"/>
              <a:t>к семантически близким трудам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Эффективная работа с научным текстом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Научная работа</a:t>
            </a:r>
          </a:p>
          <a:p>
            <a:pPr lvl="1" eaLnBrk="1" hangingPunct="1"/>
            <a:r>
              <a:rPr lang="ru-RU" sz="1800" smtClean="0"/>
              <a:t>Выделяются логические разделы (выделяются заголовок/аннотация/список литературы, формулы, именованные сущности)</a:t>
            </a:r>
            <a:endParaRPr lang="en-US" sz="1800" smtClean="0"/>
          </a:p>
          <a:p>
            <a:pPr lvl="1" eaLnBrk="1" hangingPunct="1"/>
            <a:r>
              <a:rPr lang="ru-RU" sz="1800" smtClean="0"/>
              <a:t>Задаются связи между трудами</a:t>
            </a:r>
          </a:p>
          <a:p>
            <a:pPr lvl="1" eaLnBrk="1" hangingPunct="1"/>
            <a:r>
              <a:rPr lang="ru-RU" sz="1800" smtClean="0"/>
              <a:t>Характеризуется вектором, который определяется по входящим в труд терминам и корректируется авторитетными членами сообществом</a:t>
            </a:r>
          </a:p>
          <a:p>
            <a:pPr eaLnBrk="1" hangingPunct="1"/>
            <a:r>
              <a:rPr lang="ru-RU" sz="2800" smtClean="0"/>
              <a:t>Семантическая близость научных трудов</a:t>
            </a:r>
          </a:p>
          <a:p>
            <a:pPr lvl="1" eaLnBrk="1" hangingPunct="1"/>
            <a:r>
              <a:rPr lang="ru-RU" sz="1800" smtClean="0"/>
              <a:t>Определяется по соотношению характеристических векторов</a:t>
            </a:r>
            <a:endParaRPr lang="ru-RU" sz="1800" u="sng" smtClean="0"/>
          </a:p>
          <a:p>
            <a:pPr lvl="1" eaLnBrk="1" hangingPunct="1"/>
            <a:r>
              <a:rPr lang="ru-RU" sz="1800" smtClean="0"/>
              <a:t>Корректируется наличием связей между работами</a:t>
            </a:r>
          </a:p>
          <a:p>
            <a:pPr lvl="2" eaLnBrk="1" hangingPunct="1"/>
            <a:r>
              <a:rPr lang="ru-RU" sz="1800" smtClean="0"/>
              <a:t>Устанавливаются в результате семантического анализа</a:t>
            </a:r>
          </a:p>
          <a:p>
            <a:pPr lvl="2" eaLnBrk="1" hangingPunct="1"/>
            <a:r>
              <a:rPr lang="ru-RU" sz="1800" smtClean="0"/>
              <a:t>Может задаваться отдельными членами сообщества, подтверждаются сообществом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Адаптивный семантический поиск с учётом интересов пользователя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/>
            <a:r>
              <a:rPr lang="ru-RU" sz="3200" smtClean="0"/>
              <a:t>Итерации поиска</a:t>
            </a:r>
          </a:p>
          <a:p>
            <a:pPr marL="800100" lvl="1" indent="-342900" eaLnBrk="1" hangingPunct="1">
              <a:buFont typeface="Century Gothic" pitchFamily="34" charset="0"/>
              <a:buAutoNum type="arabicPeriod"/>
            </a:pPr>
            <a:r>
              <a:rPr lang="ru-RU" sz="2000" smtClean="0"/>
              <a:t>Полнотекстовый или атрибутный поиск</a:t>
            </a:r>
          </a:p>
          <a:p>
            <a:pPr marL="800100" lvl="1" indent="-342900" eaLnBrk="1" hangingPunct="1">
              <a:buFont typeface="Century Gothic" pitchFamily="34" charset="0"/>
              <a:buAutoNum type="arabicPeriod"/>
            </a:pPr>
            <a:r>
              <a:rPr lang="ru-RU" sz="2000" smtClean="0"/>
              <a:t>Используя хронологию, результаты предыдущих сценариев поиска и навигации (и/или выбранный пользователем перечень работ, фрагментов), формируется семантическая составляющая запроса – онтология запроса.</a:t>
            </a:r>
          </a:p>
          <a:p>
            <a:pPr marL="800100" lvl="1" indent="-342900" eaLnBrk="1" hangingPunct="1">
              <a:buFont typeface="Century Gothic" pitchFamily="34" charset="0"/>
              <a:buAutoNum type="arabicPeriod"/>
            </a:pPr>
            <a:r>
              <a:rPr lang="ru-RU" sz="2000" smtClean="0"/>
              <a:t>Семантическая составляющая запроса корректируется с учётом онтологии знаний и интересов пользователя, её понятий, фактов и условий</a:t>
            </a:r>
            <a:r>
              <a:rPr lang="en-US" sz="2000" smtClean="0"/>
              <a:t> (</a:t>
            </a:r>
            <a:r>
              <a:rPr lang="ru-RU" sz="2000" smtClean="0"/>
              <a:t>онтология запроса</a:t>
            </a:r>
            <a:r>
              <a:rPr lang="en-US" sz="2000" smtClean="0"/>
              <a:t> </a:t>
            </a:r>
            <a:r>
              <a:rPr lang="ru-RU" sz="2000" smtClean="0"/>
              <a:t>проецируется онтологии знаний и интересов пользователя</a:t>
            </a:r>
            <a:r>
              <a:rPr lang="en-US" sz="2000" smtClean="0"/>
              <a:t>) </a:t>
            </a:r>
            <a:endParaRPr lang="ru-RU" sz="2000" smtClean="0"/>
          </a:p>
          <a:p>
            <a:pPr marL="800100" lvl="1" indent="-342900" eaLnBrk="1" hangingPunct="1">
              <a:buFont typeface="Century Gothic" pitchFamily="34" charset="0"/>
              <a:buAutoNum type="arabicPeriod"/>
            </a:pPr>
            <a:r>
              <a:rPr lang="ru-RU" sz="2000" smtClean="0"/>
              <a:t>Семантический поиск на основе полученного на предыдущей итерации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Обмен </a:t>
            </a:r>
            <a:r>
              <a:rPr lang="ru-RU" sz="3600" dirty="0" smtClean="0"/>
              <a:t>разнообразной информацией </a:t>
            </a:r>
            <a:r>
              <a:rPr lang="ru-RU" sz="3600" dirty="0"/>
              <a:t>между пользователями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 smtClean="0"/>
              <a:t>Стилевое и шрифтовое выделение, комментирование (сноски, замечания и разъяснения, цитаты и приложения и т.п.) фрагментов текста научных работ, образующих дополнительные информационные и визуальные слои к исходному виду текста работ – инфослои.</a:t>
            </a:r>
          </a:p>
          <a:p>
            <a:pPr eaLnBrk="1" hangingPunct="1"/>
            <a:r>
              <a:rPr lang="ru-RU" sz="2200" smtClean="0"/>
              <a:t>Организация общения между двумя пользователями или в группе пользователей, обмена сообщениями в режиме реального времени и нет (тематические, постатейные форумы и чаты), содержащими или нет труды, их фрагменты, их инфослои, ссылки на них и другие объекты системы.</a:t>
            </a:r>
          </a:p>
          <a:p>
            <a:pPr eaLnBrk="1" hangingPunct="1"/>
            <a:r>
              <a:rPr lang="ru-RU" sz="2200" smtClean="0"/>
              <a:t>Рецензирование и совместное творчество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611</TotalTime>
  <Words>677</Words>
  <Application>Microsoft Office PowerPoint</Application>
  <PresentationFormat>Экран (4:3)</PresentationFormat>
  <Paragraphs>535</Paragraphs>
  <Slides>14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Palatino Linotype</vt:lpstr>
      <vt:lpstr>Century Gothic</vt:lpstr>
      <vt:lpstr>Courier New</vt:lpstr>
      <vt:lpstr>Calibri</vt:lpstr>
      <vt:lpstr>Times New Roman</vt:lpstr>
      <vt:lpstr>Исполнительная</vt:lpstr>
      <vt:lpstr>Исполнительная</vt:lpstr>
      <vt:lpstr>К вопросу создания системы поддержки работы с научными публикациями</vt:lpstr>
      <vt:lpstr>Электронные библиотеки</vt:lpstr>
      <vt:lpstr>Семантические электронные библиотеки</vt:lpstr>
      <vt:lpstr>Система поддержки работы с научными публикациями</vt:lpstr>
      <vt:lpstr>Эффективная работа с научным текстом</vt:lpstr>
      <vt:lpstr>Эффективная работа с научным текстом</vt:lpstr>
      <vt:lpstr>Эффективная работа с научным текстом</vt:lpstr>
      <vt:lpstr>Адаптивный семантический поиск с учётом интересов пользователя</vt:lpstr>
      <vt:lpstr>Обмен разнообразной информацией между пользователями</vt:lpstr>
      <vt:lpstr>Ведение неопубликованных трудов</vt:lpstr>
      <vt:lpstr>Слайд 11</vt:lpstr>
      <vt:lpstr>Слайд 12</vt:lpstr>
      <vt:lpstr>Использование описанной системы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семантических моделей, описывающих научные публикации и научно-исследовательскую деятельность</dc:title>
  <dc:creator>Вик</dc:creator>
  <cp:lastModifiedBy>Наталия</cp:lastModifiedBy>
  <cp:revision>70</cp:revision>
  <dcterms:created xsi:type="dcterms:W3CDTF">2014-10-12T09:57:17Z</dcterms:created>
  <dcterms:modified xsi:type="dcterms:W3CDTF">2014-12-03T02:38:11Z</dcterms:modified>
</cp:coreProperties>
</file>