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24"/>
  </p:notesMasterIdLst>
  <p:sldIdLst>
    <p:sldId id="256" r:id="rId3"/>
    <p:sldId id="296" r:id="rId4"/>
    <p:sldId id="277" r:id="rId5"/>
    <p:sldId id="279" r:id="rId6"/>
    <p:sldId id="292" r:id="rId7"/>
    <p:sldId id="295" r:id="rId8"/>
    <p:sldId id="257" r:id="rId9"/>
    <p:sldId id="276" r:id="rId10"/>
    <p:sldId id="270" r:id="rId11"/>
    <p:sldId id="275" r:id="rId12"/>
    <p:sldId id="294" r:id="rId13"/>
    <p:sldId id="274" r:id="rId14"/>
    <p:sldId id="273" r:id="rId15"/>
    <p:sldId id="272" r:id="rId16"/>
    <p:sldId id="266" r:id="rId17"/>
    <p:sldId id="268" r:id="rId18"/>
    <p:sldId id="267" r:id="rId19"/>
    <p:sldId id="265" r:id="rId20"/>
    <p:sldId id="280" r:id="rId21"/>
    <p:sldId id="297" r:id="rId22"/>
    <p:sldId id="28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Автор"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956" autoAdjust="0"/>
    <p:restoredTop sz="84919" autoAdjust="0"/>
  </p:normalViewPr>
  <p:slideViewPr>
    <p:cSldViewPr>
      <p:cViewPr varScale="1">
        <p:scale>
          <a:sx n="63" d="100"/>
          <a:sy n="63" d="100"/>
        </p:scale>
        <p:origin x="1374" y="72"/>
      </p:cViewPr>
      <p:guideLst>
        <p:guide orient="horz" pos="2160"/>
        <p:guide pos="2880"/>
      </p:guideLst>
    </p:cSldViewPr>
  </p:slideViewPr>
  <p:notesTextViewPr>
    <p:cViewPr>
      <p:scale>
        <a:sx n="1" d="1"/>
        <a:sy n="1" d="1"/>
      </p:scale>
      <p:origin x="0" y="0"/>
    </p:cViewPr>
  </p:notesTextViewPr>
  <p:notesViewPr>
    <p:cSldViewPr>
      <p:cViewPr varScale="1">
        <p:scale>
          <a:sx n="57" d="100"/>
          <a:sy n="57" d="100"/>
        </p:scale>
        <p:origin x="283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8172AC-8E50-4EF2-9D0A-28CBA40263B5}" type="datetimeFigureOut">
              <a:rPr lang="en-US" smtClean="0"/>
              <a:t>12/3/2014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667B3C-9149-4010-AE94-0C5EE1E5A621}" type="slidenum">
              <a:rPr lang="en-US" smtClean="0"/>
              <a:t>‹#›</a:t>
            </a:fld>
            <a:endParaRPr lang="en-US"/>
          </a:p>
        </p:txBody>
      </p:sp>
    </p:spTree>
    <p:extLst>
      <p:ext uri="{BB962C8B-B14F-4D97-AF65-F5344CB8AC3E}">
        <p14:creationId xmlns:p14="http://schemas.microsoft.com/office/powerpoint/2010/main" val="2840923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ict.nsc.ru/jct/author/113"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www.ict.nsc.ru/jct/author/523"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pPr marL="228600" marR="0" indent="-228600" algn="l" defTabSz="914400" rtl="0" eaLnBrk="1" fontAlgn="auto" latinLnBrk="0" hangingPunct="1">
              <a:lnSpc>
                <a:spcPct val="100000"/>
              </a:lnSpc>
              <a:spcBef>
                <a:spcPts val="0"/>
              </a:spcBef>
              <a:spcAft>
                <a:spcPts val="0"/>
              </a:spcAft>
              <a:buClrTx/>
              <a:buSzTx/>
              <a:buFont typeface="+mj-lt"/>
              <a:buNone/>
              <a:tabLst/>
              <a:defRPr/>
            </a:pPr>
            <a:endParaRPr lang="ru-RU" sz="1400" dirty="0" smtClean="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23765814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pPr marL="228600" marR="0" indent="-228600" algn="l" defTabSz="914400" rtl="0" eaLnBrk="1" fontAlgn="auto" latinLnBrk="0" hangingPunct="1">
              <a:lnSpc>
                <a:spcPct val="100000"/>
              </a:lnSpc>
              <a:spcBef>
                <a:spcPts val="0"/>
              </a:spcBef>
              <a:spcAft>
                <a:spcPts val="0"/>
              </a:spcAft>
              <a:buClrTx/>
              <a:buSzTx/>
              <a:buFont typeface="+mj-lt"/>
              <a:buNone/>
              <a:tabLst/>
              <a:defRPr/>
            </a:pPr>
            <a:r>
              <a:rPr lang="ru-RU" sz="1200" b="0" i="0" u="none" strike="noStrike" kern="1200" dirty="0" smtClean="0">
                <a:solidFill>
                  <a:schemeClr val="tx1"/>
                </a:solidFill>
                <a:effectLst/>
                <a:latin typeface="+mn-lt"/>
                <a:ea typeface="+mn-ea"/>
                <a:cs typeface="+mn-cs"/>
                <a:hlinkClick r:id="rId3"/>
              </a:rPr>
              <a:t>Вшивков Виталий Андреевич</a:t>
            </a:r>
            <a:endParaRPr lang="ru-RU" sz="1200" b="0" i="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None/>
              <a:tabLst/>
              <a:defRPr/>
            </a:pPr>
            <a:endParaRPr lang="ru-RU" sz="1400" dirty="0" smtClean="0"/>
          </a:p>
          <a:p>
            <a:pPr marL="228600" marR="0" indent="-228600" algn="l" defTabSz="914400" rtl="0" eaLnBrk="1" fontAlgn="auto" latinLnBrk="0" hangingPunct="1">
              <a:lnSpc>
                <a:spcPct val="100000"/>
              </a:lnSpc>
              <a:spcBef>
                <a:spcPts val="0"/>
              </a:spcBef>
              <a:spcAft>
                <a:spcPts val="0"/>
              </a:spcAft>
              <a:buClrTx/>
              <a:buSzTx/>
              <a:buFont typeface="+mj-lt"/>
              <a:buNone/>
              <a:tabLst/>
              <a:defRPr/>
            </a:pPr>
            <a:r>
              <a:rPr lang="ru-RU" sz="1200" b="0" i="0" u="none" strike="noStrike" kern="1200" dirty="0" err="1" smtClean="0">
                <a:solidFill>
                  <a:schemeClr val="tx1"/>
                </a:solidFill>
                <a:effectLst/>
                <a:latin typeface="+mn-lt"/>
                <a:ea typeface="+mn-ea"/>
                <a:cs typeface="+mn-cs"/>
                <a:hlinkClick r:id="rId4"/>
              </a:rPr>
              <a:t>Гордов</a:t>
            </a:r>
            <a:r>
              <a:rPr lang="ru-RU" sz="1200" b="0" i="0" u="none" strike="noStrike" kern="1200" dirty="0" smtClean="0">
                <a:solidFill>
                  <a:schemeClr val="tx1"/>
                </a:solidFill>
                <a:effectLst/>
                <a:latin typeface="+mn-lt"/>
                <a:ea typeface="+mn-ea"/>
                <a:cs typeface="+mn-cs"/>
                <a:hlinkClick r:id="rId4"/>
              </a:rPr>
              <a:t> Евгений Петрович</a:t>
            </a:r>
            <a:endParaRPr lang="ru-RU" sz="1200" b="0" i="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None/>
              <a:tabLst/>
              <a:defRPr/>
            </a:pPr>
            <a:endParaRPr lang="ru-RU" sz="1400" dirty="0" smtClean="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32407134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pPr marL="228600" marR="0" indent="-228600" algn="l" defTabSz="914400" rtl="0" eaLnBrk="1" fontAlgn="auto" latinLnBrk="0" hangingPunct="1">
              <a:lnSpc>
                <a:spcPct val="100000"/>
              </a:lnSpc>
              <a:spcBef>
                <a:spcPts val="0"/>
              </a:spcBef>
              <a:spcAft>
                <a:spcPts val="0"/>
              </a:spcAft>
              <a:buClrTx/>
              <a:buSzTx/>
              <a:buFont typeface="+mj-lt"/>
              <a:buNone/>
              <a:tabLst/>
              <a:defRPr/>
            </a:pPr>
            <a:r>
              <a:rPr lang="ru-RU" sz="1400" dirty="0" smtClean="0"/>
              <a:t>можно выделить несколько пар стабильно сотрудничающих соавторов: Федотов А.М. – </a:t>
            </a:r>
            <a:r>
              <a:rPr lang="ru-RU" sz="1400" dirty="0" err="1" smtClean="0"/>
              <a:t>Барахнин</a:t>
            </a:r>
            <a:r>
              <a:rPr lang="ru-RU" sz="1400" dirty="0" smtClean="0"/>
              <a:t> В.Б. Федотов А.М. – </a:t>
            </a:r>
            <a:r>
              <a:rPr lang="ru-RU" sz="1400" dirty="0" err="1" smtClean="0"/>
              <a:t>Молородов</a:t>
            </a:r>
            <a:r>
              <a:rPr lang="ru-RU" sz="1400" dirty="0" smtClean="0"/>
              <a:t> Ю.И. , Федотов А.М. – </a:t>
            </a:r>
            <a:r>
              <a:rPr lang="ru-RU" sz="1400" dirty="0" err="1" smtClean="0"/>
              <a:t>Шокин</a:t>
            </a:r>
            <a:r>
              <a:rPr lang="ru-RU" sz="1400" dirty="0" smtClean="0"/>
              <a:t> Ю.И. , </a:t>
            </a:r>
            <a:r>
              <a:rPr lang="ru-RU" sz="1400" dirty="0" err="1" smtClean="0"/>
              <a:t>Шокин</a:t>
            </a:r>
            <a:r>
              <a:rPr lang="ru-RU" sz="1400" dirty="0" smtClean="0"/>
              <a:t> Ю.И. – </a:t>
            </a:r>
            <a:r>
              <a:rPr lang="ru-RU" sz="1400" dirty="0" err="1" smtClean="0"/>
              <a:t>Ковеня</a:t>
            </a:r>
            <a:r>
              <a:rPr lang="ru-RU" sz="1400" dirty="0" smtClean="0"/>
              <a:t> В.М., </a:t>
            </a:r>
            <a:r>
              <a:rPr lang="ru-RU" sz="1400" dirty="0" err="1" smtClean="0"/>
              <a:t>Шокин</a:t>
            </a:r>
            <a:r>
              <a:rPr lang="ru-RU" sz="1400" dirty="0" smtClean="0"/>
              <a:t> Ю.И. – Чубаров Л.Б., </a:t>
            </a:r>
            <a:r>
              <a:rPr lang="ru-RU" sz="1400" dirty="0" err="1" smtClean="0"/>
              <a:t>Шокина</a:t>
            </a:r>
            <a:r>
              <a:rPr lang="ru-RU" sz="1400" dirty="0" smtClean="0"/>
              <a:t> Н.Ю. – </a:t>
            </a:r>
            <a:r>
              <a:rPr lang="ru-RU" sz="1400" dirty="0" err="1" smtClean="0"/>
              <a:t>Хакимзянов</a:t>
            </a:r>
            <a:r>
              <a:rPr lang="ru-RU" sz="1400" dirty="0" smtClean="0"/>
              <a:t> Г.С. , </a:t>
            </a:r>
            <a:r>
              <a:rPr lang="ru-RU" sz="1400" dirty="0" err="1" smtClean="0"/>
              <a:t>Шокина</a:t>
            </a:r>
            <a:r>
              <a:rPr lang="ru-RU" sz="1400" dirty="0" smtClean="0"/>
              <a:t> Н.Ю.– </a:t>
            </a:r>
            <a:r>
              <a:rPr lang="ru-RU" sz="1400" dirty="0" err="1" smtClean="0"/>
              <a:t>Рычков</a:t>
            </a:r>
            <a:r>
              <a:rPr lang="ru-RU" sz="1400" dirty="0" smtClean="0"/>
              <a:t> А.Д. . Отсутствие треугольников и четырехугольников, состоящих из жирных линий, свидетельствует об отсутствии устоявшихся коллективов более чем из двух человек. Следует отметить, что данные результаты получены лишь по публикациям одного журнала, полную картину об устоявшихся коллективах соавторов необходимо составлять по базам данных публикаций сотрудников института.</a:t>
            </a:r>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9929366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pPr marL="228600" marR="0" indent="-228600" algn="l" defTabSz="914400" rtl="0" eaLnBrk="1" fontAlgn="auto" latinLnBrk="0" hangingPunct="1">
              <a:lnSpc>
                <a:spcPct val="100000"/>
              </a:lnSpc>
              <a:spcBef>
                <a:spcPts val="0"/>
              </a:spcBef>
              <a:spcAft>
                <a:spcPts val="0"/>
              </a:spcAft>
              <a:buClrTx/>
              <a:buSzTx/>
              <a:buFont typeface="+mj-lt"/>
              <a:buNone/>
              <a:tabLst/>
              <a:defRPr/>
            </a:pPr>
            <a:r>
              <a:rPr lang="ru-RU" sz="1400" dirty="0" smtClean="0"/>
              <a:t>Рассказать,</a:t>
            </a:r>
            <a:r>
              <a:rPr lang="ru-RU" sz="1400" baseline="0" dirty="0" smtClean="0"/>
              <a:t> что значит каждый заголовок. </a:t>
            </a:r>
            <a:endParaRPr lang="ru-RU" sz="1400" dirty="0" smtClean="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28028332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pPr marL="228600" marR="0" indent="-228600" algn="l" defTabSz="914400" rtl="0" eaLnBrk="1" fontAlgn="auto" latinLnBrk="0" hangingPunct="1">
              <a:lnSpc>
                <a:spcPct val="100000"/>
              </a:lnSpc>
              <a:spcBef>
                <a:spcPts val="0"/>
              </a:spcBef>
              <a:spcAft>
                <a:spcPts val="0"/>
              </a:spcAft>
              <a:buClrTx/>
              <a:buSzTx/>
              <a:buFont typeface="+mj-lt"/>
              <a:buNone/>
              <a:tabLst/>
              <a:defRPr/>
            </a:pPr>
            <a:r>
              <a:rPr lang="ru-RU" sz="1400" dirty="0" smtClean="0"/>
              <a:t>По з. </a:t>
            </a:r>
            <a:r>
              <a:rPr lang="ru-RU" sz="1400" dirty="0" err="1" smtClean="0"/>
              <a:t>Брэдфорда</a:t>
            </a:r>
            <a:r>
              <a:rPr lang="ru-RU" sz="1400" dirty="0" smtClean="0"/>
              <a:t>: В качестве множества элементов возьмем журналы, цитирующие ЖВТ, и упорядочим их в порядке убывания количества цитирований. Тогда мы сможем разбить данное множество на три группы, в каждой из которой будет одинаковое число цитирований. Следуя закону </a:t>
            </a:r>
            <a:r>
              <a:rPr lang="ru-RU" sz="1400" dirty="0" err="1" smtClean="0"/>
              <a:t>Брэдфорда</a:t>
            </a:r>
            <a:r>
              <a:rPr lang="ru-RU" sz="1400" dirty="0" smtClean="0"/>
              <a:t>, журналы должны разбиться на 3 группы, каждая из которых содержит в сумме 2321/3=774 цитирований. В результате, в первую, “ядерную”, зону попало 10 журналов</a:t>
            </a:r>
          </a:p>
          <a:p>
            <a:pPr marL="228600" marR="0" indent="-228600" algn="l" defTabSz="914400" rtl="0" eaLnBrk="1" fontAlgn="auto" latinLnBrk="0" hangingPunct="1">
              <a:lnSpc>
                <a:spcPct val="100000"/>
              </a:lnSpc>
              <a:spcBef>
                <a:spcPts val="0"/>
              </a:spcBef>
              <a:spcAft>
                <a:spcPts val="0"/>
              </a:spcAft>
              <a:buClrTx/>
              <a:buSzTx/>
              <a:buFont typeface="+mj-lt"/>
              <a:buNone/>
              <a:tabLst/>
              <a:defRPr/>
            </a:pPr>
            <a:endParaRPr lang="ru-RU" sz="1400" dirty="0" smtClean="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42599795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pPr marL="228600" marR="0" indent="-228600" algn="l" defTabSz="914400" rtl="0" eaLnBrk="1" fontAlgn="auto" latinLnBrk="0" hangingPunct="1">
              <a:lnSpc>
                <a:spcPct val="100000"/>
              </a:lnSpc>
              <a:spcBef>
                <a:spcPts val="0"/>
              </a:spcBef>
              <a:spcAft>
                <a:spcPts val="0"/>
              </a:spcAft>
              <a:buClrTx/>
              <a:buSzTx/>
              <a:buFont typeface="+mj-lt"/>
              <a:buNone/>
              <a:tabLst/>
              <a:defRPr/>
            </a:pPr>
            <a:endParaRPr lang="ru-RU" sz="1400" dirty="0" smtClean="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1358876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pPr marL="228600" marR="0" indent="-228600" algn="l" defTabSz="914400" rtl="0" eaLnBrk="1" fontAlgn="auto" latinLnBrk="0" hangingPunct="1">
              <a:lnSpc>
                <a:spcPct val="100000"/>
              </a:lnSpc>
              <a:spcBef>
                <a:spcPts val="0"/>
              </a:spcBef>
              <a:spcAft>
                <a:spcPts val="0"/>
              </a:spcAft>
              <a:buClrTx/>
              <a:buSzTx/>
              <a:buFont typeface="+mj-lt"/>
              <a:buNone/>
              <a:tabLst/>
              <a:defRPr/>
            </a:pPr>
            <a:r>
              <a:rPr lang="ru-RU" sz="1400" dirty="0" smtClean="0"/>
              <a:t>Большинство из данных выпусков посвящены обзорам докладов и трудов различных совещаний и конференций.</a:t>
            </a:r>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472627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pPr marL="228600" marR="0" indent="-228600" algn="l" defTabSz="914400" rtl="0" eaLnBrk="1" fontAlgn="auto" latinLnBrk="0" hangingPunct="1">
              <a:lnSpc>
                <a:spcPct val="100000"/>
              </a:lnSpc>
              <a:spcBef>
                <a:spcPts val="0"/>
              </a:spcBef>
              <a:spcAft>
                <a:spcPts val="0"/>
              </a:spcAft>
              <a:buClrTx/>
              <a:buSzTx/>
              <a:buFont typeface="+mj-lt"/>
              <a:buNone/>
              <a:tabLst/>
              <a:defRPr/>
            </a:pPr>
            <a:r>
              <a:rPr lang="ru-RU" sz="1000" kern="1200" dirty="0" smtClean="0">
                <a:solidFill>
                  <a:schemeClr val="tx1"/>
                </a:solidFill>
                <a:effectLst/>
                <a:latin typeface="+mn-lt"/>
                <a:ea typeface="+mn-ea"/>
                <a:cs typeface="+mn-cs"/>
              </a:rPr>
              <a:t>В рубрике «Математика» ЖВТ находится на 34 месте по показателю «Пятилетний </a:t>
            </a:r>
            <a:r>
              <a:rPr lang="ru-RU" sz="1000" kern="1200" dirty="0" err="1" smtClean="0">
                <a:solidFill>
                  <a:schemeClr val="tx1"/>
                </a:solidFill>
                <a:effectLst/>
                <a:latin typeface="+mn-lt"/>
                <a:ea typeface="+mn-ea"/>
                <a:cs typeface="+mn-cs"/>
              </a:rPr>
              <a:t>импакт</a:t>
            </a:r>
            <a:r>
              <a:rPr lang="ru-RU" sz="1000" kern="1200" dirty="0" smtClean="0">
                <a:solidFill>
                  <a:schemeClr val="tx1"/>
                </a:solidFill>
                <a:effectLst/>
                <a:latin typeface="+mn-lt"/>
                <a:ea typeface="+mn-ea"/>
                <a:cs typeface="+mn-cs"/>
              </a:rPr>
              <a:t>-фактор РИНЦ», что объясняется тем, что больше половины</a:t>
            </a:r>
            <a:r>
              <a:rPr lang="ru-RU" sz="1000" kern="1200" baseline="0" dirty="0" smtClean="0">
                <a:solidFill>
                  <a:schemeClr val="tx1"/>
                </a:solidFill>
                <a:effectLst/>
                <a:latin typeface="+mn-lt"/>
                <a:ea typeface="+mn-ea"/>
                <a:cs typeface="+mn-cs"/>
              </a:rPr>
              <a:t> </a:t>
            </a:r>
            <a:r>
              <a:rPr lang="ru-RU" sz="1000" kern="1200" dirty="0" smtClean="0">
                <a:solidFill>
                  <a:schemeClr val="tx1"/>
                </a:solidFill>
                <a:effectLst/>
                <a:latin typeface="+mn-lt"/>
                <a:ea typeface="+mn-ea"/>
                <a:cs typeface="+mn-cs"/>
              </a:rPr>
              <a:t>журналов, опережающих его, индексируются в БД </a:t>
            </a:r>
            <a:r>
              <a:rPr lang="en-US" sz="1000" kern="1200" dirty="0" smtClean="0">
                <a:solidFill>
                  <a:schemeClr val="tx1"/>
                </a:solidFill>
                <a:effectLst/>
                <a:latin typeface="+mn-lt"/>
                <a:ea typeface="+mn-ea"/>
                <a:cs typeface="+mn-cs"/>
              </a:rPr>
              <a:t>Web of Science </a:t>
            </a:r>
            <a:r>
              <a:rPr lang="ru-RU" sz="1000" kern="1200" dirty="0" smtClean="0">
                <a:solidFill>
                  <a:schemeClr val="tx1"/>
                </a:solidFill>
                <a:effectLst/>
                <a:latin typeface="+mn-lt"/>
                <a:ea typeface="+mn-ea"/>
                <a:cs typeface="+mn-cs"/>
              </a:rPr>
              <a:t>и </a:t>
            </a:r>
            <a:r>
              <a:rPr lang="en-US" sz="1000" kern="1200" dirty="0" smtClean="0">
                <a:solidFill>
                  <a:schemeClr val="tx1"/>
                </a:solidFill>
                <a:effectLst/>
                <a:latin typeface="+mn-lt"/>
                <a:ea typeface="+mn-ea"/>
                <a:cs typeface="+mn-cs"/>
              </a:rPr>
              <a:t>Scopus</a:t>
            </a:r>
            <a:r>
              <a:rPr lang="ru-RU" sz="1000" kern="1200" dirty="0" smtClean="0">
                <a:solidFill>
                  <a:schemeClr val="tx1"/>
                </a:solidFill>
                <a:effectLst/>
                <a:latin typeface="+mn-lt"/>
                <a:ea typeface="+mn-ea"/>
                <a:cs typeface="+mn-cs"/>
              </a:rPr>
              <a:t> (17 из 33). </a:t>
            </a:r>
          </a:p>
          <a:p>
            <a:pPr marL="228600" marR="0" indent="-228600" algn="l" defTabSz="914400" rtl="0" eaLnBrk="1" fontAlgn="auto" latinLnBrk="0" hangingPunct="1">
              <a:lnSpc>
                <a:spcPct val="100000"/>
              </a:lnSpc>
              <a:spcBef>
                <a:spcPts val="0"/>
              </a:spcBef>
              <a:spcAft>
                <a:spcPts val="0"/>
              </a:spcAft>
              <a:buClrTx/>
              <a:buSzTx/>
              <a:buFont typeface="+mj-lt"/>
              <a:buNone/>
              <a:tabLst/>
              <a:defRPr/>
            </a:pPr>
            <a:r>
              <a:rPr lang="ru-RU" sz="1000" dirty="0" smtClean="0"/>
              <a:t>Информатика: в первую пятерку по трем показателям</a:t>
            </a:r>
          </a:p>
          <a:p>
            <a:pPr marL="228600" marR="0" indent="-228600" algn="l" defTabSz="914400" rtl="0" eaLnBrk="1" fontAlgn="auto" latinLnBrk="0" hangingPunct="1">
              <a:lnSpc>
                <a:spcPct val="100000"/>
              </a:lnSpc>
              <a:spcBef>
                <a:spcPts val="0"/>
              </a:spcBef>
              <a:spcAft>
                <a:spcPts val="0"/>
              </a:spcAft>
              <a:buClrTx/>
              <a:buSzTx/>
              <a:buFont typeface="+mj-lt"/>
              <a:buNone/>
              <a:tabLst/>
              <a:defRPr/>
            </a:pPr>
            <a:r>
              <a:rPr lang="ru-RU" sz="1000" dirty="0" smtClean="0"/>
              <a:t>Автоматика: в первую 10ку по 2м показателям</a:t>
            </a:r>
          </a:p>
          <a:p>
            <a:pPr marL="228600" marR="0" indent="-228600" algn="l" defTabSz="914400" rtl="0" eaLnBrk="1" fontAlgn="auto" latinLnBrk="0" hangingPunct="1">
              <a:lnSpc>
                <a:spcPct val="100000"/>
              </a:lnSpc>
              <a:spcBef>
                <a:spcPts val="0"/>
              </a:spcBef>
              <a:spcAft>
                <a:spcPts val="0"/>
              </a:spcAft>
              <a:buClrTx/>
              <a:buSzTx/>
              <a:buFont typeface="+mj-lt"/>
              <a:buNone/>
              <a:tabLst/>
              <a:defRPr/>
            </a:pPr>
            <a:r>
              <a:rPr lang="ru-RU" sz="1000" dirty="0" smtClean="0"/>
              <a:t>Математика: в первую 20ку по 2м показателям</a:t>
            </a:r>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24661368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pPr marL="228600" marR="0" indent="-228600" algn="l" defTabSz="914400" rtl="0" eaLnBrk="1" fontAlgn="auto" latinLnBrk="0" hangingPunct="1">
              <a:lnSpc>
                <a:spcPct val="100000"/>
              </a:lnSpc>
              <a:spcBef>
                <a:spcPts val="0"/>
              </a:spcBef>
              <a:spcAft>
                <a:spcPts val="0"/>
              </a:spcAft>
              <a:buClrTx/>
              <a:buSzTx/>
              <a:buFont typeface="+mj-lt"/>
              <a:buNone/>
              <a:tabLst/>
              <a:defRPr/>
            </a:pPr>
            <a:endParaRPr lang="ru-RU" sz="1400" dirty="0" smtClean="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9435076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pPr marL="228600" marR="0" indent="-228600" algn="l" defTabSz="914400" rtl="0" eaLnBrk="1" fontAlgn="auto" latinLnBrk="0" hangingPunct="1">
              <a:lnSpc>
                <a:spcPct val="100000"/>
              </a:lnSpc>
              <a:spcBef>
                <a:spcPts val="0"/>
              </a:spcBef>
              <a:spcAft>
                <a:spcPts val="0"/>
              </a:spcAft>
              <a:buClrTx/>
              <a:buSzTx/>
              <a:buFont typeface="+mj-lt"/>
              <a:buNone/>
              <a:tabLst/>
              <a:defRPr/>
            </a:pPr>
            <a:endParaRPr lang="ru-RU" sz="1400" dirty="0" smtClean="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18687584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pPr marL="228600" marR="0" indent="-228600" algn="l" defTabSz="914400" rtl="0" eaLnBrk="1" fontAlgn="auto" latinLnBrk="0" hangingPunct="1">
              <a:lnSpc>
                <a:spcPct val="100000"/>
              </a:lnSpc>
              <a:spcBef>
                <a:spcPts val="0"/>
              </a:spcBef>
              <a:spcAft>
                <a:spcPts val="0"/>
              </a:spcAft>
              <a:buClrTx/>
              <a:buSzTx/>
              <a:buFont typeface="+mj-lt"/>
              <a:buNone/>
              <a:tabLst/>
              <a:defRPr/>
            </a:pPr>
            <a:endParaRPr lang="ru-RU" sz="1400" dirty="0" smtClean="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1236233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pPr marL="228600" marR="0" indent="-228600" algn="l" defTabSz="914400" rtl="0" eaLnBrk="1" fontAlgn="auto" latinLnBrk="0" hangingPunct="1">
              <a:lnSpc>
                <a:spcPct val="100000"/>
              </a:lnSpc>
              <a:spcBef>
                <a:spcPts val="0"/>
              </a:spcBef>
              <a:spcAft>
                <a:spcPts val="0"/>
              </a:spcAft>
              <a:buClrTx/>
              <a:buSzTx/>
              <a:buFont typeface="+mj-lt"/>
              <a:buNone/>
              <a:tabLst/>
              <a:defRPr/>
            </a:pPr>
            <a:endParaRPr lang="ru-RU" sz="1400" dirty="0" smtClean="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675593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pPr marL="228600" marR="0" indent="-228600" algn="l" defTabSz="914400" rtl="0" eaLnBrk="1" fontAlgn="auto" latinLnBrk="0" hangingPunct="1">
              <a:lnSpc>
                <a:spcPct val="100000"/>
              </a:lnSpc>
              <a:spcBef>
                <a:spcPts val="0"/>
              </a:spcBef>
              <a:spcAft>
                <a:spcPts val="0"/>
              </a:spcAft>
              <a:buClrTx/>
              <a:buSzTx/>
              <a:buFont typeface="+mj-lt"/>
              <a:buNone/>
              <a:tabLst/>
              <a:defRPr/>
            </a:pPr>
            <a:endParaRPr lang="ru-RU" sz="1400" dirty="0" smtClean="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3811150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pPr marL="228600" marR="0" indent="-228600" algn="l" defTabSz="914400" rtl="0" eaLnBrk="1" fontAlgn="auto" latinLnBrk="0" hangingPunct="1">
              <a:lnSpc>
                <a:spcPct val="100000"/>
              </a:lnSpc>
              <a:spcBef>
                <a:spcPts val="0"/>
              </a:spcBef>
              <a:spcAft>
                <a:spcPts val="0"/>
              </a:spcAft>
              <a:buClrTx/>
              <a:buSzTx/>
              <a:buFont typeface="+mj-lt"/>
              <a:buNone/>
              <a:tabLst/>
              <a:defRPr/>
            </a:pPr>
            <a:r>
              <a:rPr lang="ru-RU" sz="1400" dirty="0" smtClean="0"/>
              <a:t>В рамках подготовительного этапа данные были проверены на дубликаты, а названия организаций приведены к единому виду.</a:t>
            </a:r>
          </a:p>
          <a:p>
            <a:pPr marL="228600" marR="0" indent="-228600" algn="l" defTabSz="914400" rtl="0" eaLnBrk="1" fontAlgn="auto" latinLnBrk="0" hangingPunct="1">
              <a:lnSpc>
                <a:spcPct val="100000"/>
              </a:lnSpc>
              <a:spcBef>
                <a:spcPts val="0"/>
              </a:spcBef>
              <a:spcAft>
                <a:spcPts val="0"/>
              </a:spcAft>
              <a:buClrTx/>
              <a:buSzTx/>
              <a:buFont typeface="+mj-lt"/>
              <a:buNone/>
              <a:tabLst/>
              <a:defRPr/>
            </a:pPr>
            <a:r>
              <a:rPr lang="ru-RU" sz="1400" dirty="0" smtClean="0"/>
              <a:t> (</a:t>
            </a:r>
            <a:r>
              <a:rPr lang="ru-RU" sz="1400" dirty="0" err="1" smtClean="0"/>
              <a:t>Common</a:t>
            </a:r>
            <a:r>
              <a:rPr lang="ru-RU" sz="1400" dirty="0" smtClean="0"/>
              <a:t> </a:t>
            </a:r>
            <a:r>
              <a:rPr lang="ru-RU" sz="1400" dirty="0" err="1" smtClean="0"/>
              <a:t>European</a:t>
            </a:r>
            <a:r>
              <a:rPr lang="ru-RU" sz="1400" dirty="0" smtClean="0"/>
              <a:t> </a:t>
            </a:r>
            <a:r>
              <a:rPr lang="ru-RU" sz="1400" dirty="0" err="1" smtClean="0"/>
              <a:t>Research</a:t>
            </a:r>
            <a:r>
              <a:rPr lang="ru-RU" sz="1400" dirty="0" smtClean="0"/>
              <a:t> </a:t>
            </a:r>
            <a:r>
              <a:rPr lang="ru-RU" sz="1400" dirty="0" err="1" smtClean="0"/>
              <a:t>Information</a:t>
            </a:r>
            <a:r>
              <a:rPr lang="ru-RU" sz="1400" dirty="0" smtClean="0"/>
              <a:t> </a:t>
            </a:r>
            <a:r>
              <a:rPr lang="ru-RU" sz="1400" dirty="0" err="1" smtClean="0"/>
              <a:t>Format</a:t>
            </a:r>
            <a:r>
              <a:rPr lang="ru-RU" sz="1400" dirty="0" smtClean="0"/>
              <a:t>). </a:t>
            </a:r>
          </a:p>
          <a:p>
            <a:pPr marL="228600" marR="0" indent="-228600" algn="l" defTabSz="914400" rtl="0" eaLnBrk="1" fontAlgn="auto" latinLnBrk="0" hangingPunct="1">
              <a:lnSpc>
                <a:spcPct val="100000"/>
              </a:lnSpc>
              <a:spcBef>
                <a:spcPts val="0"/>
              </a:spcBef>
              <a:spcAft>
                <a:spcPts val="0"/>
              </a:spcAft>
              <a:buClrTx/>
              <a:buSzTx/>
              <a:buFont typeface="+mj-lt"/>
              <a:buNone/>
              <a:tabLst/>
              <a:defRPr/>
            </a:pPr>
            <a:endParaRPr lang="ru-RU" sz="1400" dirty="0" smtClean="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12419698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pPr marL="228600" marR="0" indent="-228600" algn="l" defTabSz="914400" rtl="0" eaLnBrk="1" fontAlgn="auto" latinLnBrk="0" hangingPunct="1">
              <a:lnSpc>
                <a:spcPct val="100000"/>
              </a:lnSpc>
              <a:spcBef>
                <a:spcPts val="0"/>
              </a:spcBef>
              <a:spcAft>
                <a:spcPts val="0"/>
              </a:spcAft>
              <a:buClrTx/>
              <a:buSzTx/>
              <a:buFont typeface="+mj-lt"/>
              <a:buNone/>
              <a:tabLst/>
              <a:defRPr/>
            </a:pPr>
            <a:endParaRPr lang="ru-RU" sz="1400" dirty="0" smtClean="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7903126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pPr marL="228600" marR="0" indent="-228600" algn="l" defTabSz="914400" rtl="0" eaLnBrk="1" fontAlgn="auto" latinLnBrk="0" hangingPunct="1">
              <a:lnSpc>
                <a:spcPct val="100000"/>
              </a:lnSpc>
              <a:spcBef>
                <a:spcPts val="0"/>
              </a:spcBef>
              <a:spcAft>
                <a:spcPts val="0"/>
              </a:spcAft>
              <a:buClrTx/>
              <a:buSzTx/>
              <a:buFont typeface="+mj-lt"/>
              <a:buNone/>
              <a:tabLst/>
              <a:defRPr/>
            </a:pPr>
            <a:r>
              <a:rPr lang="ru-RU" sz="1400" dirty="0" smtClean="0"/>
              <a:t>Азия(кроме</a:t>
            </a:r>
            <a:r>
              <a:rPr lang="ru-RU" sz="1400" baseline="0" dirty="0" smtClean="0"/>
              <a:t> Казахстана</a:t>
            </a:r>
            <a:r>
              <a:rPr lang="ru-RU" sz="1400" dirty="0" smtClean="0"/>
              <a:t>), Европа(кроме Сербии) </a:t>
            </a:r>
          </a:p>
          <a:p>
            <a:pPr marL="228600" marR="0" indent="-228600" algn="l" defTabSz="914400" rtl="0" eaLnBrk="1" fontAlgn="auto" latinLnBrk="0" hangingPunct="1">
              <a:lnSpc>
                <a:spcPct val="100000"/>
              </a:lnSpc>
              <a:spcBef>
                <a:spcPts val="0"/>
              </a:spcBef>
              <a:spcAft>
                <a:spcPts val="0"/>
              </a:spcAft>
              <a:buClrTx/>
              <a:buSzTx/>
              <a:buFont typeface="+mj-lt"/>
              <a:buNone/>
              <a:tabLst/>
              <a:defRPr/>
            </a:pPr>
            <a:r>
              <a:rPr lang="ru-RU" sz="1200" kern="1200" dirty="0" smtClean="0">
                <a:solidFill>
                  <a:schemeClr val="tx1"/>
                </a:solidFill>
                <a:effectLst/>
                <a:latin typeface="+mn-lt"/>
                <a:ea typeface="+mn-ea"/>
                <a:cs typeface="+mn-cs"/>
              </a:rPr>
              <a:t>. Это связано с выходом </a:t>
            </a:r>
            <a:r>
              <a:rPr lang="ru-RU" sz="1200" kern="1200" dirty="0" err="1" smtClean="0">
                <a:solidFill>
                  <a:schemeClr val="tx1"/>
                </a:solidFill>
                <a:effectLst/>
                <a:latin typeface="+mn-lt"/>
                <a:ea typeface="+mn-ea"/>
                <a:cs typeface="+mn-cs"/>
              </a:rPr>
              <a:t>спецвыпуска</a:t>
            </a:r>
            <a:r>
              <a:rPr lang="ru-RU" sz="1200" kern="1200" dirty="0" smtClean="0">
                <a:solidFill>
                  <a:schemeClr val="tx1"/>
                </a:solidFill>
                <a:effectLst/>
                <a:latin typeface="+mn-lt"/>
                <a:ea typeface="+mn-ea"/>
                <a:cs typeface="+mn-cs"/>
              </a:rPr>
              <a:t>, посвященного трудам совещания Российско-Казахстанской группы по вычислительным и информационным технологиям.</a:t>
            </a:r>
            <a:endParaRPr lang="ru-RU" sz="1400" dirty="0" smtClean="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8524593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pPr marL="228600" marR="0" indent="-228600" algn="l" defTabSz="914400" rtl="0" eaLnBrk="1" fontAlgn="auto" latinLnBrk="0" hangingPunct="1">
              <a:lnSpc>
                <a:spcPct val="100000"/>
              </a:lnSpc>
              <a:spcBef>
                <a:spcPts val="0"/>
              </a:spcBef>
              <a:spcAft>
                <a:spcPts val="0"/>
              </a:spcAft>
              <a:buClrTx/>
              <a:buSzTx/>
              <a:buFont typeface="+mj-lt"/>
              <a:buNone/>
              <a:tabLst/>
              <a:defRPr/>
            </a:pPr>
            <a:r>
              <a:rPr lang="ru-RU" sz="1200" kern="1200" dirty="0" smtClean="0">
                <a:solidFill>
                  <a:schemeClr val="tx1"/>
                </a:solidFill>
                <a:effectLst/>
                <a:latin typeface="+mn-lt"/>
                <a:ea typeface="+mn-ea"/>
                <a:cs typeface="+mn-cs"/>
              </a:rPr>
              <a:t>Наибольшее количество статей в ЖВТ печатают авторы, работающие в Новосибирске (42%), далее идут ученые из Красноярска (11%), Томска (7%), Москвы (6%), Иркутска (3%), Кемерово (3%), Екатеринбурга (2%). Такое распределение сложилось исходя из, во-первых, интенсивности исследований по тематике ЖВТ в указанных городах, а во-вторых – наличия научных связей с “ядром” авторов журнала (Табл.5). Авторами из любого другого города в ЖВТ опубликовано менее 1% статей</a:t>
            </a:r>
            <a:endParaRPr lang="ru-RU" sz="1400" dirty="0" smtClean="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15311680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pPr marL="228600" marR="0" indent="-228600" algn="l" defTabSz="914400" rtl="0" eaLnBrk="1" fontAlgn="auto" latinLnBrk="0" hangingPunct="1">
              <a:lnSpc>
                <a:spcPct val="100000"/>
              </a:lnSpc>
              <a:spcBef>
                <a:spcPts val="0"/>
              </a:spcBef>
              <a:spcAft>
                <a:spcPts val="0"/>
              </a:spcAft>
              <a:buClrTx/>
              <a:buSzTx/>
              <a:buFont typeface="+mj-lt"/>
              <a:buNone/>
              <a:tabLst/>
              <a:defRPr/>
            </a:pPr>
            <a:endParaRPr lang="ru-RU" sz="1400" dirty="0" smtClean="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32915724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pPr marL="228600" marR="0" indent="-228600" algn="l" defTabSz="914400" rtl="0" eaLnBrk="1" fontAlgn="auto" latinLnBrk="0" hangingPunct="1">
              <a:lnSpc>
                <a:spcPct val="100000"/>
              </a:lnSpc>
              <a:spcBef>
                <a:spcPts val="0"/>
              </a:spcBef>
              <a:spcAft>
                <a:spcPts val="0"/>
              </a:spcAft>
              <a:buClrTx/>
              <a:buSzTx/>
              <a:buFont typeface="+mj-lt"/>
              <a:buNone/>
              <a:tabLst/>
              <a:defRPr/>
            </a:pPr>
            <a:endParaRPr lang="ru-RU" sz="1400" dirty="0" smtClean="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516701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CD5785-8A43-4CC4-A705-D4AA7E8DB57F}" type="datetimeFigureOut">
              <a:rPr lang="en-US" smtClean="0">
                <a:solidFill>
                  <a:prstClr val="black">
                    <a:tint val="75000"/>
                  </a:prstClr>
                </a:solidFill>
              </a:rPr>
              <a:pPr/>
              <a:t>12/3/2014</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12/3/2014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879487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CD5785-8A43-4CC4-A705-D4AA7E8DB57F}" type="datetimeFigureOut">
              <a:rPr lang="en-US" smtClean="0">
                <a:solidFill>
                  <a:prstClr val="black">
                    <a:tint val="75000"/>
                  </a:prstClr>
                </a:solidFill>
              </a:rPr>
              <a:pPr/>
              <a:t>12/3/2014</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3595782"/>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chemeClr val="bg1">
                <a:lumMod val="85000"/>
              </a:schemeClr>
            </a:gs>
          </a:gsLst>
          <a:lin ang="8100000" scaled="1"/>
          <a:tileRect/>
        </a:gradFill>
        <a:effectLst/>
      </p:bgPr>
    </p:bg>
    <p:spTree>
      <p:nvGrpSpPr>
        <p:cNvPr id="1" name=""/>
        <p:cNvGrpSpPr/>
        <p:nvPr/>
      </p:nvGrpSpPr>
      <p:grpSpPr>
        <a:xfrm>
          <a:off x="0" y="0"/>
          <a:ext cx="0" cy="0"/>
          <a:chOff x="0" y="0"/>
          <a:chExt cx="0" cy="0"/>
        </a:xfrm>
      </p:grpSpPr>
      <p:grpSp>
        <p:nvGrpSpPr>
          <p:cNvPr id="2" name="Group 15"/>
          <p:cNvGrpSpPr/>
          <p:nvPr/>
        </p:nvGrpSpPr>
        <p:grpSpPr>
          <a:xfrm>
            <a:off x="0" y="0"/>
            <a:ext cx="9144000" cy="1524000"/>
            <a:chOff x="0" y="0"/>
            <a:chExt cx="9144000" cy="1524000"/>
          </a:xfrm>
        </p:grpSpPr>
        <p:sp>
          <p:nvSpPr>
            <p:cNvPr id="31" name="Right Triangle 30"/>
            <p:cNvSpPr/>
            <p:nvPr/>
          </p:nvSpPr>
          <p:spPr>
            <a:xfrm flipH="1" flipV="1">
              <a:off x="0" y="304800"/>
              <a:ext cx="9144000" cy="1219200"/>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sp>
          <p:nvSpPr>
            <p:cNvPr id="32" name="Rectangle 31"/>
            <p:cNvSpPr/>
            <p:nvPr/>
          </p:nvSpPr>
          <p:spPr>
            <a:xfrm>
              <a:off x="0" y="0"/>
              <a:ext cx="91440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grpSp>
      <p:grpSp>
        <p:nvGrpSpPr>
          <p:cNvPr id="3" name="Group 16"/>
          <p:cNvGrpSpPr/>
          <p:nvPr/>
        </p:nvGrpSpPr>
        <p:grpSpPr>
          <a:xfrm>
            <a:off x="0" y="5257800"/>
            <a:ext cx="9144000" cy="1600200"/>
            <a:chOff x="0" y="5257800"/>
            <a:chExt cx="9144000" cy="1600200"/>
          </a:xfrm>
        </p:grpSpPr>
        <p:sp>
          <p:nvSpPr>
            <p:cNvPr id="28" name="Right Triangle 27"/>
            <p:cNvSpPr/>
            <p:nvPr/>
          </p:nvSpPr>
          <p:spPr>
            <a:xfrm>
              <a:off x="0" y="5257800"/>
              <a:ext cx="9144000" cy="121920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sp>
          <p:nvSpPr>
            <p:cNvPr id="29" name="Rectangle 28"/>
            <p:cNvSpPr/>
            <p:nvPr/>
          </p:nvSpPr>
          <p:spPr>
            <a:xfrm>
              <a:off x="0" y="6477000"/>
              <a:ext cx="9144000" cy="381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grpSp>
      <p:sp>
        <p:nvSpPr>
          <p:cNvPr id="12" name="Прямоугольник 11"/>
          <p:cNvSpPr/>
          <p:nvPr/>
        </p:nvSpPr>
        <p:spPr>
          <a:xfrm>
            <a:off x="683568" y="1128926"/>
            <a:ext cx="7776864" cy="1754326"/>
          </a:xfrm>
          <a:prstGeom prst="rect">
            <a:avLst/>
          </a:prstGeom>
        </p:spPr>
        <p:txBody>
          <a:bodyPr wrap="square">
            <a:spAutoFit/>
          </a:bodyPr>
          <a:lstStyle/>
          <a:p>
            <a:pPr algn="ctr"/>
            <a:r>
              <a:rPr lang="ru-RU" sz="3600" b="1" dirty="0"/>
              <a:t>Журнал «Вычислительные технологии»: некоторые результаты библиометрического исследования</a:t>
            </a:r>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123825"/>
            <a:ext cx="971550" cy="790575"/>
          </a:xfrm>
          <a:prstGeom prst="rect">
            <a:avLst/>
          </a:prstGeom>
        </p:spPr>
      </p:pic>
      <p:sp>
        <p:nvSpPr>
          <p:cNvPr id="5" name="Прямоугольник 4"/>
          <p:cNvSpPr/>
          <p:nvPr/>
        </p:nvSpPr>
        <p:spPr>
          <a:xfrm>
            <a:off x="1205880" y="3176637"/>
            <a:ext cx="6732240" cy="3323987"/>
          </a:xfrm>
          <a:prstGeom prst="rect">
            <a:avLst/>
          </a:prstGeom>
        </p:spPr>
        <p:txBody>
          <a:bodyPr wrap="square">
            <a:spAutoFit/>
          </a:bodyPr>
          <a:lstStyle/>
          <a:p>
            <a:pPr algn="ctr"/>
            <a:r>
              <a:rPr lang="ru-RU" sz="2400" dirty="0"/>
              <a:t>Селиванова </a:t>
            </a:r>
            <a:r>
              <a:rPr lang="ru-RU" sz="2400" dirty="0" smtClean="0"/>
              <a:t>И.В. </a:t>
            </a:r>
            <a:r>
              <a:rPr lang="ru-RU" sz="2400" baseline="30000" dirty="0" smtClean="0"/>
              <a:t>1,2</a:t>
            </a:r>
            <a:r>
              <a:rPr lang="ru-RU" sz="2400" dirty="0" smtClean="0"/>
              <a:t>, </a:t>
            </a:r>
            <a:r>
              <a:rPr lang="ru-RU" sz="2400" dirty="0"/>
              <a:t>Гуськов А.Е</a:t>
            </a:r>
            <a:r>
              <a:rPr lang="ru-RU" sz="2400" dirty="0" smtClean="0"/>
              <a:t>. </a:t>
            </a:r>
            <a:r>
              <a:rPr lang="ru-RU" sz="2400" baseline="30000" dirty="0" smtClean="0"/>
              <a:t>2,3</a:t>
            </a:r>
            <a:r>
              <a:rPr lang="ru-RU" sz="2400" dirty="0" smtClean="0"/>
              <a:t>, </a:t>
            </a:r>
            <a:r>
              <a:rPr lang="ru-RU" sz="2400" dirty="0"/>
              <a:t>Мазов </a:t>
            </a:r>
            <a:r>
              <a:rPr lang="ru-RU" sz="2400" dirty="0" smtClean="0"/>
              <a:t>Н.А.</a:t>
            </a:r>
            <a:r>
              <a:rPr lang="ru-RU" sz="2400" baseline="30000" dirty="0" smtClean="0"/>
              <a:t>4</a:t>
            </a:r>
            <a:endParaRPr lang="en-US" sz="2400" dirty="0" smtClean="0"/>
          </a:p>
          <a:p>
            <a:pPr algn="ctr"/>
            <a:endParaRPr lang="ru-RU" sz="2400" dirty="0"/>
          </a:p>
          <a:p>
            <a:pPr algn="ctr"/>
            <a:r>
              <a:rPr lang="ru-RU" sz="2400" baseline="30000" dirty="0" smtClean="0"/>
              <a:t>1 </a:t>
            </a:r>
            <a:r>
              <a:rPr lang="ru-RU" sz="2400" dirty="0" smtClean="0"/>
              <a:t>Новосибирский государственный университет</a:t>
            </a:r>
            <a:endParaRPr lang="ru-RU" sz="2400" baseline="30000" dirty="0" smtClean="0"/>
          </a:p>
          <a:p>
            <a:pPr algn="ctr"/>
            <a:r>
              <a:rPr lang="ru-RU" sz="2400" baseline="30000" dirty="0" smtClean="0"/>
              <a:t>2</a:t>
            </a:r>
            <a:r>
              <a:rPr lang="ru-RU" sz="2400" dirty="0" smtClean="0"/>
              <a:t>Институт вычислительных технологий СО РАН</a:t>
            </a:r>
            <a:endParaRPr lang="en-US" sz="2400" dirty="0" smtClean="0"/>
          </a:p>
          <a:p>
            <a:pPr algn="ctr"/>
            <a:r>
              <a:rPr lang="ru-RU" sz="2400" baseline="30000" dirty="0" smtClean="0"/>
              <a:t>3</a:t>
            </a:r>
            <a:r>
              <a:rPr lang="ru-RU" sz="2400" dirty="0" smtClean="0"/>
              <a:t>Государственная </a:t>
            </a:r>
            <a:r>
              <a:rPr lang="ru-RU" sz="2400" dirty="0"/>
              <a:t>публичная научно-техническая библиотека СО РАН </a:t>
            </a:r>
            <a:endParaRPr lang="en-US" sz="2400" dirty="0" smtClean="0"/>
          </a:p>
          <a:p>
            <a:pPr algn="ctr"/>
            <a:r>
              <a:rPr lang="ru-RU" sz="2400" baseline="30000" dirty="0" smtClean="0"/>
              <a:t>4</a:t>
            </a:r>
            <a:r>
              <a:rPr lang="ru-RU" sz="2400" dirty="0" smtClean="0"/>
              <a:t>Институт </a:t>
            </a:r>
            <a:r>
              <a:rPr lang="ru-RU" sz="2400" dirty="0"/>
              <a:t>н</a:t>
            </a:r>
            <a:r>
              <a:rPr lang="ru-RU" sz="2400" dirty="0" smtClean="0"/>
              <a:t>ефтегазовой </a:t>
            </a:r>
            <a:r>
              <a:rPr lang="ru-RU" sz="2400" dirty="0"/>
              <a:t>г</a:t>
            </a:r>
            <a:r>
              <a:rPr lang="ru-RU" sz="2400" dirty="0" smtClean="0"/>
              <a:t>еологии </a:t>
            </a:r>
            <a:r>
              <a:rPr lang="ru-RU" sz="2400" dirty="0"/>
              <a:t>и </a:t>
            </a:r>
            <a:r>
              <a:rPr lang="ru-RU" sz="2400" dirty="0" smtClean="0"/>
              <a:t>геофизики </a:t>
            </a:r>
          </a:p>
          <a:p>
            <a:pPr algn="ctr"/>
            <a:r>
              <a:rPr lang="ru-RU" sz="2400" dirty="0" smtClean="0"/>
              <a:t>СО </a:t>
            </a:r>
            <a:r>
              <a:rPr lang="ru-RU" sz="2400" dirty="0"/>
              <a:t>РАН </a:t>
            </a:r>
            <a:endParaRPr lang="en-US" sz="2400" dirty="0" smtClean="0"/>
          </a:p>
          <a:p>
            <a:pPr algn="ctr"/>
            <a:endParaRPr lang="ru-RU" dirty="0"/>
          </a:p>
        </p:txBody>
      </p:sp>
    </p:spTree>
    <p:extLst>
      <p:ext uri="{BB962C8B-B14F-4D97-AF65-F5344CB8AC3E}">
        <p14:creationId xmlns:p14="http://schemas.microsoft.com/office/powerpoint/2010/main" val="4115461390"/>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5"/>
          <p:cNvGrpSpPr/>
          <p:nvPr/>
        </p:nvGrpSpPr>
        <p:grpSpPr>
          <a:xfrm>
            <a:off x="0" y="0"/>
            <a:ext cx="9144000" cy="1524000"/>
            <a:chOff x="0" y="0"/>
            <a:chExt cx="9144000" cy="1524000"/>
          </a:xfrm>
        </p:grpSpPr>
        <p:sp>
          <p:nvSpPr>
            <p:cNvPr id="31" name="Right Triangle 30"/>
            <p:cNvSpPr/>
            <p:nvPr/>
          </p:nvSpPr>
          <p:spPr>
            <a:xfrm flipH="1" flipV="1">
              <a:off x="0" y="304800"/>
              <a:ext cx="9144000" cy="1219200"/>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sp>
          <p:nvSpPr>
            <p:cNvPr id="32" name="Rectangle 31"/>
            <p:cNvSpPr/>
            <p:nvPr/>
          </p:nvSpPr>
          <p:spPr>
            <a:xfrm>
              <a:off x="0" y="0"/>
              <a:ext cx="91440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grpSp>
      <p:grpSp>
        <p:nvGrpSpPr>
          <p:cNvPr id="3" name="Group 16"/>
          <p:cNvGrpSpPr/>
          <p:nvPr/>
        </p:nvGrpSpPr>
        <p:grpSpPr>
          <a:xfrm>
            <a:off x="0" y="5257800"/>
            <a:ext cx="9144000" cy="1600200"/>
            <a:chOff x="0" y="5257800"/>
            <a:chExt cx="9144000" cy="1600200"/>
          </a:xfrm>
        </p:grpSpPr>
        <p:sp>
          <p:nvSpPr>
            <p:cNvPr id="28" name="Right Triangle 27"/>
            <p:cNvSpPr/>
            <p:nvPr/>
          </p:nvSpPr>
          <p:spPr>
            <a:xfrm>
              <a:off x="0" y="5257800"/>
              <a:ext cx="9144000" cy="121920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sp>
          <p:nvSpPr>
            <p:cNvPr id="29" name="Rectangle 28"/>
            <p:cNvSpPr/>
            <p:nvPr/>
          </p:nvSpPr>
          <p:spPr>
            <a:xfrm>
              <a:off x="0" y="6477000"/>
              <a:ext cx="9144000" cy="381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grpSp>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152400"/>
            <a:ext cx="971550" cy="790575"/>
          </a:xfrm>
          <a:prstGeom prst="rect">
            <a:avLst/>
          </a:prstGeom>
        </p:spPr>
      </p:pic>
      <p:sp>
        <p:nvSpPr>
          <p:cNvPr id="8" name="TextBox 7"/>
          <p:cNvSpPr txBox="1"/>
          <p:nvPr/>
        </p:nvSpPr>
        <p:spPr>
          <a:xfrm>
            <a:off x="3275856" y="39112"/>
            <a:ext cx="2794996" cy="677108"/>
          </a:xfrm>
          <a:prstGeom prst="rect">
            <a:avLst/>
          </a:prstGeom>
          <a:noFill/>
        </p:spPr>
        <p:txBody>
          <a:bodyPr wrap="none" rtlCol="0">
            <a:spAutoFit/>
          </a:bodyPr>
          <a:lstStyle/>
          <a:p>
            <a:r>
              <a:rPr lang="ru-RU" sz="3800" b="1" dirty="0" smtClean="0"/>
              <a:t>Авторы ЖВТ</a:t>
            </a:r>
            <a:endParaRPr lang="ru-RU" sz="3800" b="1" dirty="0"/>
          </a:p>
        </p:txBody>
      </p:sp>
      <p:sp>
        <p:nvSpPr>
          <p:cNvPr id="9" name="TextBox 8"/>
          <p:cNvSpPr txBox="1"/>
          <p:nvPr/>
        </p:nvSpPr>
        <p:spPr>
          <a:xfrm>
            <a:off x="395536" y="1524000"/>
            <a:ext cx="8550722" cy="5139869"/>
          </a:xfrm>
          <a:prstGeom prst="rect">
            <a:avLst/>
          </a:prstGeom>
          <a:noFill/>
        </p:spPr>
        <p:txBody>
          <a:bodyPr wrap="square" rtlCol="0">
            <a:spAutoFit/>
          </a:bodyPr>
          <a:lstStyle/>
          <a:p>
            <a:pPr marL="285750" indent="-285750">
              <a:buFont typeface="Arial" panose="020B0604020202020204" pitchFamily="34" charset="0"/>
              <a:buChar char="•"/>
            </a:pPr>
            <a:r>
              <a:rPr lang="ru-RU" sz="2800" dirty="0" smtClean="0"/>
              <a:t>1700 различных авторов</a:t>
            </a:r>
          </a:p>
          <a:p>
            <a:r>
              <a:rPr lang="ru-RU" sz="2800" dirty="0" smtClean="0"/>
              <a:t> </a:t>
            </a:r>
          </a:p>
          <a:p>
            <a:pPr marL="285750" indent="-285750">
              <a:buFont typeface="Arial" panose="020B0604020202020204" pitchFamily="34" charset="0"/>
              <a:buChar char="•"/>
            </a:pPr>
            <a:r>
              <a:rPr lang="ru-RU" sz="2800" dirty="0" smtClean="0"/>
              <a:t> 43</a:t>
            </a:r>
            <a:r>
              <a:rPr lang="ru-RU" sz="2800" dirty="0"/>
              <a:t>% - доктора физико-математических наук</a:t>
            </a:r>
            <a:r>
              <a:rPr lang="ru-RU" sz="2800" dirty="0" smtClean="0"/>
              <a:t>,</a:t>
            </a:r>
          </a:p>
          <a:p>
            <a:r>
              <a:rPr lang="ru-RU" sz="2800" dirty="0"/>
              <a:t> </a:t>
            </a:r>
            <a:r>
              <a:rPr lang="ru-RU" sz="2800" dirty="0" smtClean="0"/>
              <a:t>    11</a:t>
            </a:r>
            <a:r>
              <a:rPr lang="ru-RU" sz="2800" dirty="0"/>
              <a:t>% - доктора технических наук, </a:t>
            </a:r>
            <a:endParaRPr lang="ru-RU" sz="2800" dirty="0" smtClean="0"/>
          </a:p>
          <a:p>
            <a:r>
              <a:rPr lang="ru-RU" sz="2800" dirty="0"/>
              <a:t> </a:t>
            </a:r>
            <a:r>
              <a:rPr lang="ru-RU" sz="2800" dirty="0" smtClean="0"/>
              <a:t>    35</a:t>
            </a:r>
            <a:r>
              <a:rPr lang="ru-RU" sz="2800" dirty="0"/>
              <a:t>% - кандидаты физико-математических наук, </a:t>
            </a:r>
            <a:endParaRPr lang="ru-RU" sz="2800" dirty="0" smtClean="0"/>
          </a:p>
          <a:p>
            <a:r>
              <a:rPr lang="ru-RU" sz="2800" dirty="0"/>
              <a:t> </a:t>
            </a:r>
            <a:r>
              <a:rPr lang="ru-RU" sz="2800" dirty="0" smtClean="0"/>
              <a:t>    8</a:t>
            </a:r>
            <a:r>
              <a:rPr lang="ru-RU" sz="2800" dirty="0"/>
              <a:t>% - кандидаты технических наук, </a:t>
            </a:r>
            <a:endParaRPr lang="ru-RU" sz="2800" dirty="0" smtClean="0"/>
          </a:p>
          <a:p>
            <a:r>
              <a:rPr lang="ru-RU" sz="2800" dirty="0"/>
              <a:t> </a:t>
            </a:r>
            <a:r>
              <a:rPr lang="ru-RU" sz="2800" dirty="0" smtClean="0"/>
              <a:t>    менее </a:t>
            </a:r>
            <a:r>
              <a:rPr lang="ru-RU" sz="2800" dirty="0"/>
              <a:t>1% - доктора и кандидаты химических, </a:t>
            </a:r>
            <a:r>
              <a:rPr lang="ru-RU" sz="2800" dirty="0" smtClean="0"/>
              <a:t>географических и др.</a:t>
            </a:r>
          </a:p>
          <a:p>
            <a:endParaRPr lang="ru-RU" sz="2800" dirty="0" smtClean="0"/>
          </a:p>
          <a:p>
            <a:pPr marL="285750" indent="-285750">
              <a:buFont typeface="Arial" panose="020B0604020202020204" pitchFamily="34" charset="0"/>
              <a:buChar char="•"/>
            </a:pPr>
            <a:r>
              <a:rPr lang="ru-RU" sz="2800" dirty="0" smtClean="0"/>
              <a:t>Средний возраст: женщины - 40 </a:t>
            </a:r>
            <a:r>
              <a:rPr lang="ru-RU" sz="2800" dirty="0"/>
              <a:t>лет, </a:t>
            </a:r>
            <a:r>
              <a:rPr lang="ru-RU" sz="2800" dirty="0" smtClean="0"/>
              <a:t>мужчины </a:t>
            </a:r>
            <a:r>
              <a:rPr lang="ru-RU" sz="2800" dirty="0"/>
              <a:t>– 48 </a:t>
            </a:r>
            <a:r>
              <a:rPr lang="ru-RU" sz="2800" dirty="0" smtClean="0"/>
              <a:t>лет</a:t>
            </a:r>
          </a:p>
          <a:p>
            <a:endParaRPr lang="ru-RU" sz="2000" dirty="0" smtClean="0"/>
          </a:p>
        </p:txBody>
      </p:sp>
    </p:spTree>
    <p:extLst>
      <p:ext uri="{BB962C8B-B14F-4D97-AF65-F5344CB8AC3E}">
        <p14:creationId xmlns:p14="http://schemas.microsoft.com/office/powerpoint/2010/main" val="72621552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5"/>
          <p:cNvGrpSpPr/>
          <p:nvPr/>
        </p:nvGrpSpPr>
        <p:grpSpPr>
          <a:xfrm>
            <a:off x="0" y="0"/>
            <a:ext cx="9144000" cy="1524000"/>
            <a:chOff x="0" y="0"/>
            <a:chExt cx="9144000" cy="1524000"/>
          </a:xfrm>
        </p:grpSpPr>
        <p:sp>
          <p:nvSpPr>
            <p:cNvPr id="31" name="Right Triangle 30"/>
            <p:cNvSpPr/>
            <p:nvPr/>
          </p:nvSpPr>
          <p:spPr>
            <a:xfrm flipH="1" flipV="1">
              <a:off x="0" y="304800"/>
              <a:ext cx="9144000" cy="1219200"/>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sp>
          <p:nvSpPr>
            <p:cNvPr id="32" name="Rectangle 31"/>
            <p:cNvSpPr/>
            <p:nvPr/>
          </p:nvSpPr>
          <p:spPr>
            <a:xfrm>
              <a:off x="0" y="0"/>
              <a:ext cx="91440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grpSp>
      <p:grpSp>
        <p:nvGrpSpPr>
          <p:cNvPr id="3" name="Group 16"/>
          <p:cNvGrpSpPr/>
          <p:nvPr/>
        </p:nvGrpSpPr>
        <p:grpSpPr>
          <a:xfrm>
            <a:off x="0" y="5257800"/>
            <a:ext cx="9144000" cy="1600200"/>
            <a:chOff x="0" y="5257800"/>
            <a:chExt cx="9144000" cy="1600200"/>
          </a:xfrm>
        </p:grpSpPr>
        <p:sp>
          <p:nvSpPr>
            <p:cNvPr id="28" name="Right Triangle 27"/>
            <p:cNvSpPr/>
            <p:nvPr/>
          </p:nvSpPr>
          <p:spPr>
            <a:xfrm>
              <a:off x="0" y="5257800"/>
              <a:ext cx="9144000" cy="121920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sp>
          <p:nvSpPr>
            <p:cNvPr id="29" name="Rectangle 28"/>
            <p:cNvSpPr/>
            <p:nvPr/>
          </p:nvSpPr>
          <p:spPr>
            <a:xfrm>
              <a:off x="0" y="6477000"/>
              <a:ext cx="9144000" cy="381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grpSp>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152400"/>
            <a:ext cx="971550" cy="790575"/>
          </a:xfrm>
          <a:prstGeom prst="rect">
            <a:avLst/>
          </a:prstGeom>
        </p:spPr>
      </p:pic>
      <p:sp>
        <p:nvSpPr>
          <p:cNvPr id="8" name="TextBox 7"/>
          <p:cNvSpPr txBox="1"/>
          <p:nvPr/>
        </p:nvSpPr>
        <p:spPr>
          <a:xfrm>
            <a:off x="3275856" y="39112"/>
            <a:ext cx="2794996" cy="677108"/>
          </a:xfrm>
          <a:prstGeom prst="rect">
            <a:avLst/>
          </a:prstGeom>
          <a:noFill/>
        </p:spPr>
        <p:txBody>
          <a:bodyPr wrap="none" rtlCol="0">
            <a:spAutoFit/>
          </a:bodyPr>
          <a:lstStyle/>
          <a:p>
            <a:r>
              <a:rPr lang="ru-RU" sz="3800" b="1" dirty="0" smtClean="0"/>
              <a:t>Авторы ЖВТ</a:t>
            </a:r>
            <a:endParaRPr lang="ru-RU" sz="3800" b="1" dirty="0"/>
          </a:p>
        </p:txBody>
      </p:sp>
      <p:graphicFrame>
        <p:nvGraphicFramePr>
          <p:cNvPr id="10" name="Таблица 9"/>
          <p:cNvGraphicFramePr>
            <a:graphicFrameLocks noGrp="1"/>
          </p:cNvGraphicFramePr>
          <p:nvPr>
            <p:extLst>
              <p:ext uri="{D42A27DB-BD31-4B8C-83A1-F6EECF244321}">
                <p14:modId xmlns:p14="http://schemas.microsoft.com/office/powerpoint/2010/main" val="4110962248"/>
              </p:ext>
            </p:extLst>
          </p:nvPr>
        </p:nvGraphicFramePr>
        <p:xfrm>
          <a:off x="23044" y="975652"/>
          <a:ext cx="9144009" cy="5885796"/>
        </p:xfrm>
        <a:graphic>
          <a:graphicData uri="http://schemas.openxmlformats.org/drawingml/2006/table">
            <a:tbl>
              <a:tblPr/>
              <a:tblGrid>
                <a:gridCol w="710213"/>
                <a:gridCol w="443884"/>
                <a:gridCol w="443884"/>
                <a:gridCol w="443884"/>
                <a:gridCol w="443884"/>
                <a:gridCol w="443884"/>
                <a:gridCol w="443884"/>
                <a:gridCol w="443884"/>
                <a:gridCol w="443884"/>
                <a:gridCol w="443884"/>
                <a:gridCol w="443884"/>
                <a:gridCol w="443884"/>
                <a:gridCol w="443884"/>
                <a:gridCol w="443884"/>
                <a:gridCol w="443884"/>
                <a:gridCol w="443884"/>
                <a:gridCol w="443884"/>
                <a:gridCol w="443884"/>
                <a:gridCol w="443884"/>
                <a:gridCol w="443884"/>
              </a:tblGrid>
              <a:tr h="159641">
                <a:tc>
                  <a:txBody>
                    <a:bodyPr/>
                    <a:lstStyle/>
                    <a:p>
                      <a:pPr algn="ctr" fontAlgn="ctr"/>
                      <a:r>
                        <a:rPr lang="ru-RU" sz="1400" b="0" i="0" u="none" strike="noStrike" dirty="0">
                          <a:solidFill>
                            <a:srgbClr val="000000"/>
                          </a:solidFill>
                          <a:effectLst/>
                          <a:latin typeface="Calibri" panose="020F0502020204030204" pitchFamily="34" charset="0"/>
                        </a:rPr>
                        <a:t> </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effectLst/>
                          <a:latin typeface="Calibri" panose="020F0502020204030204" pitchFamily="34" charset="0"/>
                        </a:rPr>
                        <a:t>1996</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effectLst/>
                          <a:latin typeface="Calibri" panose="020F0502020204030204" pitchFamily="34" charset="0"/>
                        </a:rPr>
                        <a:t>1997</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effectLst/>
                          <a:latin typeface="Calibri" panose="020F0502020204030204" pitchFamily="34" charset="0"/>
                        </a:rPr>
                        <a:t>1998</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effectLst/>
                          <a:latin typeface="Calibri" panose="020F0502020204030204" pitchFamily="34" charset="0"/>
                        </a:rPr>
                        <a:t>1999</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effectLst/>
                          <a:latin typeface="Calibri" panose="020F0502020204030204" pitchFamily="34" charset="0"/>
                        </a:rPr>
                        <a:t>2000</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effectLst/>
                          <a:latin typeface="Calibri" panose="020F0502020204030204" pitchFamily="34" charset="0"/>
                        </a:rPr>
                        <a:t>2001</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effectLst/>
                          <a:latin typeface="Calibri" panose="020F0502020204030204" pitchFamily="34" charset="0"/>
                        </a:rPr>
                        <a:t>2002</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effectLst/>
                          <a:latin typeface="Calibri" panose="020F0502020204030204" pitchFamily="34" charset="0"/>
                        </a:rPr>
                        <a:t>2003</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effectLst/>
                          <a:latin typeface="Calibri" panose="020F0502020204030204" pitchFamily="34" charset="0"/>
                        </a:rPr>
                        <a:t>2004</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effectLst/>
                          <a:latin typeface="Calibri" panose="020F0502020204030204" pitchFamily="34" charset="0"/>
                        </a:rPr>
                        <a:t>2005</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effectLst/>
                          <a:latin typeface="Calibri" panose="020F0502020204030204" pitchFamily="34" charset="0"/>
                        </a:rPr>
                        <a:t>2006</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effectLst/>
                          <a:latin typeface="Calibri" panose="020F0502020204030204" pitchFamily="34" charset="0"/>
                        </a:rPr>
                        <a:t>2007</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effectLst/>
                          <a:latin typeface="Calibri" panose="020F0502020204030204" pitchFamily="34" charset="0"/>
                        </a:rPr>
                        <a:t>2008</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effectLst/>
                          <a:latin typeface="Calibri" panose="020F0502020204030204" pitchFamily="34" charset="0"/>
                        </a:rPr>
                        <a:t>2009</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effectLst/>
                          <a:latin typeface="Calibri" panose="020F0502020204030204" pitchFamily="34" charset="0"/>
                        </a:rPr>
                        <a:t>2010</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effectLst/>
                          <a:latin typeface="Calibri" panose="020F0502020204030204" pitchFamily="34" charset="0"/>
                        </a:rPr>
                        <a:t>2011</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effectLst/>
                          <a:latin typeface="Calibri" panose="020F0502020204030204" pitchFamily="34" charset="0"/>
                        </a:rPr>
                        <a:t>2012</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effectLst/>
                          <a:latin typeface="Calibri" panose="020F0502020204030204" pitchFamily="34" charset="0"/>
                        </a:rPr>
                        <a:t>2013</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effectLst/>
                          <a:latin typeface="Calibri" panose="020F0502020204030204" pitchFamily="34" charset="0"/>
                        </a:rPr>
                        <a:t>2014</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451">
                <a:tc>
                  <a:txBody>
                    <a:bodyPr/>
                    <a:lstStyle/>
                    <a:p>
                      <a:pPr algn="ctr" fontAlgn="ctr"/>
                      <a:r>
                        <a:rPr lang="ru-RU" sz="1400" b="0" i="0" u="none" strike="noStrike">
                          <a:solidFill>
                            <a:srgbClr val="000000"/>
                          </a:solidFill>
                          <a:effectLst/>
                          <a:latin typeface="Calibri" panose="020F0502020204030204" pitchFamily="34" charset="0"/>
                        </a:rPr>
                        <a:t>1925-1931</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3</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A77"/>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3</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A77"/>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4</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F7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2</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47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E6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E6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E6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E6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E6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r>
              <a:tr h="222451">
                <a:tc>
                  <a:txBody>
                    <a:bodyPr/>
                    <a:lstStyle/>
                    <a:p>
                      <a:pPr algn="ctr" fontAlgn="ctr"/>
                      <a:r>
                        <a:rPr lang="ru-RU" sz="1400" b="0" i="0" u="none" strike="noStrike" dirty="0">
                          <a:solidFill>
                            <a:srgbClr val="000000"/>
                          </a:solidFill>
                          <a:effectLst/>
                          <a:latin typeface="Calibri" panose="020F0502020204030204" pitchFamily="34" charset="0"/>
                        </a:rPr>
                        <a:t>1932-1936</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2</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47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2</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47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3</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A77"/>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3</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A77"/>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2</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47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2</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47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2</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47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E6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E6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3</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A77"/>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E6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E6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E6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3</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A77"/>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r>
              <a:tr h="222451">
                <a:tc>
                  <a:txBody>
                    <a:bodyPr/>
                    <a:lstStyle/>
                    <a:p>
                      <a:pPr algn="ctr" fontAlgn="ctr"/>
                      <a:r>
                        <a:rPr lang="ru-RU" sz="1400" b="0" i="0" u="none" strike="noStrike">
                          <a:solidFill>
                            <a:srgbClr val="000000"/>
                          </a:solidFill>
                          <a:effectLst/>
                          <a:latin typeface="Calibri" panose="020F0502020204030204" pitchFamily="34" charset="0"/>
                        </a:rPr>
                        <a:t>1937-1941</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000" b="0" i="0" u="none" strike="noStrike" dirty="0" smtClean="0">
                          <a:solidFill>
                            <a:srgbClr val="000000"/>
                          </a:solidFill>
                          <a:effectLst/>
                          <a:latin typeface="Calibri" panose="020F0502020204030204" pitchFamily="34" charset="0"/>
                        </a:rPr>
                        <a:t>4</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F7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6</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5</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68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3</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A77"/>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8</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E9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4</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F7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8</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E9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5</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E6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5</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6</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5</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3</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A77"/>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4</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F7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3</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A77"/>
                    </a:solidFill>
                  </a:tcPr>
                </a:tc>
              </a:tr>
              <a:tr h="222451">
                <a:tc>
                  <a:txBody>
                    <a:bodyPr/>
                    <a:lstStyle/>
                    <a:p>
                      <a:pPr algn="ctr" fontAlgn="ctr"/>
                      <a:r>
                        <a:rPr lang="ru-RU" sz="1400" b="0" i="0" u="none" strike="noStrike">
                          <a:solidFill>
                            <a:srgbClr val="000000"/>
                          </a:solidFill>
                          <a:effectLst/>
                          <a:latin typeface="Calibri" panose="020F0502020204030204" pitchFamily="34" charset="0"/>
                        </a:rPr>
                        <a:t>1942-1946</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000" b="0" i="0" u="none" strike="noStrike" dirty="0" smtClean="0">
                          <a:solidFill>
                            <a:srgbClr val="000000"/>
                          </a:solidFill>
                          <a:effectLst/>
                          <a:latin typeface="Calibri" panose="020F0502020204030204" pitchFamily="34" charset="0"/>
                        </a:rPr>
                        <a:t>13</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182"/>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23</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AD380"/>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14</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82"/>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15</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2DE82"/>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21</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D680"/>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26</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E7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9</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E7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68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15</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2DE82"/>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68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9</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E7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9</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E7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4</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F7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4</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F7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9</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E7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7</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EA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8</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E9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68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5</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r>
              <a:tr h="222451">
                <a:tc>
                  <a:txBody>
                    <a:bodyPr/>
                    <a:lstStyle/>
                    <a:p>
                      <a:pPr algn="ctr" fontAlgn="ctr"/>
                      <a:r>
                        <a:rPr lang="ru-RU" sz="1400" b="0" i="0" u="none" strike="noStrike">
                          <a:solidFill>
                            <a:srgbClr val="000000"/>
                          </a:solidFill>
                          <a:effectLst/>
                          <a:latin typeface="Calibri" panose="020F0502020204030204" pitchFamily="34" charset="0"/>
                        </a:rPr>
                        <a:t>1947-1951</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000" b="0" i="0" u="none" strike="noStrike" dirty="0" smtClean="0">
                          <a:solidFill>
                            <a:srgbClr val="000000"/>
                          </a:solidFill>
                          <a:effectLst/>
                          <a:latin typeface="Calibri" panose="020F0502020204030204" pitchFamily="34" charset="0"/>
                        </a:rPr>
                        <a:t>26</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E7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32</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28</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1CC7E"/>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33</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8C47D"/>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30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7C97E"/>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37</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26</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E7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24</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D17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25</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0D07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14</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82"/>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18</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3DA81"/>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15</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2DE82"/>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14</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82"/>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17</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8DC81"/>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19</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ED981"/>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15</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2DE82"/>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15</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2DE82"/>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16</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DDD82"/>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8</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E984"/>
                    </a:solidFill>
                  </a:tcPr>
                </a:tc>
              </a:tr>
              <a:tr h="222451">
                <a:tc>
                  <a:txBody>
                    <a:bodyPr/>
                    <a:lstStyle/>
                    <a:p>
                      <a:pPr algn="ctr" fontAlgn="ctr"/>
                      <a:r>
                        <a:rPr lang="ru-RU" sz="1400" b="0" i="0" u="none" strike="noStrike">
                          <a:solidFill>
                            <a:srgbClr val="000000"/>
                          </a:solidFill>
                          <a:effectLst/>
                          <a:latin typeface="Calibri" panose="020F0502020204030204" pitchFamily="34" charset="0"/>
                        </a:rPr>
                        <a:t>1952-1956</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000" b="0" i="0" u="none" strike="noStrike" dirty="0" smtClean="0">
                          <a:solidFill>
                            <a:srgbClr val="000000"/>
                          </a:solidFill>
                          <a:effectLst/>
                          <a:latin typeface="Calibri" panose="020F0502020204030204" pitchFamily="34" charset="0"/>
                        </a:rPr>
                        <a:t>13</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182"/>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14</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82"/>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18</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3DA81"/>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23</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AD380"/>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15</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2DE82"/>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19</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ED981"/>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15</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2DE82"/>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22</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FD480"/>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14</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82"/>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14</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82"/>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11</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E48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16</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DDD82"/>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12</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E38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19</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ED981"/>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12</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E38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12</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E38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17</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8DC81"/>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68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18</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3DA81"/>
                    </a:solidFill>
                  </a:tcPr>
                </a:tc>
              </a:tr>
              <a:tr h="222451">
                <a:tc>
                  <a:txBody>
                    <a:bodyPr/>
                    <a:lstStyle/>
                    <a:p>
                      <a:pPr algn="ctr" fontAlgn="ctr"/>
                      <a:r>
                        <a:rPr lang="ru-RU" sz="1400" b="0" i="0" u="none" strike="noStrike">
                          <a:solidFill>
                            <a:srgbClr val="000000"/>
                          </a:solidFill>
                          <a:effectLst/>
                          <a:latin typeface="Calibri" panose="020F0502020204030204" pitchFamily="34" charset="0"/>
                        </a:rPr>
                        <a:t>1957-1961</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000" b="0" i="0" u="none" strike="noStrike" dirty="0" smtClean="0">
                          <a:solidFill>
                            <a:srgbClr val="000000"/>
                          </a:solidFill>
                          <a:effectLst/>
                          <a:latin typeface="Calibri" panose="020F0502020204030204" pitchFamily="34" charset="0"/>
                        </a:rPr>
                        <a:t>4</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F7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2</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47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5</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12</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E38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15</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2DE82"/>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8</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E9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13</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182"/>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8</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E9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7</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EA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5</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7</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EA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7</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EA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8</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E9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9</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E7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8</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E9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7</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EA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6</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3</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A77"/>
                    </a:solidFill>
                  </a:tcPr>
                </a:tc>
              </a:tr>
              <a:tr h="222451">
                <a:tc>
                  <a:txBody>
                    <a:bodyPr/>
                    <a:lstStyle/>
                    <a:p>
                      <a:pPr algn="ctr" fontAlgn="ctr"/>
                      <a:r>
                        <a:rPr lang="ru-RU" sz="1400" b="0" i="0" u="none" strike="noStrike">
                          <a:solidFill>
                            <a:srgbClr val="000000"/>
                          </a:solidFill>
                          <a:effectLst/>
                          <a:latin typeface="Calibri" panose="020F0502020204030204" pitchFamily="34" charset="0"/>
                        </a:rPr>
                        <a:t>1962-1966</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000" b="0" i="0" u="none" strike="noStrike" dirty="0" smtClean="0">
                          <a:solidFill>
                            <a:srgbClr val="000000"/>
                          </a:solidFill>
                          <a:effectLst/>
                          <a:latin typeface="Calibri" panose="020F0502020204030204" pitchFamily="34" charset="0"/>
                        </a:rPr>
                        <a:t>4</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F7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7</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EA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7</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EA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5</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3</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A77"/>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11</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E48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6</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5</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4</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F7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6</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6</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6</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7</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EA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7</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EA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9</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E7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6</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8</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E984"/>
                    </a:solidFill>
                  </a:tcPr>
                </a:tc>
              </a:tr>
              <a:tr h="222451">
                <a:tc>
                  <a:txBody>
                    <a:bodyPr/>
                    <a:lstStyle/>
                    <a:p>
                      <a:pPr algn="ctr" fontAlgn="ctr"/>
                      <a:r>
                        <a:rPr lang="ru-RU" sz="1400" b="0" i="0" u="none" strike="noStrike">
                          <a:solidFill>
                            <a:srgbClr val="000000"/>
                          </a:solidFill>
                          <a:effectLst/>
                          <a:latin typeface="Calibri" panose="020F0502020204030204" pitchFamily="34" charset="0"/>
                        </a:rPr>
                        <a:t>1967-1971</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000" b="0" i="0" u="none" strike="noStrike" dirty="0" smtClean="0">
                          <a:solidFill>
                            <a:srgbClr val="000000"/>
                          </a:solidFill>
                          <a:effectLst/>
                          <a:latin typeface="Calibri" panose="020F0502020204030204" pitchFamily="34" charset="0"/>
                        </a:rPr>
                        <a:t>13</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182"/>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9</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E7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9</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E7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8</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E9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9</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E7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11</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E48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2</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47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4</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F7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4</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F7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8</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E9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7</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EA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68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8</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E9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5</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5</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5</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2</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47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5</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8</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E984"/>
                    </a:solidFill>
                  </a:tcPr>
                </a:tc>
              </a:tr>
              <a:tr h="222451">
                <a:tc>
                  <a:txBody>
                    <a:bodyPr/>
                    <a:lstStyle/>
                    <a:p>
                      <a:pPr algn="ctr" fontAlgn="ctr"/>
                      <a:r>
                        <a:rPr lang="ru-RU" sz="1400" b="0" i="0" u="none" strike="noStrike">
                          <a:solidFill>
                            <a:srgbClr val="000000"/>
                          </a:solidFill>
                          <a:effectLst/>
                          <a:latin typeface="Calibri" panose="020F0502020204030204" pitchFamily="34" charset="0"/>
                        </a:rPr>
                        <a:t>1972-1976</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000" b="0" i="0" u="none" strike="noStrike" dirty="0" smtClean="0">
                          <a:solidFill>
                            <a:srgbClr val="000000"/>
                          </a:solidFill>
                          <a:effectLst/>
                          <a:latin typeface="Calibri" panose="020F0502020204030204" pitchFamily="34" charset="0"/>
                        </a:rPr>
                        <a:t>26</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E7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2</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47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12</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E38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8</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E9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6</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4</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F7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6</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15</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2DE82"/>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8</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E9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8</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E9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68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68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68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7</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EA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9</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E7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5</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6</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r>
              <a:tr h="222451">
                <a:tc>
                  <a:txBody>
                    <a:bodyPr/>
                    <a:lstStyle/>
                    <a:p>
                      <a:pPr algn="ctr" fontAlgn="ctr"/>
                      <a:r>
                        <a:rPr lang="ru-RU" sz="1400" b="0" i="0" u="none" strike="noStrike">
                          <a:solidFill>
                            <a:srgbClr val="000000"/>
                          </a:solidFill>
                          <a:effectLst/>
                          <a:latin typeface="Calibri" panose="020F0502020204030204" pitchFamily="34" charset="0"/>
                        </a:rPr>
                        <a:t>1977-1981</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4</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F7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5</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5</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7</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EA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8</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E9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18</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3DA81"/>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16</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DDD82"/>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11</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E48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17</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8DC81"/>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68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8</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E9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16</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DDD82"/>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12</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E38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12</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E38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14</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82"/>
                    </a:solidFill>
                  </a:tcPr>
                </a:tc>
              </a:tr>
              <a:tr h="222451">
                <a:tc>
                  <a:txBody>
                    <a:bodyPr/>
                    <a:lstStyle/>
                    <a:p>
                      <a:pPr algn="ctr" fontAlgn="ctr"/>
                      <a:r>
                        <a:rPr lang="ru-RU" sz="1400" b="0" i="0" u="none" strike="noStrike">
                          <a:solidFill>
                            <a:srgbClr val="000000"/>
                          </a:solidFill>
                          <a:effectLst/>
                          <a:latin typeface="Calibri" panose="020F0502020204030204" pitchFamily="34" charset="0"/>
                        </a:rPr>
                        <a:t>1982-1986</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4</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F7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11</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E48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11</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E48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18</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3DA81"/>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14</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82"/>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11</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E48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14</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82"/>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68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12</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E383"/>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21</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D680"/>
                    </a:solidFill>
                  </a:tcPr>
                </a:tc>
              </a:tr>
              <a:tr h="222451">
                <a:tc>
                  <a:txBody>
                    <a:bodyPr/>
                    <a:lstStyle/>
                    <a:p>
                      <a:pPr algn="ctr" fontAlgn="ctr"/>
                      <a:r>
                        <a:rPr lang="ru-RU" sz="1400" b="0" i="0" u="none" strike="noStrike">
                          <a:solidFill>
                            <a:srgbClr val="000000"/>
                          </a:solidFill>
                          <a:effectLst/>
                          <a:latin typeface="Calibri" panose="020F0502020204030204" pitchFamily="34" charset="0"/>
                        </a:rPr>
                        <a:t>1987-1991</a:t>
                      </a: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0</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1</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E6F"/>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3</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A77"/>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7</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EA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6</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6</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ru-RU" sz="2000" b="0" i="0" u="none" strike="noStrike" dirty="0" smtClean="0">
                          <a:solidFill>
                            <a:srgbClr val="000000"/>
                          </a:solidFill>
                          <a:effectLst/>
                          <a:latin typeface="Calibri" panose="020F0502020204030204" pitchFamily="34" charset="0"/>
                        </a:rPr>
                        <a:t>8</a:t>
                      </a:r>
                      <a:endParaRPr lang="ru-RU" sz="2000" b="0" i="0" u="none" strike="noStrike" dirty="0">
                        <a:solidFill>
                          <a:srgbClr val="000000"/>
                        </a:solidFill>
                        <a:effectLst/>
                        <a:latin typeface="Calibri" panose="020F0502020204030204" pitchFamily="34" charset="0"/>
                      </a:endParaRPr>
                    </a:p>
                  </a:txBody>
                  <a:tcPr marL="8934" marR="8934" marT="89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E984"/>
                    </a:solidFill>
                  </a:tcPr>
                </a:tc>
              </a:tr>
            </a:tbl>
          </a:graphicData>
        </a:graphic>
      </p:graphicFrame>
      <p:sp>
        <p:nvSpPr>
          <p:cNvPr id="4" name="TextBox 3"/>
          <p:cNvSpPr txBox="1"/>
          <p:nvPr/>
        </p:nvSpPr>
        <p:spPr>
          <a:xfrm>
            <a:off x="3284592" y="558443"/>
            <a:ext cx="2658933" cy="369332"/>
          </a:xfrm>
          <a:prstGeom prst="rect">
            <a:avLst/>
          </a:prstGeom>
          <a:noFill/>
        </p:spPr>
        <p:txBody>
          <a:bodyPr wrap="none" rtlCol="0">
            <a:spAutoFit/>
          </a:bodyPr>
          <a:lstStyle/>
          <a:p>
            <a:r>
              <a:rPr lang="ru-RU" dirty="0" smtClean="0"/>
              <a:t>(В % от годового объема)</a:t>
            </a:r>
            <a:endParaRPr lang="ru-RU" dirty="0"/>
          </a:p>
        </p:txBody>
      </p:sp>
    </p:spTree>
    <p:extLst>
      <p:ext uri="{BB962C8B-B14F-4D97-AF65-F5344CB8AC3E}">
        <p14:creationId xmlns:p14="http://schemas.microsoft.com/office/powerpoint/2010/main" val="1542640246"/>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0" y="0"/>
            <a:ext cx="91440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mtClean="0">
                <a:solidFill>
                  <a:prstClr val="white"/>
                </a:solidFill>
              </a:rPr>
              <a:t>10</a:t>
            </a:r>
            <a:endParaRPr lang="ru-RU" dirty="0">
              <a:solidFill>
                <a:schemeClr val="tx1"/>
              </a:solidFill>
            </a:endParaRPr>
          </a:p>
        </p:txBody>
      </p:sp>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152400"/>
            <a:ext cx="971550" cy="790575"/>
          </a:xfrm>
          <a:prstGeom prst="rect">
            <a:avLst/>
          </a:prstGeom>
        </p:spPr>
      </p:pic>
      <p:grpSp>
        <p:nvGrpSpPr>
          <p:cNvPr id="3" name="Group 16"/>
          <p:cNvGrpSpPr/>
          <p:nvPr/>
        </p:nvGrpSpPr>
        <p:grpSpPr>
          <a:xfrm>
            <a:off x="0" y="5257800"/>
            <a:ext cx="9144000" cy="1600200"/>
            <a:chOff x="0" y="5257800"/>
            <a:chExt cx="9144000" cy="1600200"/>
          </a:xfrm>
        </p:grpSpPr>
        <p:sp>
          <p:nvSpPr>
            <p:cNvPr id="28" name="Right Triangle 27"/>
            <p:cNvSpPr/>
            <p:nvPr/>
          </p:nvSpPr>
          <p:spPr>
            <a:xfrm>
              <a:off x="0" y="5257800"/>
              <a:ext cx="9144000" cy="121920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sp>
          <p:nvSpPr>
            <p:cNvPr id="29" name="Rectangle 28"/>
            <p:cNvSpPr/>
            <p:nvPr/>
          </p:nvSpPr>
          <p:spPr>
            <a:xfrm>
              <a:off x="0" y="6477000"/>
              <a:ext cx="9144000" cy="381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grpSp>
      <p:graphicFrame>
        <p:nvGraphicFramePr>
          <p:cNvPr id="4" name="Таблица 3"/>
          <p:cNvGraphicFramePr>
            <a:graphicFrameLocks noGrp="1"/>
          </p:cNvGraphicFramePr>
          <p:nvPr>
            <p:extLst>
              <p:ext uri="{D42A27DB-BD31-4B8C-83A1-F6EECF244321}">
                <p14:modId xmlns:p14="http://schemas.microsoft.com/office/powerpoint/2010/main" val="797960078"/>
              </p:ext>
            </p:extLst>
          </p:nvPr>
        </p:nvGraphicFramePr>
        <p:xfrm>
          <a:off x="467544" y="378385"/>
          <a:ext cx="8064897" cy="6470383"/>
        </p:xfrm>
        <a:graphic>
          <a:graphicData uri="http://schemas.openxmlformats.org/drawingml/2006/table">
            <a:tbl>
              <a:tblPr firstRow="1" firstCol="1" bandRow="1"/>
              <a:tblGrid>
                <a:gridCol w="1699770"/>
                <a:gridCol w="1548924"/>
                <a:gridCol w="930229"/>
                <a:gridCol w="1246134"/>
                <a:gridCol w="1246134"/>
                <a:gridCol w="1393706"/>
              </a:tblGrid>
              <a:tr h="1180714">
                <a:tc>
                  <a:txBody>
                    <a:bodyPr/>
                    <a:lstStyle/>
                    <a:p>
                      <a:pPr algn="ctr">
                        <a:lnSpc>
                          <a:spcPct val="107000"/>
                        </a:lnSpc>
                        <a:spcAft>
                          <a:spcPts val="0"/>
                        </a:spcAft>
                      </a:pPr>
                      <a:endParaRPr lang="ru-RU" sz="1800" b="1"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ru-RU" sz="1800" b="1"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ru-RU" sz="18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1800" b="1" dirty="0">
                          <a:effectLst/>
                          <a:latin typeface="Calibri" panose="020F0502020204030204" pitchFamily="34" charset="0"/>
                          <a:ea typeface="Calibri" panose="020F0502020204030204" pitchFamily="34" charset="0"/>
                          <a:cs typeface="Times New Roman" panose="02020603050405020304" pitchFamily="18" charset="0"/>
                        </a:rPr>
                        <a:t>Автор</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endParaRPr lang="ru-RU" sz="1800" b="1"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ru-RU" sz="1800" b="1"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ru-RU" sz="1800" b="1" dirty="0" smtClean="0">
                          <a:effectLst/>
                          <a:latin typeface="Calibri" panose="020F0502020204030204" pitchFamily="34" charset="0"/>
                          <a:ea typeface="Calibri" panose="020F0502020204030204" pitchFamily="34" charset="0"/>
                          <a:cs typeface="Times New Roman" panose="02020603050405020304" pitchFamily="18" charset="0"/>
                        </a:rPr>
                        <a:t>Организация</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b="1" dirty="0">
                          <a:effectLst/>
                          <a:latin typeface="Calibri" panose="020F0502020204030204" pitchFamily="34" charset="0"/>
                          <a:ea typeface="Calibri" panose="020F0502020204030204" pitchFamily="34" charset="0"/>
                          <a:cs typeface="Times New Roman" panose="02020603050405020304" pitchFamily="18" charset="0"/>
                        </a:rPr>
                        <a:t>Кол-во публикаций</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b="1" dirty="0">
                          <a:effectLst/>
                          <a:latin typeface="Calibri" panose="020F0502020204030204" pitchFamily="34" charset="0"/>
                          <a:ea typeface="Calibri" panose="020F0502020204030204" pitchFamily="34" charset="0"/>
                          <a:cs typeface="Times New Roman" panose="02020603050405020304" pitchFamily="18" charset="0"/>
                        </a:rPr>
                        <a:t>Кол-во </a:t>
                      </a:r>
                      <a:r>
                        <a:rPr lang="ru-RU" sz="1800" b="1" dirty="0" err="1">
                          <a:effectLst/>
                          <a:latin typeface="Calibri" panose="020F0502020204030204" pitchFamily="34" charset="0"/>
                          <a:ea typeface="Calibri" panose="020F0502020204030204" pitchFamily="34" charset="0"/>
                          <a:cs typeface="Times New Roman" panose="02020603050405020304" pitchFamily="18" charset="0"/>
                        </a:rPr>
                        <a:t>публ</a:t>
                      </a:r>
                      <a:r>
                        <a:rPr lang="ru-RU" sz="1800" b="1" dirty="0">
                          <a:effectLst/>
                          <a:latin typeface="Calibri" panose="020F0502020204030204" pitchFamily="34" charset="0"/>
                          <a:ea typeface="Calibri" panose="020F0502020204030204" pitchFamily="34" charset="0"/>
                          <a:cs typeface="Times New Roman" panose="02020603050405020304" pitchFamily="18" charset="0"/>
                        </a:rPr>
                        <a:t>. в </a:t>
                      </a:r>
                      <a:r>
                        <a:rPr lang="ru-RU" sz="1800" b="1" dirty="0" err="1">
                          <a:effectLst/>
                          <a:latin typeface="Calibri" panose="020F0502020204030204" pitchFamily="34" charset="0"/>
                          <a:ea typeface="Calibri" panose="020F0502020204030204" pitchFamily="34" charset="0"/>
                          <a:cs typeface="Times New Roman" panose="02020603050405020304" pitchFamily="18" charset="0"/>
                        </a:rPr>
                        <a:t>регуляр</a:t>
                      </a:r>
                      <a:r>
                        <a:rPr lang="ru-RU" sz="1800" b="1" dirty="0">
                          <a:effectLst/>
                          <a:latin typeface="Calibri" panose="020F0502020204030204" pitchFamily="34" charset="0"/>
                          <a:ea typeface="Calibri" panose="020F0502020204030204" pitchFamily="34"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ru-RU" sz="1800" b="1" dirty="0">
                          <a:effectLst/>
                          <a:latin typeface="Calibri" panose="020F0502020204030204" pitchFamily="34" charset="0"/>
                          <a:ea typeface="Calibri" panose="020F0502020204030204" pitchFamily="34" charset="0"/>
                          <a:cs typeface="Times New Roman" panose="02020603050405020304" pitchFamily="18" charset="0"/>
                        </a:rPr>
                        <a:t>спец. выпусках</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b="1" dirty="0">
                          <a:effectLst/>
                          <a:latin typeface="Calibri" panose="020F0502020204030204" pitchFamily="34" charset="0"/>
                          <a:ea typeface="Calibri" panose="020F0502020204030204" pitchFamily="34" charset="0"/>
                          <a:cs typeface="Times New Roman" panose="02020603050405020304" pitchFamily="18" charset="0"/>
                        </a:rPr>
                        <a:t>Кол-во авторов, связанных с данным</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b="1" dirty="0">
                          <a:effectLst/>
                          <a:latin typeface="Calibri" panose="020F0502020204030204" pitchFamily="34" charset="0"/>
                          <a:ea typeface="Calibri" panose="020F0502020204030204" pitchFamily="34" charset="0"/>
                          <a:cs typeface="Times New Roman" panose="02020603050405020304" pitchFamily="18" charset="0"/>
                        </a:rPr>
                        <a:t>Кол-во заруб. соавторов</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r>
              <a:tr h="472285">
                <a:tc>
                  <a:txBody>
                    <a:bodyPr/>
                    <a:lstStyle/>
                    <a:p>
                      <a:pPr>
                        <a:lnSpc>
                          <a:spcPct val="107000"/>
                        </a:lnSpc>
                        <a:spcAft>
                          <a:spcPts val="0"/>
                        </a:spcAft>
                      </a:pPr>
                      <a:r>
                        <a:rPr lang="ru-RU" sz="1800" b="1" dirty="0" err="1">
                          <a:effectLst/>
                          <a:latin typeface="Calibri" panose="020F0502020204030204" pitchFamily="34" charset="0"/>
                          <a:ea typeface="Calibri" panose="020F0502020204030204" pitchFamily="34" charset="0"/>
                          <a:cs typeface="Times New Roman" panose="02020603050405020304" pitchFamily="18" charset="0"/>
                        </a:rPr>
                        <a:t>Шокин</a:t>
                      </a:r>
                      <a:r>
                        <a:rPr lang="ru-RU" sz="1800" b="1" dirty="0">
                          <a:effectLst/>
                          <a:latin typeface="Calibri" panose="020F0502020204030204" pitchFamily="34" charset="0"/>
                          <a:ea typeface="Calibri" panose="020F0502020204030204" pitchFamily="34" charset="0"/>
                          <a:cs typeface="Times New Roman" panose="02020603050405020304" pitchFamily="18" charset="0"/>
                        </a:rPr>
                        <a:t> Ю.И.</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ИВТ СО РАН</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57</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42/22</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68</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b="0" dirty="0">
                          <a:effectLst/>
                          <a:latin typeface="Calibri" panose="020F0502020204030204" pitchFamily="34" charset="0"/>
                          <a:ea typeface="Calibri" panose="020F0502020204030204" pitchFamily="34" charset="0"/>
                          <a:cs typeface="Times New Roman" panose="02020603050405020304" pitchFamily="18" charset="0"/>
                        </a:rPr>
                        <a:t>3</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r>
              <a:tr h="472285">
                <a:tc>
                  <a:txBody>
                    <a:bodyPr/>
                    <a:lstStyle/>
                    <a:p>
                      <a:pPr>
                        <a:lnSpc>
                          <a:spcPct val="107000"/>
                        </a:lnSpc>
                        <a:spcAft>
                          <a:spcPts val="0"/>
                        </a:spcAft>
                      </a:pPr>
                      <a:r>
                        <a:rPr lang="ru-RU" sz="1800" b="1" dirty="0" err="1">
                          <a:effectLst/>
                          <a:latin typeface="Calibri" panose="020F0502020204030204" pitchFamily="34" charset="0"/>
                          <a:ea typeface="Calibri" panose="020F0502020204030204" pitchFamily="34" charset="0"/>
                          <a:cs typeface="Times New Roman" panose="02020603050405020304" pitchFamily="18" charset="0"/>
                        </a:rPr>
                        <a:t>Хакимзянов</a:t>
                      </a:r>
                      <a:r>
                        <a:rPr lang="ru-RU" sz="1800" b="1" dirty="0">
                          <a:effectLst/>
                          <a:latin typeface="Calibri" panose="020F0502020204030204" pitchFamily="34" charset="0"/>
                          <a:ea typeface="Calibri" panose="020F0502020204030204" pitchFamily="34" charset="0"/>
                          <a:cs typeface="Times New Roman" panose="02020603050405020304" pitchFamily="18" charset="0"/>
                        </a:rPr>
                        <a:t> Г.С.</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ИВТ СО РАН</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dirty="0">
                          <a:effectLst/>
                          <a:latin typeface="Calibri" panose="020F0502020204030204" pitchFamily="34" charset="0"/>
                          <a:ea typeface="Calibri" panose="020F0502020204030204" pitchFamily="34" charset="0"/>
                          <a:cs typeface="Times New Roman" panose="02020603050405020304" pitchFamily="18" charset="0"/>
                        </a:rPr>
                        <a:t>26</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dirty="0">
                          <a:effectLst/>
                          <a:latin typeface="Calibri" panose="020F0502020204030204" pitchFamily="34" charset="0"/>
                          <a:ea typeface="Calibri" panose="020F0502020204030204" pitchFamily="34" charset="0"/>
                          <a:cs typeface="Times New Roman" panose="02020603050405020304" pitchFamily="18" charset="0"/>
                        </a:rPr>
                        <a:t>23/3</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22</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0</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r>
              <a:tr h="236143">
                <a:tc>
                  <a:txBody>
                    <a:bodyPr/>
                    <a:lstStyle/>
                    <a:p>
                      <a:pPr>
                        <a:lnSpc>
                          <a:spcPct val="107000"/>
                        </a:lnSpc>
                        <a:spcAft>
                          <a:spcPts val="0"/>
                        </a:spcAft>
                      </a:pPr>
                      <a:r>
                        <a:rPr lang="ru-RU" sz="1800" b="1" dirty="0">
                          <a:effectLst/>
                          <a:latin typeface="Calibri" panose="020F0502020204030204" pitchFamily="34" charset="0"/>
                          <a:ea typeface="Calibri" panose="020F0502020204030204" pitchFamily="34" charset="0"/>
                          <a:cs typeface="Times New Roman" panose="02020603050405020304" pitchFamily="18" charset="0"/>
                        </a:rPr>
                        <a:t>Федотов А.М.</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ИВТ СО РАН</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24</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13/11</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dirty="0">
                          <a:effectLst/>
                          <a:latin typeface="Calibri" panose="020F0502020204030204" pitchFamily="34" charset="0"/>
                          <a:ea typeface="Calibri" panose="020F0502020204030204" pitchFamily="34" charset="0"/>
                          <a:cs typeface="Times New Roman" panose="02020603050405020304" pitchFamily="18" charset="0"/>
                        </a:rPr>
                        <a:t>34</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0</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r>
              <a:tr h="472285">
                <a:tc>
                  <a:txBody>
                    <a:bodyPr/>
                    <a:lstStyle/>
                    <a:p>
                      <a:pPr>
                        <a:lnSpc>
                          <a:spcPct val="107000"/>
                        </a:lnSpc>
                        <a:spcAft>
                          <a:spcPts val="0"/>
                        </a:spcAft>
                      </a:pPr>
                      <a:r>
                        <a:rPr lang="ru-RU" sz="1800" b="1" dirty="0">
                          <a:effectLst/>
                          <a:latin typeface="Calibri" panose="020F0502020204030204" pitchFamily="34" charset="0"/>
                          <a:ea typeface="Calibri" panose="020F0502020204030204" pitchFamily="34" charset="0"/>
                          <a:cs typeface="Times New Roman" panose="02020603050405020304" pitchFamily="18" charset="0"/>
                        </a:rPr>
                        <a:t>Федорук М.П.</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ИВТ СО РАН</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20</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dirty="0">
                          <a:effectLst/>
                          <a:latin typeface="Calibri" panose="020F0502020204030204" pitchFamily="34" charset="0"/>
                          <a:ea typeface="Calibri" panose="020F0502020204030204" pitchFamily="34" charset="0"/>
                          <a:cs typeface="Times New Roman" panose="02020603050405020304" pitchFamily="18" charset="0"/>
                        </a:rPr>
                        <a:t>14</a:t>
                      </a:r>
                      <a:r>
                        <a:rPr lang="en-US" sz="1800" dirty="0">
                          <a:effectLst/>
                          <a:latin typeface="Calibri" panose="020F0502020204030204" pitchFamily="34" charset="0"/>
                          <a:ea typeface="Calibri" panose="020F0502020204030204" pitchFamily="34" charset="0"/>
                          <a:cs typeface="Times New Roman" panose="02020603050405020304" pitchFamily="18" charset="0"/>
                        </a:rPr>
                        <a:t>/6</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29</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0</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r>
              <a:tr h="232818">
                <a:tc>
                  <a:txBody>
                    <a:bodyPr/>
                    <a:lstStyle/>
                    <a:p>
                      <a:pPr>
                        <a:lnSpc>
                          <a:spcPct val="107000"/>
                        </a:lnSpc>
                        <a:spcAft>
                          <a:spcPts val="0"/>
                        </a:spcAft>
                      </a:pPr>
                      <a:r>
                        <a:rPr lang="ru-RU" sz="1800" b="1" dirty="0" err="1">
                          <a:effectLst/>
                          <a:latin typeface="Calibri" panose="020F0502020204030204" pitchFamily="34" charset="0"/>
                          <a:ea typeface="Calibri" panose="020F0502020204030204" pitchFamily="34" charset="0"/>
                          <a:cs typeface="Times New Roman" panose="02020603050405020304" pitchFamily="18" charset="0"/>
                        </a:rPr>
                        <a:t>Ковеня</a:t>
                      </a:r>
                      <a:r>
                        <a:rPr lang="ru-RU" sz="1800" b="1" dirty="0">
                          <a:effectLst/>
                          <a:latin typeface="Calibri" panose="020F0502020204030204" pitchFamily="34" charset="0"/>
                          <a:ea typeface="Calibri" panose="020F0502020204030204" pitchFamily="34" charset="0"/>
                          <a:cs typeface="Times New Roman" panose="02020603050405020304" pitchFamily="18" charset="0"/>
                        </a:rPr>
                        <a:t> В.М.</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ИВТ СО РАН</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19</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16</a:t>
                      </a:r>
                      <a:r>
                        <a:rPr lang="en-US" sz="1800">
                          <a:effectLst/>
                          <a:latin typeface="Calibri" panose="020F0502020204030204" pitchFamily="34" charset="0"/>
                          <a:ea typeface="Calibri" panose="020F0502020204030204" pitchFamily="34" charset="0"/>
                          <a:cs typeface="Times New Roman" panose="02020603050405020304" pitchFamily="18" charset="0"/>
                        </a:rPr>
                        <a:t>/3</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7</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0</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r>
              <a:tr h="236143">
                <a:tc>
                  <a:txBody>
                    <a:bodyPr/>
                    <a:lstStyle/>
                    <a:p>
                      <a:pPr>
                        <a:lnSpc>
                          <a:spcPct val="107000"/>
                        </a:lnSpc>
                        <a:spcAft>
                          <a:spcPts val="0"/>
                        </a:spcAft>
                      </a:pPr>
                      <a:r>
                        <a:rPr lang="ru-RU" sz="1800" b="1" dirty="0" err="1">
                          <a:effectLst/>
                          <a:latin typeface="Calibri" panose="020F0502020204030204" pitchFamily="34" charset="0"/>
                          <a:ea typeface="Calibri" panose="020F0502020204030204" pitchFamily="34" charset="0"/>
                          <a:cs typeface="Times New Roman" panose="02020603050405020304" pitchFamily="18" charset="0"/>
                        </a:rPr>
                        <a:t>Шокина</a:t>
                      </a:r>
                      <a:r>
                        <a:rPr lang="ru-RU" sz="1800" b="1" dirty="0">
                          <a:effectLst/>
                          <a:latin typeface="Calibri" panose="020F0502020204030204" pitchFamily="34" charset="0"/>
                          <a:ea typeface="Calibri" panose="020F0502020204030204" pitchFamily="34" charset="0"/>
                          <a:cs typeface="Times New Roman" panose="02020603050405020304" pitchFamily="18" charset="0"/>
                        </a:rPr>
                        <a:t> Н.Ю.</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ИВТ СО РАН</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18</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15</a:t>
                      </a:r>
                      <a:r>
                        <a:rPr lang="en-US" sz="1800">
                          <a:effectLst/>
                          <a:latin typeface="Calibri" panose="020F0502020204030204" pitchFamily="34" charset="0"/>
                          <a:ea typeface="Calibri" panose="020F0502020204030204" pitchFamily="34" charset="0"/>
                          <a:cs typeface="Times New Roman" panose="02020603050405020304" pitchFamily="18" charset="0"/>
                        </a:rPr>
                        <a:t>/3</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15</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r>
              <a:tr h="472285">
                <a:tc>
                  <a:txBody>
                    <a:bodyPr/>
                    <a:lstStyle/>
                    <a:p>
                      <a:pPr>
                        <a:lnSpc>
                          <a:spcPct val="107000"/>
                        </a:lnSpc>
                        <a:spcAft>
                          <a:spcPts val="0"/>
                        </a:spcAft>
                      </a:pPr>
                      <a:r>
                        <a:rPr lang="ru-RU" sz="1800" b="1" dirty="0">
                          <a:effectLst/>
                          <a:latin typeface="Calibri" panose="020F0502020204030204" pitchFamily="34" charset="0"/>
                          <a:ea typeface="Calibri" panose="020F0502020204030204" pitchFamily="34" charset="0"/>
                          <a:cs typeface="Times New Roman" panose="02020603050405020304" pitchFamily="18" charset="0"/>
                        </a:rPr>
                        <a:t>Бычков И.В.</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ИДСТУ СО РАН</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17</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12</a:t>
                      </a:r>
                      <a:r>
                        <a:rPr lang="en-US" sz="1800">
                          <a:effectLst/>
                          <a:latin typeface="Calibri" panose="020F0502020204030204" pitchFamily="34" charset="0"/>
                          <a:ea typeface="Calibri" panose="020F0502020204030204" pitchFamily="34" charset="0"/>
                          <a:cs typeface="Times New Roman" panose="02020603050405020304" pitchFamily="18" charset="0"/>
                        </a:rPr>
                        <a:t>/5</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25</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r>
              <a:tr h="944570">
                <a:tc>
                  <a:txBody>
                    <a:bodyPr/>
                    <a:lstStyle/>
                    <a:p>
                      <a:pPr>
                        <a:lnSpc>
                          <a:spcPct val="107000"/>
                        </a:lnSpc>
                        <a:spcAft>
                          <a:spcPts val="0"/>
                        </a:spcAft>
                      </a:pPr>
                      <a:r>
                        <a:rPr lang="ru-RU" sz="1800" b="1" dirty="0">
                          <a:effectLst/>
                          <a:latin typeface="Calibri" panose="020F0502020204030204" pitchFamily="34" charset="0"/>
                          <a:ea typeface="Calibri" panose="020F0502020204030204" pitchFamily="34" charset="0"/>
                          <a:cs typeface="Times New Roman" panose="02020603050405020304" pitchFamily="18" charset="0"/>
                        </a:rPr>
                        <a:t>Вебер Г. В.</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Институт прикладной математики (Турция)</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15</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dirty="0">
                          <a:effectLst/>
                          <a:latin typeface="Calibri" panose="020F0502020204030204" pitchFamily="34" charset="0"/>
                          <a:ea typeface="Calibri" panose="020F0502020204030204" pitchFamily="34" charset="0"/>
                          <a:cs typeface="Times New Roman" panose="02020603050405020304" pitchFamily="18" charset="0"/>
                        </a:rPr>
                        <a:t>13</a:t>
                      </a:r>
                      <a:r>
                        <a:rPr lang="en-US" sz="1800" dirty="0">
                          <a:effectLst/>
                          <a:latin typeface="Calibri" panose="020F0502020204030204" pitchFamily="34" charset="0"/>
                          <a:ea typeface="Calibri" panose="020F0502020204030204" pitchFamily="34" charset="0"/>
                          <a:cs typeface="Times New Roman" panose="02020603050405020304" pitchFamily="18" charset="0"/>
                        </a:rPr>
                        <a:t>/2</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19</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11</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r>
              <a:tr h="472285">
                <a:tc>
                  <a:txBody>
                    <a:bodyPr/>
                    <a:lstStyle/>
                    <a:p>
                      <a:pPr>
                        <a:lnSpc>
                          <a:spcPct val="107000"/>
                        </a:lnSpc>
                        <a:spcAft>
                          <a:spcPts val="0"/>
                        </a:spcAft>
                      </a:pPr>
                      <a:r>
                        <a:rPr lang="ru-RU" sz="1800" b="1" dirty="0">
                          <a:effectLst/>
                          <a:latin typeface="Calibri" panose="020F0502020204030204" pitchFamily="34" charset="0"/>
                          <a:ea typeface="Calibri" panose="020F0502020204030204" pitchFamily="34" charset="0"/>
                          <a:cs typeface="Times New Roman" panose="02020603050405020304" pitchFamily="18" charset="0"/>
                        </a:rPr>
                        <a:t>Вшивков В.А.</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ИВМиМГ СО РАН</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15</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15</a:t>
                      </a:r>
                      <a:r>
                        <a:rPr lang="en-US"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/0</a:t>
                      </a:r>
                      <a:endParaRPr lang="ru-RU"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24</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0</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r>
              <a:tr h="472285">
                <a:tc>
                  <a:txBody>
                    <a:bodyPr/>
                    <a:lstStyle/>
                    <a:p>
                      <a:pPr>
                        <a:lnSpc>
                          <a:spcPct val="107000"/>
                        </a:lnSpc>
                        <a:spcAft>
                          <a:spcPts val="0"/>
                        </a:spcAft>
                      </a:pPr>
                      <a:r>
                        <a:rPr lang="ru-RU" sz="1800" b="1" dirty="0">
                          <a:effectLst/>
                          <a:latin typeface="Calibri" panose="020F0502020204030204" pitchFamily="34" charset="0"/>
                          <a:ea typeface="Calibri" panose="020F0502020204030204" pitchFamily="34" charset="0"/>
                          <a:cs typeface="Times New Roman" panose="02020603050405020304" pitchFamily="18" charset="0"/>
                        </a:rPr>
                        <a:t>Гордов Е.П.</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dirty="0">
                          <a:effectLst/>
                          <a:latin typeface="Calibri" panose="020F0502020204030204" pitchFamily="34" charset="0"/>
                          <a:ea typeface="Calibri" panose="020F0502020204030204" pitchFamily="34" charset="0"/>
                          <a:cs typeface="Times New Roman" panose="02020603050405020304" pitchFamily="18" charset="0"/>
                        </a:rPr>
                        <a:t>ИМКЭС СО РАН</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15</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0</a:t>
                      </a:r>
                      <a:r>
                        <a:rPr lang="en-US"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/15</a:t>
                      </a:r>
                      <a:endParaRPr lang="ru-RU"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22</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Aft>
                          <a:spcPts val="0"/>
                        </a:spcAft>
                      </a:pPr>
                      <a:r>
                        <a:rPr lang="ru-RU"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13</a:t>
                      </a:r>
                    </a:p>
                  </a:txBody>
                  <a:tcPr marL="37724" marR="3772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r>
            </a:tbl>
          </a:graphicData>
        </a:graphic>
      </p:graphicFrame>
      <p:sp>
        <p:nvSpPr>
          <p:cNvPr id="5" name="TextBox 4"/>
          <p:cNvSpPr txBox="1"/>
          <p:nvPr/>
        </p:nvSpPr>
        <p:spPr>
          <a:xfrm>
            <a:off x="1691680" y="0"/>
            <a:ext cx="6644576" cy="461665"/>
          </a:xfrm>
          <a:prstGeom prst="rect">
            <a:avLst/>
          </a:prstGeom>
          <a:noFill/>
        </p:spPr>
        <p:txBody>
          <a:bodyPr wrap="none" rtlCol="0">
            <a:spAutoFit/>
          </a:bodyPr>
          <a:lstStyle/>
          <a:p>
            <a:r>
              <a:rPr lang="ru-RU" sz="2400" b="1" dirty="0" smtClean="0"/>
              <a:t>Топ-10 наиболее публикующихся авторов ЖВТ</a:t>
            </a:r>
            <a:endParaRPr lang="ru-RU" sz="2400" b="1" dirty="0"/>
          </a:p>
        </p:txBody>
      </p:sp>
    </p:spTree>
    <p:extLst>
      <p:ext uri="{BB962C8B-B14F-4D97-AF65-F5344CB8AC3E}">
        <p14:creationId xmlns:p14="http://schemas.microsoft.com/office/powerpoint/2010/main" val="424359163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5"/>
          <p:cNvGrpSpPr/>
          <p:nvPr/>
        </p:nvGrpSpPr>
        <p:grpSpPr>
          <a:xfrm>
            <a:off x="0" y="0"/>
            <a:ext cx="9144000" cy="1524000"/>
            <a:chOff x="0" y="0"/>
            <a:chExt cx="9144000" cy="1524000"/>
          </a:xfrm>
        </p:grpSpPr>
        <p:sp>
          <p:nvSpPr>
            <p:cNvPr id="31" name="Right Triangle 30"/>
            <p:cNvSpPr/>
            <p:nvPr/>
          </p:nvSpPr>
          <p:spPr>
            <a:xfrm flipH="1" flipV="1">
              <a:off x="0" y="304800"/>
              <a:ext cx="9144000" cy="1219200"/>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sp>
          <p:nvSpPr>
            <p:cNvPr id="32" name="Rectangle 31"/>
            <p:cNvSpPr/>
            <p:nvPr/>
          </p:nvSpPr>
          <p:spPr>
            <a:xfrm>
              <a:off x="0" y="0"/>
              <a:ext cx="91440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grpSp>
      <p:grpSp>
        <p:nvGrpSpPr>
          <p:cNvPr id="3" name="Group 16"/>
          <p:cNvGrpSpPr/>
          <p:nvPr/>
        </p:nvGrpSpPr>
        <p:grpSpPr>
          <a:xfrm>
            <a:off x="0" y="5257800"/>
            <a:ext cx="9144000" cy="1600200"/>
            <a:chOff x="0" y="5257800"/>
            <a:chExt cx="9144000" cy="1600200"/>
          </a:xfrm>
        </p:grpSpPr>
        <p:sp>
          <p:nvSpPr>
            <p:cNvPr id="28" name="Right Triangle 27"/>
            <p:cNvSpPr/>
            <p:nvPr/>
          </p:nvSpPr>
          <p:spPr>
            <a:xfrm>
              <a:off x="0" y="5257800"/>
              <a:ext cx="9144000" cy="121920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sp>
          <p:nvSpPr>
            <p:cNvPr id="29" name="Rectangle 28"/>
            <p:cNvSpPr/>
            <p:nvPr/>
          </p:nvSpPr>
          <p:spPr>
            <a:xfrm>
              <a:off x="0" y="6477000"/>
              <a:ext cx="9144000" cy="381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grpSp>
      <p:pic>
        <p:nvPicPr>
          <p:cNvPr id="8" name="Рисунок 7" descr="C:\Users\ДНС\Desktop\лидеры.jpg"/>
          <p:cNvPicPr/>
          <p:nvPr/>
        </p:nvPicPr>
        <p:blipFill>
          <a:blip r:embed="rId3">
            <a:extLst>
              <a:ext uri="{28A0092B-C50C-407E-A947-70E740481C1C}">
                <a14:useLocalDpi xmlns:a14="http://schemas.microsoft.com/office/drawing/2010/main" val="0"/>
              </a:ext>
            </a:extLst>
          </a:blip>
          <a:srcRect/>
          <a:stretch>
            <a:fillRect/>
          </a:stretch>
        </p:blipFill>
        <p:spPr bwMode="auto">
          <a:xfrm>
            <a:off x="251520" y="1340768"/>
            <a:ext cx="8640959" cy="5517232"/>
          </a:xfrm>
          <a:prstGeom prst="rect">
            <a:avLst/>
          </a:prstGeom>
          <a:noFill/>
          <a:ln>
            <a:noFill/>
          </a:ln>
        </p:spPr>
      </p:pic>
      <p:sp>
        <p:nvSpPr>
          <p:cNvPr id="4" name="Прямоугольник 3"/>
          <p:cNvSpPr/>
          <p:nvPr/>
        </p:nvSpPr>
        <p:spPr>
          <a:xfrm>
            <a:off x="287016" y="124543"/>
            <a:ext cx="8856984" cy="1446550"/>
          </a:xfrm>
          <a:prstGeom prst="rect">
            <a:avLst/>
          </a:prstGeom>
        </p:spPr>
        <p:txBody>
          <a:bodyPr wrap="square">
            <a:spAutoFit/>
          </a:bodyPr>
          <a:lstStyle/>
          <a:p>
            <a:pPr algn="ctr"/>
            <a:r>
              <a:rPr lang="ru-RU" sz="3800" b="1" dirty="0" smtClean="0"/>
              <a:t>Граф соавторства ЖВТ</a:t>
            </a:r>
          </a:p>
          <a:p>
            <a:pPr algn="ctr"/>
            <a:endParaRPr lang="ru-RU" sz="1000" b="1" dirty="0" smtClean="0"/>
          </a:p>
          <a:p>
            <a:pPr algn="ctr"/>
            <a:r>
              <a:rPr lang="ru-RU" sz="2000" dirty="0" smtClean="0"/>
              <a:t> (серый </a:t>
            </a:r>
            <a:r>
              <a:rPr lang="ru-RU" sz="2000" dirty="0"/>
              <a:t>пунктир - 1 совместная публикация, серая линия – 2, черная линия – 3, жирный пунктир – 4, жирная линия - 5 и более)</a:t>
            </a:r>
          </a:p>
        </p:txBody>
      </p:sp>
      <p:pic>
        <p:nvPicPr>
          <p:cNvPr id="5" name="Рисунок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7096" y="150791"/>
            <a:ext cx="971550" cy="790575"/>
          </a:xfrm>
          <a:prstGeom prst="rect">
            <a:avLst/>
          </a:prstGeom>
        </p:spPr>
      </p:pic>
    </p:spTree>
    <p:extLst>
      <p:ext uri="{BB962C8B-B14F-4D97-AF65-F5344CB8AC3E}">
        <p14:creationId xmlns:p14="http://schemas.microsoft.com/office/powerpoint/2010/main" val="899788677"/>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5"/>
          <p:cNvGrpSpPr/>
          <p:nvPr/>
        </p:nvGrpSpPr>
        <p:grpSpPr>
          <a:xfrm>
            <a:off x="0" y="0"/>
            <a:ext cx="9144000" cy="1524000"/>
            <a:chOff x="0" y="0"/>
            <a:chExt cx="9144000" cy="1524000"/>
          </a:xfrm>
        </p:grpSpPr>
        <p:sp>
          <p:nvSpPr>
            <p:cNvPr id="31" name="Right Triangle 30"/>
            <p:cNvSpPr/>
            <p:nvPr/>
          </p:nvSpPr>
          <p:spPr>
            <a:xfrm flipH="1" flipV="1">
              <a:off x="0" y="304800"/>
              <a:ext cx="9144000" cy="1219200"/>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sp>
          <p:nvSpPr>
            <p:cNvPr id="32" name="Rectangle 31"/>
            <p:cNvSpPr/>
            <p:nvPr/>
          </p:nvSpPr>
          <p:spPr>
            <a:xfrm>
              <a:off x="0" y="0"/>
              <a:ext cx="91440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grpSp>
      <p:grpSp>
        <p:nvGrpSpPr>
          <p:cNvPr id="3" name="Group 16"/>
          <p:cNvGrpSpPr/>
          <p:nvPr/>
        </p:nvGrpSpPr>
        <p:grpSpPr>
          <a:xfrm>
            <a:off x="0" y="5257800"/>
            <a:ext cx="9144000" cy="1600200"/>
            <a:chOff x="0" y="5257800"/>
            <a:chExt cx="9144000" cy="1600200"/>
          </a:xfrm>
        </p:grpSpPr>
        <p:sp>
          <p:nvSpPr>
            <p:cNvPr id="28" name="Right Triangle 27"/>
            <p:cNvSpPr/>
            <p:nvPr/>
          </p:nvSpPr>
          <p:spPr>
            <a:xfrm>
              <a:off x="0" y="5257800"/>
              <a:ext cx="9144000" cy="121920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sp>
          <p:nvSpPr>
            <p:cNvPr id="29" name="Rectangle 28"/>
            <p:cNvSpPr/>
            <p:nvPr/>
          </p:nvSpPr>
          <p:spPr>
            <a:xfrm>
              <a:off x="0" y="6477000"/>
              <a:ext cx="9144000" cy="381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grpSp>
      <p:sp>
        <p:nvSpPr>
          <p:cNvPr id="5" name="Прямоугольник 4"/>
          <p:cNvSpPr/>
          <p:nvPr/>
        </p:nvSpPr>
        <p:spPr>
          <a:xfrm>
            <a:off x="979874" y="-87457"/>
            <a:ext cx="7110028" cy="1723549"/>
          </a:xfrm>
          <a:prstGeom prst="rect">
            <a:avLst/>
          </a:prstGeom>
        </p:spPr>
        <p:txBody>
          <a:bodyPr wrap="square">
            <a:spAutoFit/>
          </a:bodyPr>
          <a:lstStyle/>
          <a:p>
            <a:pPr algn="ctr">
              <a:spcAft>
                <a:spcPts val="1000"/>
              </a:spcAft>
            </a:pPr>
            <a:r>
              <a:rPr lang="ru-RU" sz="3800" b="1" dirty="0">
                <a:latin typeface="Calibri" panose="020F0502020204030204" pitchFamily="34" charset="0"/>
                <a:ea typeface="Calibri" panose="020F0502020204030204" pitchFamily="34" charset="0"/>
                <a:cs typeface="Times New Roman" panose="02020603050405020304" pitchFamily="18" charset="0"/>
              </a:rPr>
              <a:t>Динамика различных видов публикаций </a:t>
            </a:r>
            <a:r>
              <a:rPr lang="ru-RU" sz="3800" b="1" dirty="0" smtClean="0">
                <a:latin typeface="Calibri" panose="020F0502020204030204" pitchFamily="34" charset="0"/>
                <a:ea typeface="Calibri" panose="020F0502020204030204" pitchFamily="34" charset="0"/>
                <a:cs typeface="Times New Roman" panose="02020603050405020304" pitchFamily="18" charset="0"/>
              </a:rPr>
              <a:t/>
            </a:r>
            <a:br>
              <a:rPr lang="ru-RU" sz="3800" b="1" dirty="0" smtClean="0">
                <a:latin typeface="Calibri" panose="020F0502020204030204" pitchFamily="34" charset="0"/>
                <a:ea typeface="Calibri" panose="020F0502020204030204" pitchFamily="34" charset="0"/>
                <a:cs typeface="Times New Roman" panose="02020603050405020304" pitchFamily="18" charset="0"/>
              </a:rPr>
            </a:br>
            <a:r>
              <a:rPr lang="ru-RU" dirty="0" smtClean="0">
                <a:latin typeface="Calibri" panose="020F0502020204030204" pitchFamily="34" charset="0"/>
                <a:ea typeface="Calibri" panose="020F0502020204030204" pitchFamily="34" charset="0"/>
                <a:cs typeface="Times New Roman" panose="02020603050405020304" pitchFamily="18" charset="0"/>
              </a:rPr>
              <a:t>(в </a:t>
            </a:r>
            <a:r>
              <a:rPr lang="ru-RU" dirty="0">
                <a:latin typeface="Calibri" panose="020F0502020204030204" pitchFamily="34" charset="0"/>
                <a:ea typeface="Calibri" panose="020F0502020204030204" pitchFamily="34" charset="0"/>
                <a:cs typeface="Times New Roman" panose="02020603050405020304" pitchFamily="18" charset="0"/>
              </a:rPr>
              <a:t>% от общего количества </a:t>
            </a:r>
            <a:r>
              <a:rPr lang="ru-RU" dirty="0" smtClean="0">
                <a:latin typeface="Calibri" panose="020F0502020204030204" pitchFamily="34" charset="0"/>
                <a:ea typeface="Calibri" panose="020F0502020204030204" pitchFamily="34" charset="0"/>
                <a:cs typeface="Times New Roman" panose="02020603050405020304" pitchFamily="18" charset="0"/>
              </a:rPr>
              <a:t>публикаций)</a:t>
            </a:r>
            <a:r>
              <a:rPr lang="ru-RU" b="1" dirty="0" smtClean="0">
                <a:latin typeface="Calibri" panose="020F0502020204030204" pitchFamily="34" charset="0"/>
                <a:ea typeface="Calibri" panose="020F0502020204030204" pitchFamily="34" charset="0"/>
                <a:cs typeface="Times New Roman" panose="02020603050405020304" pitchFamily="18" charset="0"/>
              </a:rPr>
              <a:t> </a:t>
            </a:r>
            <a:br>
              <a:rPr lang="ru-RU" b="1" dirty="0" smtClean="0">
                <a:latin typeface="Calibri" panose="020F0502020204030204" pitchFamily="34" charset="0"/>
                <a:ea typeface="Calibri" panose="020F0502020204030204" pitchFamily="34" charset="0"/>
                <a:cs typeface="Times New Roman" panose="02020603050405020304" pitchFamily="18" charset="0"/>
              </a:rPr>
            </a:br>
            <a:endParaRPr lang="ru-RU" sz="1200" b="1" i="1" dirty="0">
              <a:latin typeface="Calibri" panose="020F0502020204030204" pitchFamily="34" charset="0"/>
              <a:ea typeface="Calibri" panose="020F0502020204030204" pitchFamily="34" charset="0"/>
              <a:cs typeface="Times New Roman" panose="02020603050405020304" pitchFamily="18" charset="0"/>
            </a:endParaRPr>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173826"/>
            <a:ext cx="971550" cy="790575"/>
          </a:xfrm>
          <a:prstGeom prst="rect">
            <a:avLst/>
          </a:prstGeom>
        </p:spPr>
      </p:pic>
      <p:pic>
        <p:nvPicPr>
          <p:cNvPr id="10" name="Рисунок 9"/>
          <p:cNvPicPr>
            <a:picLocks noChangeAspect="1"/>
          </p:cNvPicPr>
          <p:nvPr/>
        </p:nvPicPr>
        <p:blipFill>
          <a:blip r:embed="rId4"/>
          <a:stretch>
            <a:fillRect/>
          </a:stretch>
        </p:blipFill>
        <p:spPr>
          <a:xfrm>
            <a:off x="4595192" y="1383917"/>
            <a:ext cx="3971082" cy="2550393"/>
          </a:xfrm>
          <a:prstGeom prst="rect">
            <a:avLst/>
          </a:prstGeom>
        </p:spPr>
      </p:pic>
      <p:pic>
        <p:nvPicPr>
          <p:cNvPr id="11" name="Рисунок 10"/>
          <p:cNvPicPr>
            <a:picLocks noChangeAspect="1"/>
          </p:cNvPicPr>
          <p:nvPr/>
        </p:nvPicPr>
        <p:blipFill>
          <a:blip r:embed="rId5"/>
          <a:stretch>
            <a:fillRect/>
          </a:stretch>
        </p:blipFill>
        <p:spPr>
          <a:xfrm>
            <a:off x="331264" y="4109468"/>
            <a:ext cx="3950070" cy="2577072"/>
          </a:xfrm>
          <a:prstGeom prst="rect">
            <a:avLst/>
          </a:prstGeom>
        </p:spPr>
      </p:pic>
      <p:pic>
        <p:nvPicPr>
          <p:cNvPr id="12" name="Рисунок 11"/>
          <p:cNvPicPr>
            <a:picLocks noChangeAspect="1"/>
          </p:cNvPicPr>
          <p:nvPr/>
        </p:nvPicPr>
        <p:blipFill>
          <a:blip r:embed="rId6"/>
          <a:stretch>
            <a:fillRect/>
          </a:stretch>
        </p:blipFill>
        <p:spPr>
          <a:xfrm>
            <a:off x="4562619" y="4109468"/>
            <a:ext cx="3966545" cy="2562082"/>
          </a:xfrm>
          <a:prstGeom prst="rect">
            <a:avLst/>
          </a:prstGeom>
        </p:spPr>
      </p:pic>
      <p:pic>
        <p:nvPicPr>
          <p:cNvPr id="13" name="Рисунок 12"/>
          <p:cNvPicPr>
            <a:picLocks noChangeAspect="1"/>
          </p:cNvPicPr>
          <p:nvPr/>
        </p:nvPicPr>
        <p:blipFill>
          <a:blip r:embed="rId7"/>
          <a:stretch>
            <a:fillRect/>
          </a:stretch>
        </p:blipFill>
        <p:spPr>
          <a:xfrm>
            <a:off x="352468" y="1383917"/>
            <a:ext cx="3907661" cy="2531001"/>
          </a:xfrm>
          <a:prstGeom prst="rect">
            <a:avLst/>
          </a:prstGeom>
        </p:spPr>
      </p:pic>
    </p:spTree>
    <p:extLst>
      <p:ext uri="{BB962C8B-B14F-4D97-AF65-F5344CB8AC3E}">
        <p14:creationId xmlns:p14="http://schemas.microsoft.com/office/powerpoint/2010/main" val="246281968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5"/>
          <p:cNvGrpSpPr/>
          <p:nvPr/>
        </p:nvGrpSpPr>
        <p:grpSpPr>
          <a:xfrm>
            <a:off x="0" y="0"/>
            <a:ext cx="9144000" cy="1524000"/>
            <a:chOff x="0" y="0"/>
            <a:chExt cx="9144000" cy="1524000"/>
          </a:xfrm>
        </p:grpSpPr>
        <p:sp>
          <p:nvSpPr>
            <p:cNvPr id="31" name="Right Triangle 30"/>
            <p:cNvSpPr/>
            <p:nvPr/>
          </p:nvSpPr>
          <p:spPr>
            <a:xfrm flipH="1" flipV="1">
              <a:off x="0" y="304800"/>
              <a:ext cx="9144000" cy="1219200"/>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sp>
          <p:nvSpPr>
            <p:cNvPr id="32" name="Rectangle 31"/>
            <p:cNvSpPr/>
            <p:nvPr/>
          </p:nvSpPr>
          <p:spPr>
            <a:xfrm>
              <a:off x="0" y="0"/>
              <a:ext cx="91440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grpSp>
      <p:grpSp>
        <p:nvGrpSpPr>
          <p:cNvPr id="3" name="Group 16"/>
          <p:cNvGrpSpPr/>
          <p:nvPr/>
        </p:nvGrpSpPr>
        <p:grpSpPr>
          <a:xfrm>
            <a:off x="0" y="5257800"/>
            <a:ext cx="9144000" cy="1600200"/>
            <a:chOff x="0" y="5257800"/>
            <a:chExt cx="9144000" cy="1600200"/>
          </a:xfrm>
        </p:grpSpPr>
        <p:sp>
          <p:nvSpPr>
            <p:cNvPr id="28" name="Right Triangle 27"/>
            <p:cNvSpPr/>
            <p:nvPr/>
          </p:nvSpPr>
          <p:spPr>
            <a:xfrm>
              <a:off x="0" y="5257800"/>
              <a:ext cx="9144000" cy="121920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sp>
          <p:nvSpPr>
            <p:cNvPr id="29" name="Rectangle 28"/>
            <p:cNvSpPr/>
            <p:nvPr/>
          </p:nvSpPr>
          <p:spPr>
            <a:xfrm>
              <a:off x="0" y="6477000"/>
              <a:ext cx="9144000" cy="381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grpSp>
      <p:graphicFrame>
        <p:nvGraphicFramePr>
          <p:cNvPr id="5" name="Таблица 4"/>
          <p:cNvGraphicFramePr>
            <a:graphicFrameLocks noGrp="1"/>
          </p:cNvGraphicFramePr>
          <p:nvPr>
            <p:extLst>
              <p:ext uri="{D42A27DB-BD31-4B8C-83A1-F6EECF244321}">
                <p14:modId xmlns:p14="http://schemas.microsoft.com/office/powerpoint/2010/main" val="2006333504"/>
              </p:ext>
            </p:extLst>
          </p:nvPr>
        </p:nvGraphicFramePr>
        <p:xfrm>
          <a:off x="222550" y="980541"/>
          <a:ext cx="4896544" cy="5937307"/>
        </p:xfrm>
        <a:graphic>
          <a:graphicData uri="http://schemas.openxmlformats.org/drawingml/2006/table">
            <a:tbl>
              <a:tblPr firstRow="1" firstCol="1" bandRow="1"/>
              <a:tblGrid>
                <a:gridCol w="448898"/>
                <a:gridCol w="2638770"/>
                <a:gridCol w="656748"/>
                <a:gridCol w="576064"/>
                <a:gridCol w="576064"/>
              </a:tblGrid>
              <a:tr h="742224">
                <a:tc>
                  <a:txBody>
                    <a:bodyPr/>
                    <a:lstStyle/>
                    <a:p>
                      <a:pPr algn="ctr">
                        <a:lnSpc>
                          <a:spcPct val="107000"/>
                        </a:lnSpc>
                        <a:spcAft>
                          <a:spcPts val="0"/>
                        </a:spcAft>
                      </a:pPr>
                      <a:r>
                        <a:rPr lang="ru-RU" sz="1400" b="1" dirty="0">
                          <a:effectLst/>
                          <a:latin typeface="Calibri" panose="020F0502020204030204" pitchFamily="34" charset="0"/>
                          <a:ea typeface="Calibri" panose="020F0502020204030204" pitchFamily="34"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dirty="0">
                          <a:effectLst/>
                          <a:latin typeface="Calibri" panose="020F0502020204030204" pitchFamily="34" charset="0"/>
                          <a:ea typeface="Calibri" panose="020F0502020204030204" pitchFamily="34" charset="0"/>
                          <a:cs typeface="Times New Roman" panose="02020603050405020304" pitchFamily="18" charset="0"/>
                        </a:rPr>
                        <a:t> </a:t>
                      </a:r>
                      <a:r>
                        <a:rPr lang="ru-RU" sz="1400" b="1" dirty="0">
                          <a:effectLst/>
                          <a:latin typeface="Calibri" panose="020F0502020204030204" pitchFamily="34" charset="0"/>
                          <a:ea typeface="Calibri" panose="020F0502020204030204" pitchFamily="34" charset="0"/>
                          <a:cs typeface="Times New Roman" panose="02020603050405020304" pitchFamily="18" charset="0"/>
                        </a:rPr>
                        <a:t>Журналы, цитирующие статьи ЖВТ по данным РИНЦ на 10 сентября 2014 г.</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b="1" dirty="0" smtClean="0">
                          <a:effectLst/>
                          <a:latin typeface="Calibri" panose="020F0502020204030204" pitchFamily="34" charset="0"/>
                          <a:ea typeface="Calibri" panose="020F0502020204030204" pitchFamily="34" charset="0"/>
                          <a:cs typeface="Times New Roman" panose="02020603050405020304" pitchFamily="18" charset="0"/>
                        </a:rPr>
                        <a:t>Кол-во </a:t>
                      </a:r>
                      <a:br>
                        <a:rPr lang="ru-RU" sz="1400" b="1" dirty="0" smtClean="0">
                          <a:effectLst/>
                          <a:latin typeface="Calibri" panose="020F0502020204030204" pitchFamily="34" charset="0"/>
                          <a:ea typeface="Calibri" panose="020F0502020204030204" pitchFamily="34" charset="0"/>
                          <a:cs typeface="Times New Roman" panose="02020603050405020304" pitchFamily="18" charset="0"/>
                        </a:rPr>
                      </a:br>
                      <a:r>
                        <a:rPr lang="ru-RU" sz="1400" b="1" dirty="0" err="1" smtClean="0">
                          <a:effectLst/>
                          <a:latin typeface="Calibri" panose="020F0502020204030204" pitchFamily="34" charset="0"/>
                          <a:ea typeface="Calibri" panose="020F0502020204030204" pitchFamily="34" charset="0"/>
                          <a:cs typeface="Times New Roman" panose="02020603050405020304" pitchFamily="18" charset="0"/>
                        </a:rPr>
                        <a:t>цит</a:t>
                      </a:r>
                      <a:r>
                        <a:rPr lang="ru-RU" sz="1400" b="1" dirty="0" smtClean="0">
                          <a:effectLst/>
                          <a:latin typeface="Calibri" panose="020F0502020204030204" pitchFamily="34" charset="0"/>
                          <a:ea typeface="Calibri" panose="020F0502020204030204" pitchFamily="34" charset="0"/>
                          <a:cs typeface="Times New Roman" panose="02020603050405020304" pitchFamily="18" charset="0"/>
                        </a:rPr>
                        <a:t>-й</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b="1" dirty="0" smtClean="0">
                          <a:effectLst/>
                          <a:latin typeface="Calibri" panose="020F0502020204030204" pitchFamily="34" charset="0"/>
                          <a:ea typeface="Calibri" panose="020F0502020204030204" pitchFamily="34" charset="0"/>
                          <a:cs typeface="Times New Roman" panose="02020603050405020304" pitchFamily="18" charset="0"/>
                        </a:rPr>
                        <a:t>Доля, </a:t>
                      </a:r>
                      <a:r>
                        <a:rPr lang="ru-RU" sz="1400" b="1" dirty="0">
                          <a:effectLst/>
                          <a:latin typeface="Calibri" panose="020F0502020204030204" pitchFamily="34" charset="0"/>
                          <a:ea typeface="Calibri" panose="020F0502020204030204" pitchFamily="34"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400" b="1" dirty="0" smtClean="0">
                          <a:effectLst/>
                          <a:latin typeface="Calibri" panose="020F0502020204030204" pitchFamily="34" charset="0"/>
                          <a:ea typeface="Calibri" panose="020F0502020204030204" pitchFamily="34" charset="0"/>
                          <a:cs typeface="Times New Roman" panose="02020603050405020304" pitchFamily="18" charset="0"/>
                        </a:rPr>
                        <a:t>Сумма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981">
                <a:tc>
                  <a:txBody>
                    <a:bodyPr/>
                    <a:lstStyle/>
                    <a:p>
                      <a:pPr>
                        <a:lnSpc>
                          <a:spcPct val="107000"/>
                        </a:lnSpc>
                        <a:spcAft>
                          <a:spcPts val="0"/>
                        </a:spcAft>
                      </a:pPr>
                      <a:r>
                        <a:rPr lang="ru-RU" sz="1400" b="1">
                          <a:effectLst/>
                          <a:latin typeface="Calibri" panose="020F0502020204030204" pitchFamily="34" charset="0"/>
                          <a:ea typeface="Calibri" panose="020F0502020204030204" pitchFamily="34" charset="0"/>
                          <a:cs typeface="Times New Roman" panose="02020603050405020304" pitchFamily="18" charset="0"/>
                        </a:rPr>
                        <a:t>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400">
                          <a:effectLst/>
                          <a:latin typeface="Calibri" panose="020F0502020204030204" pitchFamily="34" charset="0"/>
                          <a:ea typeface="Calibri" panose="020F0502020204030204" pitchFamily="34" charset="0"/>
                          <a:cs typeface="Times New Roman" panose="02020603050405020304" pitchFamily="18" charset="0"/>
                        </a:rPr>
                        <a:t>ВЫЧИСЛИТЕЛЬНЫЕ ТЕХНОЛОГИИ</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337</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effectLst/>
                          <a:latin typeface="Calibri" panose="020F0502020204030204" pitchFamily="34" charset="0"/>
                          <a:ea typeface="Calibri" panose="020F0502020204030204" pitchFamily="34" charset="0"/>
                          <a:cs typeface="Times New Roman" panose="02020603050405020304" pitchFamily="18" charset="0"/>
                        </a:rPr>
                        <a:t>15</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337</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3962">
                <a:tc>
                  <a:txBody>
                    <a:bodyPr/>
                    <a:lstStyle/>
                    <a:p>
                      <a:pPr>
                        <a:lnSpc>
                          <a:spcPct val="107000"/>
                        </a:lnSpc>
                        <a:spcAft>
                          <a:spcPts val="0"/>
                        </a:spcAft>
                      </a:pPr>
                      <a:r>
                        <a:rPr lang="ru-RU" sz="1400" b="1">
                          <a:effectLst/>
                          <a:latin typeface="Calibri" panose="020F0502020204030204" pitchFamily="34" charset="0"/>
                          <a:ea typeface="Calibri" panose="020F0502020204030204" pitchFamily="34" charset="0"/>
                          <a:cs typeface="Times New Roman" panose="02020603050405020304" pitchFamily="18" charset="0"/>
                        </a:rPr>
                        <a:t>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400" dirty="0">
                          <a:effectLst/>
                          <a:latin typeface="Calibri" panose="020F0502020204030204" pitchFamily="34" charset="0"/>
                          <a:ea typeface="Calibri" panose="020F0502020204030204" pitchFamily="34" charset="0"/>
                          <a:cs typeface="Times New Roman" panose="02020603050405020304" pitchFamily="18" charset="0"/>
                        </a:rPr>
                        <a:t>ПРИКЛАДНАЯ МЕХАНИКА И ТЕХНИЧЕСКАЯ ФИЗИКА</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122</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5</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459</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6669">
                <a:tc>
                  <a:txBody>
                    <a:bodyPr/>
                    <a:lstStyle/>
                    <a:p>
                      <a:pPr>
                        <a:lnSpc>
                          <a:spcPct val="107000"/>
                        </a:lnSpc>
                        <a:spcAft>
                          <a:spcPts val="0"/>
                        </a:spcAft>
                      </a:pPr>
                      <a:r>
                        <a:rPr lang="ru-RU" sz="1400" b="1">
                          <a:effectLst/>
                          <a:latin typeface="Calibri" panose="020F0502020204030204" pitchFamily="34" charset="0"/>
                          <a:ea typeface="Calibri" panose="020F0502020204030204" pitchFamily="34" charset="0"/>
                          <a:cs typeface="Times New Roman" panose="02020603050405020304" pitchFamily="18" charset="0"/>
                        </a:rPr>
                        <a:t>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400" dirty="0">
                          <a:effectLst/>
                          <a:latin typeface="Calibri" panose="020F0502020204030204" pitchFamily="34" charset="0"/>
                          <a:ea typeface="Calibri" panose="020F0502020204030204" pitchFamily="34" charset="0"/>
                          <a:cs typeface="Times New Roman" panose="02020603050405020304" pitchFamily="18" charset="0"/>
                        </a:rPr>
                        <a:t>ЖУРНАЛ ВЫЧИСЛИТЕЛЬНОЙ МАТЕМАТИКИ И МАТЕМАТИЧЕСКОЙ ФИЗИКИ</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80</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3</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effectLst/>
                          <a:latin typeface="Calibri" panose="020F0502020204030204" pitchFamily="34" charset="0"/>
                          <a:ea typeface="Calibri" panose="020F0502020204030204" pitchFamily="34" charset="0"/>
                          <a:cs typeface="Times New Roman" panose="02020603050405020304" pitchFamily="18" charset="0"/>
                        </a:rPr>
                        <a:t>539</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6426">
                <a:tc>
                  <a:txBody>
                    <a:bodyPr/>
                    <a:lstStyle/>
                    <a:p>
                      <a:pPr>
                        <a:lnSpc>
                          <a:spcPct val="107000"/>
                        </a:lnSpc>
                        <a:spcAft>
                          <a:spcPts val="0"/>
                        </a:spcAft>
                      </a:pPr>
                      <a:r>
                        <a:rPr lang="ru-RU" sz="1400" b="1">
                          <a:effectLst/>
                          <a:latin typeface="Calibri" panose="020F0502020204030204" pitchFamily="34" charset="0"/>
                          <a:ea typeface="Calibri" panose="020F0502020204030204" pitchFamily="34" charset="0"/>
                          <a:cs typeface="Times New Roman" panose="02020603050405020304" pitchFamily="18" charset="0"/>
                        </a:rPr>
                        <a:t>4</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400" dirty="0">
                          <a:effectLst/>
                          <a:latin typeface="Calibri" panose="020F0502020204030204" pitchFamily="34" charset="0"/>
                          <a:ea typeface="Calibri" panose="020F0502020204030204" pitchFamily="34" charset="0"/>
                          <a:cs typeface="Times New Roman" panose="02020603050405020304" pitchFamily="18" charset="0"/>
                        </a:rPr>
                        <a:t>ВЕСТНИК </a:t>
                      </a:r>
                      <a:r>
                        <a:rPr lang="ru-RU" sz="1400" dirty="0" smtClean="0">
                          <a:effectLst/>
                          <a:latin typeface="Calibri" panose="020F0502020204030204" pitchFamily="34" charset="0"/>
                          <a:ea typeface="Calibri" panose="020F0502020204030204" pitchFamily="34" charset="0"/>
                          <a:cs typeface="Times New Roman" panose="02020603050405020304" pitchFamily="18" charset="0"/>
                        </a:rPr>
                        <a:t>НГУ СЕРИЯ</a:t>
                      </a:r>
                      <a:r>
                        <a:rPr lang="ru-RU" sz="1400" dirty="0">
                          <a:effectLst/>
                          <a:latin typeface="Calibri" panose="020F0502020204030204" pitchFamily="34" charset="0"/>
                          <a:ea typeface="Calibri" panose="020F0502020204030204" pitchFamily="34" charset="0"/>
                          <a:cs typeface="Times New Roman" panose="02020603050405020304" pitchFamily="18" charset="0"/>
                        </a:rPr>
                        <a:t>: ИНФОРМАЦИОННЫЕ ТЕХНОЛОГИИ</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effectLst/>
                          <a:latin typeface="Calibri" panose="020F0502020204030204" pitchFamily="34" charset="0"/>
                          <a:ea typeface="Calibri" panose="020F0502020204030204" pitchFamily="34" charset="0"/>
                          <a:cs typeface="Times New Roman" panose="02020603050405020304" pitchFamily="18" charset="0"/>
                        </a:rPr>
                        <a:t>55</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2</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594</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981">
                <a:tc>
                  <a:txBody>
                    <a:bodyPr/>
                    <a:lstStyle/>
                    <a:p>
                      <a:pPr>
                        <a:lnSpc>
                          <a:spcPct val="107000"/>
                        </a:lnSpc>
                        <a:spcAft>
                          <a:spcPts val="0"/>
                        </a:spcAft>
                      </a:pPr>
                      <a:r>
                        <a:rPr lang="ru-RU" sz="1400" b="1">
                          <a:effectLst/>
                          <a:latin typeface="Calibri" panose="020F0502020204030204" pitchFamily="34" charset="0"/>
                          <a:ea typeface="Calibri" panose="020F0502020204030204" pitchFamily="34" charset="0"/>
                          <a:cs typeface="Times New Roman" panose="02020603050405020304" pitchFamily="18" charset="0"/>
                        </a:rPr>
                        <a:t>5</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400">
                          <a:effectLst/>
                          <a:latin typeface="Calibri" panose="020F0502020204030204" pitchFamily="34" charset="0"/>
                          <a:ea typeface="Calibri" panose="020F0502020204030204" pitchFamily="34" charset="0"/>
                          <a:cs typeface="Times New Roman" panose="02020603050405020304" pitchFamily="18" charset="0"/>
                        </a:rPr>
                        <a:t>ОПТИКА АТМОСФЕРЫ И ОКЕАНА</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40</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effectLst/>
                          <a:latin typeface="Calibri" panose="020F0502020204030204" pitchFamily="34" charset="0"/>
                          <a:ea typeface="Calibri" panose="020F0502020204030204" pitchFamily="34" charset="0"/>
                          <a:cs typeface="Times New Roman" panose="02020603050405020304" pitchFamily="18" charset="0"/>
                        </a:rPr>
                        <a:t>2</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effectLst/>
                          <a:latin typeface="Calibri" panose="020F0502020204030204" pitchFamily="34" charset="0"/>
                          <a:ea typeface="Calibri" panose="020F0502020204030204" pitchFamily="34" charset="0"/>
                          <a:cs typeface="Times New Roman" panose="02020603050405020304" pitchFamily="18" charset="0"/>
                        </a:rPr>
                        <a:t>634</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3457">
                <a:tc>
                  <a:txBody>
                    <a:bodyPr/>
                    <a:lstStyle/>
                    <a:p>
                      <a:pPr>
                        <a:lnSpc>
                          <a:spcPct val="107000"/>
                        </a:lnSpc>
                        <a:spcAft>
                          <a:spcPts val="0"/>
                        </a:spcAft>
                      </a:pPr>
                      <a:r>
                        <a:rPr lang="ru-RU" sz="1400" b="1">
                          <a:effectLst/>
                          <a:latin typeface="Calibri" panose="020F0502020204030204" pitchFamily="34" charset="0"/>
                          <a:ea typeface="Calibri" panose="020F0502020204030204" pitchFamily="34" charset="0"/>
                          <a:cs typeface="Times New Roman" panose="02020603050405020304" pitchFamily="18" charset="0"/>
                        </a:rPr>
                        <a:t>6</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400" dirty="0">
                          <a:effectLst/>
                          <a:latin typeface="Calibri" panose="020F0502020204030204" pitchFamily="34" charset="0"/>
                          <a:ea typeface="Calibri" panose="020F0502020204030204" pitchFamily="34" charset="0"/>
                          <a:cs typeface="Times New Roman" panose="02020603050405020304" pitchFamily="18" charset="0"/>
                        </a:rPr>
                        <a:t>ВЕСТНИК </a:t>
                      </a:r>
                      <a:r>
                        <a:rPr lang="ru-RU" sz="1400" dirty="0" smtClean="0">
                          <a:effectLst/>
                          <a:latin typeface="Calibri" panose="020F0502020204030204" pitchFamily="34" charset="0"/>
                          <a:ea typeface="Calibri" panose="020F0502020204030204" pitchFamily="34" charset="0"/>
                          <a:cs typeface="Times New Roman" panose="02020603050405020304" pitchFamily="18" charset="0"/>
                        </a:rPr>
                        <a:t>СГАУ ИМ</a:t>
                      </a:r>
                      <a:r>
                        <a:rPr lang="ru-RU" sz="1400" dirty="0">
                          <a:effectLst/>
                          <a:latin typeface="Calibri" panose="020F0502020204030204" pitchFamily="34" charset="0"/>
                          <a:ea typeface="Calibri" panose="020F0502020204030204" pitchFamily="34" charset="0"/>
                          <a:cs typeface="Times New Roman" panose="02020603050405020304" pitchFamily="18" charset="0"/>
                        </a:rPr>
                        <a:t>. АКАДЕМИКА М.Ф. РЕШЕТНЕВА</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33</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1</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667</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3962">
                <a:tc>
                  <a:txBody>
                    <a:bodyPr/>
                    <a:lstStyle/>
                    <a:p>
                      <a:pPr>
                        <a:lnSpc>
                          <a:spcPct val="107000"/>
                        </a:lnSpc>
                        <a:spcAft>
                          <a:spcPts val="0"/>
                        </a:spcAft>
                      </a:pPr>
                      <a:r>
                        <a:rPr lang="ru-RU" sz="1400" b="1">
                          <a:effectLst/>
                          <a:latin typeface="Calibri" panose="020F0502020204030204" pitchFamily="34" charset="0"/>
                          <a:ea typeface="Calibri" panose="020F0502020204030204" pitchFamily="34" charset="0"/>
                          <a:cs typeface="Times New Roman" panose="02020603050405020304" pitchFamily="18" charset="0"/>
                        </a:rPr>
                        <a:t>7</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400" dirty="0">
                          <a:effectLst/>
                          <a:latin typeface="Calibri" panose="020F0502020204030204" pitchFamily="34" charset="0"/>
                          <a:ea typeface="Calibri" panose="020F0502020204030204" pitchFamily="34" charset="0"/>
                          <a:cs typeface="Times New Roman" panose="02020603050405020304" pitchFamily="18" charset="0"/>
                        </a:rPr>
                        <a:t>ВЕСТНИК </a:t>
                      </a:r>
                      <a:r>
                        <a:rPr lang="ru-RU" sz="1400" dirty="0" smtClean="0">
                          <a:effectLst/>
                          <a:latin typeface="Calibri" panose="020F0502020204030204" pitchFamily="34" charset="0"/>
                          <a:ea typeface="Calibri" panose="020F0502020204030204" pitchFamily="34" charset="0"/>
                          <a:cs typeface="Times New Roman" panose="02020603050405020304" pitchFamily="18" charset="0"/>
                        </a:rPr>
                        <a:t>ТГУ</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32</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1</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699</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1113">
                <a:tc>
                  <a:txBody>
                    <a:bodyPr/>
                    <a:lstStyle/>
                    <a:p>
                      <a:pPr>
                        <a:lnSpc>
                          <a:spcPct val="107000"/>
                        </a:lnSpc>
                        <a:spcAft>
                          <a:spcPts val="0"/>
                        </a:spcAft>
                      </a:pPr>
                      <a:r>
                        <a:rPr lang="ru-RU" sz="1400" b="1">
                          <a:effectLst/>
                          <a:latin typeface="Calibri" panose="020F0502020204030204" pitchFamily="34" charset="0"/>
                          <a:ea typeface="Calibri" panose="020F0502020204030204" pitchFamily="34" charset="0"/>
                          <a:cs typeface="Times New Roman" panose="02020603050405020304" pitchFamily="18" charset="0"/>
                        </a:rPr>
                        <a:t>8</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400" dirty="0">
                          <a:effectLst/>
                          <a:latin typeface="Calibri" panose="020F0502020204030204" pitchFamily="34" charset="0"/>
                          <a:ea typeface="Calibri" panose="020F0502020204030204" pitchFamily="34" charset="0"/>
                          <a:cs typeface="Times New Roman" panose="02020603050405020304" pitchFamily="18" charset="0"/>
                        </a:rPr>
                        <a:t>ИЗВЕСТИЯ </a:t>
                      </a:r>
                      <a:r>
                        <a:rPr lang="ru-RU" sz="1400" dirty="0" smtClean="0">
                          <a:effectLst/>
                          <a:latin typeface="Calibri" panose="020F0502020204030204" pitchFamily="34" charset="0"/>
                          <a:ea typeface="Calibri" panose="020F0502020204030204" pitchFamily="34" charset="0"/>
                          <a:cs typeface="Times New Roman" panose="02020603050405020304" pitchFamily="18" charset="0"/>
                        </a:rPr>
                        <a:t>РАН</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32</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1</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731</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0943">
                <a:tc>
                  <a:txBody>
                    <a:bodyPr/>
                    <a:lstStyle/>
                    <a:p>
                      <a:pPr>
                        <a:lnSpc>
                          <a:spcPct val="107000"/>
                        </a:lnSpc>
                        <a:spcAft>
                          <a:spcPts val="0"/>
                        </a:spcAft>
                      </a:pPr>
                      <a:r>
                        <a:rPr lang="ru-RU" sz="1400" b="1">
                          <a:effectLst/>
                          <a:latin typeface="Calibri" panose="020F0502020204030204" pitchFamily="34" charset="0"/>
                          <a:ea typeface="Calibri" panose="020F0502020204030204" pitchFamily="34" charset="0"/>
                          <a:cs typeface="Times New Roman" panose="02020603050405020304" pitchFamily="18" charset="0"/>
                        </a:rPr>
                        <a:t>9</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400" dirty="0">
                          <a:effectLst/>
                          <a:latin typeface="Calibri" panose="020F0502020204030204" pitchFamily="34" charset="0"/>
                          <a:ea typeface="Calibri" panose="020F0502020204030204" pitchFamily="34" charset="0"/>
                          <a:cs typeface="Times New Roman" panose="02020603050405020304" pitchFamily="18" charset="0"/>
                        </a:rPr>
                        <a:t>ВЫЧИСЛИТЕЛЬНЫЕ МЕТОДЫ И ПРОГРАММИРОВАНИЕ: НОВЫЕ ВЫЧИСЛИТЕЛЬНЫЕ ТЕХНОЛОГИИ</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30</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1</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761</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981">
                <a:tc>
                  <a:txBody>
                    <a:bodyPr/>
                    <a:lstStyle/>
                    <a:p>
                      <a:pPr>
                        <a:lnSpc>
                          <a:spcPct val="107000"/>
                        </a:lnSpc>
                        <a:spcAft>
                          <a:spcPts val="0"/>
                        </a:spcAft>
                      </a:pPr>
                      <a:r>
                        <a:rPr lang="ru-RU" sz="1400" b="1">
                          <a:effectLst/>
                          <a:latin typeface="Calibri" panose="020F0502020204030204" pitchFamily="34" charset="0"/>
                          <a:ea typeface="Calibri" panose="020F0502020204030204" pitchFamily="34" charset="0"/>
                          <a:cs typeface="Times New Roman" panose="02020603050405020304" pitchFamily="18" charset="0"/>
                        </a:rPr>
                        <a:t>10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400" dirty="0">
                          <a:effectLst/>
                          <a:latin typeface="Calibri" panose="020F0502020204030204" pitchFamily="34" charset="0"/>
                          <a:ea typeface="Calibri" panose="020F0502020204030204" pitchFamily="34" charset="0"/>
                          <a:cs typeface="Times New Roman" panose="02020603050405020304" pitchFamily="18" charset="0"/>
                        </a:rPr>
                        <a:t>МАТЕМАТИЧЕСКОЕ МОДЕЛИРОВАНИЕ</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effectLst/>
                          <a:latin typeface="Calibri" panose="020F0502020204030204" pitchFamily="34" charset="0"/>
                          <a:ea typeface="Calibri" panose="020F0502020204030204" pitchFamily="34" charset="0"/>
                          <a:cs typeface="Times New Roman" panose="02020603050405020304" pitchFamily="18" charset="0"/>
                        </a:rPr>
                        <a:t>28</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1</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effectLst/>
                          <a:latin typeface="Calibri" panose="020F0502020204030204" pitchFamily="34" charset="0"/>
                          <a:ea typeface="Calibri" panose="020F0502020204030204" pitchFamily="34" charset="0"/>
                          <a:cs typeface="Times New Roman" panose="02020603050405020304" pitchFamily="18" charset="0"/>
                        </a:rPr>
                        <a:t>789</a:t>
                      </a:r>
                    </a:p>
                  </a:txBody>
                  <a:tcPr marL="63646" marR="63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Прямоугольник 5"/>
          <p:cNvSpPr/>
          <p:nvPr/>
        </p:nvSpPr>
        <p:spPr>
          <a:xfrm>
            <a:off x="2843808" y="114657"/>
            <a:ext cx="5062411" cy="677108"/>
          </a:xfrm>
          <a:prstGeom prst="rect">
            <a:avLst/>
          </a:prstGeom>
        </p:spPr>
        <p:txBody>
          <a:bodyPr wrap="none">
            <a:spAutoFit/>
          </a:bodyPr>
          <a:lstStyle/>
          <a:p>
            <a:r>
              <a:rPr lang="ru-RU" sz="3800" b="1" dirty="0">
                <a:latin typeface="Calibri" panose="020F0502020204030204" pitchFamily="34" charset="0"/>
                <a:ea typeface="Calibri" panose="020F0502020204030204" pitchFamily="34" charset="0"/>
                <a:cs typeface="Times New Roman" panose="02020603050405020304" pitchFamily="18" charset="0"/>
              </a:rPr>
              <a:t>Цитирующие журналы</a:t>
            </a:r>
            <a:endParaRPr lang="ru-RU" sz="3800" b="1" dirty="0"/>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180380"/>
            <a:ext cx="971550" cy="790575"/>
          </a:xfrm>
          <a:prstGeom prst="rect">
            <a:avLst/>
          </a:prstGeom>
        </p:spPr>
      </p:pic>
      <p:sp>
        <p:nvSpPr>
          <p:cNvPr id="8" name="Прямоугольник 7"/>
          <p:cNvSpPr/>
          <p:nvPr/>
        </p:nvSpPr>
        <p:spPr>
          <a:xfrm>
            <a:off x="5220072" y="906422"/>
            <a:ext cx="3744416" cy="3139321"/>
          </a:xfrm>
          <a:prstGeom prst="rect">
            <a:avLst/>
          </a:prstGeom>
        </p:spPr>
        <p:txBody>
          <a:bodyPr wrap="square">
            <a:spAutoFit/>
          </a:bodyPr>
          <a:lstStyle/>
          <a:p>
            <a:r>
              <a:rPr lang="ru-RU" b="1" dirty="0"/>
              <a:t> </a:t>
            </a:r>
            <a:r>
              <a:rPr lang="ru-RU" b="1" dirty="0" smtClean="0"/>
              <a:t>З. </a:t>
            </a:r>
            <a:r>
              <a:rPr lang="ru-RU" b="1" dirty="0" err="1" smtClean="0"/>
              <a:t>Брэдфорда</a:t>
            </a:r>
            <a:r>
              <a:rPr lang="ru-RU" dirty="0" smtClean="0"/>
              <a:t>:</a:t>
            </a:r>
          </a:p>
          <a:p>
            <a:r>
              <a:rPr lang="ru-RU" dirty="0" smtClean="0"/>
              <a:t>Если </a:t>
            </a:r>
            <a:r>
              <a:rPr lang="ru-RU" dirty="0"/>
              <a:t>упорядочить множество всех </a:t>
            </a:r>
            <a:r>
              <a:rPr lang="ru-RU" dirty="0" smtClean="0"/>
              <a:t>групп элементов </a:t>
            </a:r>
            <a:r>
              <a:rPr lang="ru-RU" dirty="0"/>
              <a:t>в общей последовательности по уменьшению</a:t>
            </a:r>
          </a:p>
          <a:p>
            <a:r>
              <a:rPr lang="ru-RU" dirty="0"/>
              <a:t>количества элементов </a:t>
            </a:r>
            <a:r>
              <a:rPr lang="ru-RU" dirty="0" err="1"/>
              <a:t>di</a:t>
            </a:r>
            <a:r>
              <a:rPr lang="ru-RU" dirty="0"/>
              <a:t> в группах, то образуются три зоны I, II, III, когда DІ ≈ DІІ ≈ DІІІ ≈ ⅓ D, где</a:t>
            </a:r>
          </a:p>
          <a:p>
            <a:r>
              <a:rPr lang="ru-RU" dirty="0" err="1"/>
              <a:t>Di</a:t>
            </a:r>
            <a:r>
              <a:rPr lang="ru-RU" dirty="0"/>
              <a:t> – количество элементов в зоне, и NІ : NІІ : NІІІ = 1 : q : </a:t>
            </a:r>
            <a:r>
              <a:rPr lang="ru-RU" dirty="0" smtClean="0"/>
              <a:t>q</a:t>
            </a:r>
            <a:r>
              <a:rPr lang="ru-RU" baseline="30000" dirty="0" smtClean="0"/>
              <a:t>2</a:t>
            </a:r>
            <a:r>
              <a:rPr lang="ru-RU" dirty="0" smtClean="0"/>
              <a:t>, </a:t>
            </a:r>
            <a:r>
              <a:rPr lang="ru-RU" dirty="0"/>
              <a:t>где </a:t>
            </a:r>
            <a:r>
              <a:rPr lang="ru-RU" dirty="0" err="1" smtClean="0"/>
              <a:t>Ni</a:t>
            </a:r>
            <a:r>
              <a:rPr lang="ru-RU" dirty="0" smtClean="0"/>
              <a:t> </a:t>
            </a:r>
            <a:r>
              <a:rPr lang="ru-RU" dirty="0"/>
              <a:t>– число групп элементов в зоне</a:t>
            </a:r>
          </a:p>
        </p:txBody>
      </p:sp>
    </p:spTree>
    <p:extLst>
      <p:ext uri="{BB962C8B-B14F-4D97-AF65-F5344CB8AC3E}">
        <p14:creationId xmlns:p14="http://schemas.microsoft.com/office/powerpoint/2010/main" val="865630377"/>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11560" y="0"/>
            <a:ext cx="8748464" cy="1333698"/>
          </a:xfrm>
          <a:prstGeom prst="rect">
            <a:avLst/>
          </a:prstGeom>
        </p:spPr>
        <p:txBody>
          <a:bodyPr wrap="square">
            <a:spAutoFit/>
          </a:bodyPr>
          <a:lstStyle/>
          <a:p>
            <a:pPr algn="ctr">
              <a:spcAft>
                <a:spcPts val="800"/>
              </a:spcAft>
            </a:pPr>
            <a:r>
              <a:rPr lang="ru-RU" sz="2800" b="1" dirty="0">
                <a:latin typeface="Calibri" panose="020F0502020204030204" pitchFamily="34" charset="0"/>
                <a:ea typeface="Calibri" panose="020F0502020204030204" pitchFamily="34" charset="0"/>
                <a:cs typeface="Times New Roman" panose="02020603050405020304" pitchFamily="18" charset="0"/>
              </a:rPr>
              <a:t>Цитирование статей из регулярных и специальных </a:t>
            </a:r>
            <a:r>
              <a:rPr lang="ru-RU" sz="2800" b="1" dirty="0" smtClean="0">
                <a:latin typeface="Calibri" panose="020F0502020204030204" pitchFamily="34" charset="0"/>
                <a:ea typeface="Calibri" panose="020F0502020204030204" pitchFamily="34" charset="0"/>
                <a:cs typeface="Times New Roman" panose="02020603050405020304" pitchFamily="18" charset="0"/>
              </a:rPr>
              <a:t>выпусков</a:t>
            </a:r>
            <a:r>
              <a:rPr lang="ru-RU" b="1" dirty="0" smtClean="0">
                <a:latin typeface="Calibri" panose="020F0502020204030204" pitchFamily="34" charset="0"/>
                <a:ea typeface="Calibri" panose="020F0502020204030204" pitchFamily="34" charset="0"/>
                <a:cs typeface="Times New Roman" panose="02020603050405020304" pitchFamily="18" charset="0"/>
              </a:rPr>
              <a:t> </a:t>
            </a:r>
          </a:p>
          <a:p>
            <a:pPr algn="ctr">
              <a:spcAft>
                <a:spcPts val="800"/>
              </a:spcAft>
            </a:pPr>
            <a:r>
              <a:rPr lang="ru-RU" dirty="0" smtClean="0">
                <a:latin typeface="Calibri" panose="020F0502020204030204" pitchFamily="34" charset="0"/>
                <a:ea typeface="Calibri" panose="020F0502020204030204" pitchFamily="34" charset="0"/>
                <a:cs typeface="Times New Roman" panose="02020603050405020304" pitchFamily="18" charset="0"/>
              </a:rPr>
              <a:t>(2005-2008 гг.)</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251520" y="1210085"/>
            <a:ext cx="8352928" cy="1520673"/>
          </a:xfrm>
          <a:prstGeom prst="rect">
            <a:avLst/>
          </a:prstGeom>
        </p:spPr>
        <p:txBody>
          <a:bodyPr wrap="square">
            <a:spAutoFit/>
          </a:bodyPr>
          <a:lstStyle/>
          <a:p>
            <a:pPr marL="285750" indent="-285750">
              <a:lnSpc>
                <a:spcPct val="107000"/>
              </a:lnSpc>
              <a:spcAft>
                <a:spcPts val="800"/>
              </a:spcAft>
              <a:buFont typeface="Arial" panose="020B0604020202020204" pitchFamily="34" charset="0"/>
              <a:buChar char="•"/>
            </a:pPr>
            <a:r>
              <a:rPr lang="ru-RU" sz="1600" dirty="0" smtClean="0">
                <a:latin typeface="Calibri" panose="020F0502020204030204" pitchFamily="34" charset="0"/>
                <a:ea typeface="Calibri" panose="020F0502020204030204" pitchFamily="34" charset="0"/>
                <a:cs typeface="Times New Roman" panose="02020603050405020304" pitchFamily="18" charset="0"/>
              </a:rPr>
              <a:t>Для </a:t>
            </a:r>
            <a:r>
              <a:rPr lang="ru-RU" sz="1600" dirty="0">
                <a:latin typeface="Calibri" panose="020F0502020204030204" pitchFamily="34" charset="0"/>
                <a:ea typeface="Calibri" panose="020F0502020204030204" pitchFamily="34" charset="0"/>
                <a:cs typeface="Times New Roman" panose="02020603050405020304" pitchFamily="18" charset="0"/>
              </a:rPr>
              <a:t>одной статьи из регулярного выпуска число цитирования в среднем равно </a:t>
            </a:r>
            <a:r>
              <a:rPr lang="ru-RU" sz="1600" dirty="0" smtClean="0">
                <a:latin typeface="Calibri" panose="020F0502020204030204" pitchFamily="34" charset="0"/>
                <a:ea typeface="Calibri" panose="020F0502020204030204" pitchFamily="34" charset="0"/>
                <a:cs typeface="Times New Roman" panose="02020603050405020304" pitchFamily="18" charset="0"/>
              </a:rPr>
              <a:t>2,05, </a:t>
            </a:r>
            <a:r>
              <a:rPr lang="ru-RU" sz="1600" dirty="0">
                <a:latin typeface="Calibri" panose="020F0502020204030204" pitchFamily="34" charset="0"/>
                <a:ea typeface="Calibri" panose="020F0502020204030204" pitchFamily="34" charset="0"/>
                <a:cs typeface="Times New Roman" panose="02020603050405020304" pitchFamily="18" charset="0"/>
              </a:rPr>
              <a:t>а для одной статьи из </a:t>
            </a:r>
            <a:r>
              <a:rPr lang="ru-RU" sz="1600" dirty="0" err="1">
                <a:latin typeface="Calibri" panose="020F0502020204030204" pitchFamily="34" charset="0"/>
                <a:ea typeface="Calibri" panose="020F0502020204030204" pitchFamily="34" charset="0"/>
                <a:cs typeface="Times New Roman" panose="02020603050405020304" pitchFamily="18" charset="0"/>
              </a:rPr>
              <a:t>спецвыпуска</a:t>
            </a:r>
            <a:r>
              <a:rPr lang="ru-RU" sz="1600" dirty="0">
                <a:latin typeface="Calibri" panose="020F0502020204030204" pitchFamily="34" charset="0"/>
                <a:ea typeface="Calibri" panose="020F0502020204030204" pitchFamily="34" charset="0"/>
                <a:cs typeface="Times New Roman" panose="02020603050405020304" pitchFamily="18" charset="0"/>
              </a:rPr>
              <a:t> – </a:t>
            </a:r>
            <a:r>
              <a:rPr lang="ru-RU" sz="1600" dirty="0" smtClean="0">
                <a:latin typeface="Calibri" panose="020F0502020204030204" pitchFamily="34" charset="0"/>
                <a:ea typeface="Calibri" panose="020F0502020204030204" pitchFamily="34" charset="0"/>
                <a:cs typeface="Times New Roman" panose="02020603050405020304" pitchFamily="18" charset="0"/>
              </a:rPr>
              <a:t>1.2</a:t>
            </a:r>
          </a:p>
          <a:p>
            <a:pPr marL="285750" indent="-285750">
              <a:lnSpc>
                <a:spcPct val="107000"/>
              </a:lnSpc>
              <a:spcAft>
                <a:spcPts val="800"/>
              </a:spcAft>
              <a:buFont typeface="Arial" panose="020B0604020202020204" pitchFamily="34" charset="0"/>
              <a:buChar char="•"/>
            </a:pPr>
            <a:r>
              <a:rPr lang="ru-RU" sz="1600" dirty="0" smtClean="0"/>
              <a:t>Доля </a:t>
            </a:r>
            <a:r>
              <a:rPr lang="ru-RU" sz="1600" dirty="0"/>
              <a:t>статей с нулевым количеством цитирований из регулярных выпусков составляет </a:t>
            </a:r>
            <a:r>
              <a:rPr lang="en-US" sz="1600" dirty="0" smtClean="0"/>
              <a:t>39</a:t>
            </a:r>
            <a:r>
              <a:rPr lang="ru-RU" sz="1600" dirty="0" smtClean="0"/>
              <a:t>% ( </a:t>
            </a:r>
            <a:r>
              <a:rPr lang="en-US" sz="1600" dirty="0" smtClean="0"/>
              <a:t>101 </a:t>
            </a:r>
            <a:r>
              <a:rPr lang="ru-RU" sz="1600" dirty="0" smtClean="0"/>
              <a:t>из 259), из</a:t>
            </a:r>
            <a:r>
              <a:rPr lang="en-US" sz="1600" dirty="0" smtClean="0"/>
              <a:t> </a:t>
            </a:r>
            <a:r>
              <a:rPr lang="ru-RU" sz="1600" dirty="0" smtClean="0"/>
              <a:t>специальных – </a:t>
            </a:r>
            <a:r>
              <a:rPr lang="ru-RU" sz="1600" dirty="0"/>
              <a:t>58 </a:t>
            </a:r>
            <a:r>
              <a:rPr lang="ru-RU" sz="1600" dirty="0" smtClean="0"/>
              <a:t>% (</a:t>
            </a:r>
            <a:r>
              <a:rPr lang="ru-RU" sz="1600" dirty="0"/>
              <a:t>198 из </a:t>
            </a:r>
            <a:r>
              <a:rPr lang="ru-RU" sz="1600" dirty="0" smtClean="0"/>
              <a:t>341)</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ru-RU" sz="1100" dirty="0">
                <a:latin typeface="Calibri" panose="020F0502020204030204" pitchFamily="34" charset="0"/>
                <a:ea typeface="Calibri" panose="020F0502020204030204" pitchFamily="34"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782" y="248317"/>
            <a:ext cx="971550" cy="790575"/>
          </a:xfrm>
          <a:prstGeom prst="rect">
            <a:avLst/>
          </a:prstGeom>
        </p:spPr>
      </p:pic>
      <p:graphicFrame>
        <p:nvGraphicFramePr>
          <p:cNvPr id="7" name="Таблица 6"/>
          <p:cNvGraphicFramePr>
            <a:graphicFrameLocks noGrp="1"/>
          </p:cNvGraphicFramePr>
          <p:nvPr>
            <p:extLst>
              <p:ext uri="{D42A27DB-BD31-4B8C-83A1-F6EECF244321}">
                <p14:modId xmlns:p14="http://schemas.microsoft.com/office/powerpoint/2010/main" val="200323140"/>
              </p:ext>
            </p:extLst>
          </p:nvPr>
        </p:nvGraphicFramePr>
        <p:xfrm>
          <a:off x="930853" y="2559565"/>
          <a:ext cx="6994262" cy="3686987"/>
        </p:xfrm>
        <a:graphic>
          <a:graphicData uri="http://schemas.openxmlformats.org/drawingml/2006/table">
            <a:tbl>
              <a:tblPr/>
              <a:tblGrid>
                <a:gridCol w="688819"/>
                <a:gridCol w="1222779"/>
                <a:gridCol w="955799"/>
                <a:gridCol w="1000604"/>
                <a:gridCol w="955799"/>
                <a:gridCol w="955799"/>
                <a:gridCol w="1214663"/>
              </a:tblGrid>
              <a:tr h="224531">
                <a:tc>
                  <a:txBody>
                    <a:bodyPr/>
                    <a:lstStyle/>
                    <a:p>
                      <a:pPr algn="ctr" fontAlgn="ctr"/>
                      <a:r>
                        <a:rPr lang="ru-RU" sz="1100" b="1"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gridSpan="3">
                  <a:txBody>
                    <a:bodyPr/>
                    <a:lstStyle/>
                    <a:p>
                      <a:pPr algn="ctr" fontAlgn="ctr"/>
                      <a:r>
                        <a:rPr lang="ru-RU" sz="1400" b="1" i="0" u="none" strike="noStrike" dirty="0">
                          <a:solidFill>
                            <a:srgbClr val="000000"/>
                          </a:solidFill>
                          <a:effectLst/>
                          <a:latin typeface="Calibri" panose="020F0502020204030204" pitchFamily="34" charset="0"/>
                        </a:rPr>
                        <a:t>Регулярный выпуск</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ru-RU"/>
                    </a:p>
                  </a:txBody>
                  <a:tcPr/>
                </a:tc>
                <a:tc rowSpan="2" hMerge="1">
                  <a:txBody>
                    <a:bodyPr/>
                    <a:lstStyle/>
                    <a:p>
                      <a:endParaRPr lang="ru-RU"/>
                    </a:p>
                  </a:txBody>
                  <a:tcPr/>
                </a:tc>
                <a:tc rowSpan="2" gridSpan="3">
                  <a:txBody>
                    <a:bodyPr/>
                    <a:lstStyle/>
                    <a:p>
                      <a:pPr algn="ctr" fontAlgn="ctr"/>
                      <a:r>
                        <a:rPr lang="ru-RU" sz="1400" b="1" i="0" u="none" strike="noStrike">
                          <a:solidFill>
                            <a:srgbClr val="000000"/>
                          </a:solidFill>
                          <a:effectLst/>
                          <a:latin typeface="Calibri" panose="020F0502020204030204" pitchFamily="34" charset="0"/>
                        </a:rPr>
                        <a:t>Специальный</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ru-RU"/>
                    </a:p>
                  </a:txBody>
                  <a:tcPr/>
                </a:tc>
                <a:tc rowSpan="2" hMerge="1">
                  <a:txBody>
                    <a:bodyPr/>
                    <a:lstStyle/>
                    <a:p>
                      <a:endParaRPr lang="ru-RU"/>
                    </a:p>
                  </a:txBody>
                  <a:tcPr/>
                </a:tc>
              </a:tr>
              <a:tr h="235757">
                <a:tc>
                  <a:txBody>
                    <a:bodyPr/>
                    <a:lstStyle/>
                    <a:p>
                      <a:pPr algn="ctr" fontAlgn="ctr"/>
                      <a:r>
                        <a:rPr lang="ru-RU" sz="1400" b="1"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3" vMerge="1">
                  <a:txBody>
                    <a:bodyPr/>
                    <a:lstStyle/>
                    <a:p>
                      <a:endParaRPr lang="ru-RU"/>
                    </a:p>
                  </a:txBody>
                  <a:tcPr/>
                </a:tc>
                <a:tc hMerge="1" vMerge="1">
                  <a:txBody>
                    <a:bodyPr/>
                    <a:lstStyle/>
                    <a:p>
                      <a:endParaRPr lang="ru-RU"/>
                    </a:p>
                  </a:txBody>
                  <a:tcPr/>
                </a:tc>
                <a:tc hMerge="1" vMerge="1">
                  <a:txBody>
                    <a:bodyPr/>
                    <a:lstStyle/>
                    <a:p>
                      <a:endParaRPr lang="ru-RU"/>
                    </a:p>
                  </a:txBody>
                  <a:tcPr/>
                </a:tc>
                <a:tc gridSpan="3" vMerge="1">
                  <a:txBody>
                    <a:bodyPr/>
                    <a:lstStyle/>
                    <a:p>
                      <a:endParaRPr lang="ru-RU"/>
                    </a:p>
                  </a:txBody>
                  <a:tcPr/>
                </a:tc>
                <a:tc hMerge="1" vMerge="1">
                  <a:txBody>
                    <a:bodyPr/>
                    <a:lstStyle/>
                    <a:p>
                      <a:endParaRPr lang="ru-RU"/>
                    </a:p>
                  </a:txBody>
                  <a:tcPr/>
                </a:tc>
                <a:tc hMerge="1" vMerge="1">
                  <a:txBody>
                    <a:bodyPr/>
                    <a:lstStyle/>
                    <a:p>
                      <a:endParaRPr lang="ru-RU"/>
                    </a:p>
                  </a:txBody>
                  <a:tcPr/>
                </a:tc>
              </a:tr>
              <a:tr h="1807474">
                <a:tc>
                  <a:txBody>
                    <a:bodyPr/>
                    <a:lstStyle/>
                    <a:p>
                      <a:pPr algn="ctr" fontAlgn="ctr"/>
                      <a:r>
                        <a:rPr lang="ru-RU" sz="1400" b="1" i="0" u="none" strike="noStrike">
                          <a:solidFill>
                            <a:srgbClr val="000000"/>
                          </a:solidFill>
                          <a:effectLst/>
                          <a:latin typeface="Calibri" panose="020F0502020204030204" pitchFamily="34" charset="0"/>
                        </a:rPr>
                        <a:t>Год</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ru-RU" sz="1400" b="1" i="0" u="none" strike="noStrike" dirty="0">
                          <a:solidFill>
                            <a:srgbClr val="000000"/>
                          </a:solidFill>
                          <a:effectLst/>
                          <a:latin typeface="Calibri" panose="020F0502020204030204" pitchFamily="34" charset="0"/>
                        </a:rPr>
                        <a:t>Всего статей</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400" b="1" i="0" u="none" strike="noStrike" dirty="0">
                          <a:solidFill>
                            <a:srgbClr val="000000"/>
                          </a:solidFill>
                          <a:effectLst/>
                          <a:latin typeface="Calibri" panose="020F0502020204030204" pitchFamily="34" charset="0"/>
                        </a:rPr>
                        <a:t>Количество статей с нулевым числом цитирования</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400" b="1" i="0" u="none" strike="noStrike" dirty="0">
                          <a:solidFill>
                            <a:srgbClr val="000000"/>
                          </a:solidFill>
                          <a:effectLst/>
                          <a:latin typeface="Calibri" panose="020F0502020204030204" pitchFamily="34" charset="0"/>
                        </a:rPr>
                        <a:t>Доля </a:t>
                      </a:r>
                      <a:r>
                        <a:rPr lang="ru-RU" sz="1400" b="1" i="0" u="none" strike="noStrike" dirty="0" err="1">
                          <a:solidFill>
                            <a:srgbClr val="000000"/>
                          </a:solidFill>
                          <a:effectLst/>
                          <a:latin typeface="Calibri" panose="020F0502020204030204" pitchFamily="34" charset="0"/>
                        </a:rPr>
                        <a:t>непроцитир</a:t>
                      </a:r>
                      <a:r>
                        <a:rPr lang="ru-RU" sz="1400" b="1" i="0" u="none" strike="noStrike" dirty="0">
                          <a:solidFill>
                            <a:srgbClr val="000000"/>
                          </a:solidFill>
                          <a:effectLst/>
                          <a:latin typeface="Calibri" panose="020F0502020204030204" pitchFamily="34" charset="0"/>
                        </a:rPr>
                        <a:t>. статей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400" b="1" i="0" u="none" strike="noStrike" dirty="0">
                          <a:solidFill>
                            <a:srgbClr val="000000"/>
                          </a:solidFill>
                          <a:effectLst/>
                          <a:latin typeface="Calibri" panose="020F0502020204030204" pitchFamily="34" charset="0"/>
                        </a:rPr>
                        <a:t>Всего статей</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400" b="1" i="0" u="none" strike="noStrike" dirty="0">
                          <a:solidFill>
                            <a:srgbClr val="000000"/>
                          </a:solidFill>
                          <a:effectLst/>
                          <a:latin typeface="Calibri" panose="020F0502020204030204" pitchFamily="34" charset="0"/>
                        </a:rPr>
                        <a:t>Количество статей с нулевым числом цитирования</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400" b="1" i="0" u="none" strike="noStrike" dirty="0">
                          <a:solidFill>
                            <a:srgbClr val="000000"/>
                          </a:solidFill>
                          <a:effectLst/>
                          <a:latin typeface="Calibri" panose="020F0502020204030204" pitchFamily="34" charset="0"/>
                        </a:rPr>
                        <a:t>Доля </a:t>
                      </a:r>
                      <a:r>
                        <a:rPr lang="ru-RU" sz="1400" b="1" i="0" u="none" strike="noStrike" dirty="0" err="1">
                          <a:solidFill>
                            <a:srgbClr val="000000"/>
                          </a:solidFill>
                          <a:effectLst/>
                          <a:latin typeface="Calibri" panose="020F0502020204030204" pitchFamily="34" charset="0"/>
                        </a:rPr>
                        <a:t>непроцитир</a:t>
                      </a:r>
                      <a:r>
                        <a:rPr lang="ru-RU" sz="1400" b="1" i="0" u="none" strike="noStrike" dirty="0">
                          <a:solidFill>
                            <a:srgbClr val="000000"/>
                          </a:solidFill>
                          <a:effectLst/>
                          <a:latin typeface="Calibri" panose="020F0502020204030204" pitchFamily="34" charset="0"/>
                        </a:rPr>
                        <a:t>. статей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757">
                <a:tc>
                  <a:txBody>
                    <a:bodyPr/>
                    <a:lstStyle/>
                    <a:p>
                      <a:pPr algn="ctr" fontAlgn="ctr"/>
                      <a:r>
                        <a:rPr lang="ru-RU" sz="1800" b="1" i="0" u="none" strike="noStrike">
                          <a:solidFill>
                            <a:srgbClr val="000000"/>
                          </a:solidFill>
                          <a:effectLst/>
                          <a:latin typeface="Calibri" panose="020F0502020204030204" pitchFamily="34" charset="0"/>
                        </a:rPr>
                        <a:t>2005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800" b="0" i="0" u="none" strike="noStrike">
                          <a:solidFill>
                            <a:srgbClr val="000000"/>
                          </a:solidFill>
                          <a:effectLst/>
                          <a:latin typeface="Calibri" panose="020F0502020204030204" pitchFamily="34" charset="0"/>
                        </a:rPr>
                        <a:t>60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800" b="0" i="0" u="none" strike="noStrike">
                          <a:solidFill>
                            <a:srgbClr val="000000"/>
                          </a:solidFill>
                          <a:effectLst/>
                          <a:latin typeface="Calibri" panose="020F0502020204030204" pitchFamily="34" charset="0"/>
                        </a:rPr>
                        <a:t>17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800" b="0" i="0" u="none" strike="noStrike" dirty="0">
                          <a:solidFill>
                            <a:srgbClr val="000000"/>
                          </a:solidFill>
                          <a:effectLst/>
                          <a:latin typeface="Calibri" panose="020F0502020204030204" pitchFamily="34" charset="0"/>
                        </a:rPr>
                        <a:t>28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800" b="0" i="0" u="none" strike="noStrike">
                          <a:solidFill>
                            <a:srgbClr val="000000"/>
                          </a:solidFill>
                          <a:effectLst/>
                          <a:latin typeface="Calibri" panose="020F0502020204030204" pitchFamily="34" charset="0"/>
                        </a:rPr>
                        <a:t>68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800" b="0" i="0" u="none" strike="noStrike">
                          <a:solidFill>
                            <a:srgbClr val="000000"/>
                          </a:solidFill>
                          <a:effectLst/>
                          <a:latin typeface="Calibri" panose="020F0502020204030204" pitchFamily="34" charset="0"/>
                        </a:rPr>
                        <a:t>42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800" b="0" i="0" u="none" strike="noStrike">
                          <a:solidFill>
                            <a:srgbClr val="000000"/>
                          </a:solidFill>
                          <a:effectLst/>
                          <a:latin typeface="Calibri" panose="020F0502020204030204" pitchFamily="34" charset="0"/>
                        </a:rPr>
                        <a:t>62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757">
                <a:tc>
                  <a:txBody>
                    <a:bodyPr/>
                    <a:lstStyle/>
                    <a:p>
                      <a:pPr algn="ctr" fontAlgn="ctr"/>
                      <a:r>
                        <a:rPr lang="ru-RU" sz="1800" b="1" i="0" u="none" strike="noStrike">
                          <a:solidFill>
                            <a:srgbClr val="000000"/>
                          </a:solidFill>
                          <a:effectLst/>
                          <a:latin typeface="Calibri" panose="020F0502020204030204" pitchFamily="34" charset="0"/>
                        </a:rPr>
                        <a:t>2006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800" b="0" i="0" u="none" strike="noStrike">
                          <a:solidFill>
                            <a:srgbClr val="000000"/>
                          </a:solidFill>
                          <a:effectLst/>
                          <a:latin typeface="Calibri" panose="020F0502020204030204" pitchFamily="34" charset="0"/>
                        </a:rPr>
                        <a:t>59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800" b="0" i="0" u="none" strike="noStrike">
                          <a:solidFill>
                            <a:srgbClr val="000000"/>
                          </a:solidFill>
                          <a:effectLst/>
                          <a:latin typeface="Calibri" panose="020F0502020204030204" pitchFamily="34" charset="0"/>
                        </a:rPr>
                        <a:t>19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800" b="0" i="0" u="none" strike="noStrike">
                          <a:solidFill>
                            <a:srgbClr val="000000"/>
                          </a:solidFill>
                          <a:effectLst/>
                          <a:latin typeface="Calibri" panose="020F0502020204030204" pitchFamily="34" charset="0"/>
                        </a:rPr>
                        <a:t>32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800" b="0" i="0" u="none" strike="noStrike">
                          <a:solidFill>
                            <a:srgbClr val="000000"/>
                          </a:solidFill>
                          <a:effectLst/>
                          <a:latin typeface="Calibri" panose="020F0502020204030204" pitchFamily="34" charset="0"/>
                        </a:rPr>
                        <a:t>128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800" b="0" i="0" u="none" strike="noStrike">
                          <a:solidFill>
                            <a:srgbClr val="000000"/>
                          </a:solidFill>
                          <a:effectLst/>
                          <a:latin typeface="Calibri" panose="020F0502020204030204" pitchFamily="34" charset="0"/>
                        </a:rPr>
                        <a:t>71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800" b="0" i="0" u="none" strike="noStrike">
                          <a:solidFill>
                            <a:srgbClr val="000000"/>
                          </a:solidFill>
                          <a:effectLst/>
                          <a:latin typeface="Calibri" panose="020F0502020204030204" pitchFamily="34" charset="0"/>
                        </a:rPr>
                        <a:t>55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757">
                <a:tc>
                  <a:txBody>
                    <a:bodyPr/>
                    <a:lstStyle/>
                    <a:p>
                      <a:pPr algn="ctr" fontAlgn="ctr"/>
                      <a:r>
                        <a:rPr lang="ru-RU" sz="1800" b="1" i="0" u="none" strike="noStrike">
                          <a:solidFill>
                            <a:srgbClr val="000000"/>
                          </a:solidFill>
                          <a:effectLst/>
                          <a:latin typeface="Calibri" panose="020F0502020204030204" pitchFamily="34" charset="0"/>
                        </a:rPr>
                        <a:t>2007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800" b="0" i="0" u="none" strike="noStrike">
                          <a:solidFill>
                            <a:srgbClr val="000000"/>
                          </a:solidFill>
                          <a:effectLst/>
                          <a:latin typeface="Calibri" panose="020F0502020204030204" pitchFamily="34" charset="0"/>
                        </a:rPr>
                        <a:t>67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800" b="0" i="0" u="none" strike="noStrike">
                          <a:solidFill>
                            <a:srgbClr val="000000"/>
                          </a:solidFill>
                          <a:effectLst/>
                          <a:latin typeface="Calibri" panose="020F0502020204030204" pitchFamily="34" charset="0"/>
                        </a:rPr>
                        <a:t>33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800" b="0" i="0" u="none" strike="noStrike">
                          <a:solidFill>
                            <a:srgbClr val="000000"/>
                          </a:solidFill>
                          <a:effectLst/>
                          <a:latin typeface="Calibri" panose="020F0502020204030204" pitchFamily="34" charset="0"/>
                        </a:rPr>
                        <a:t>49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800" b="0" i="0" u="none" strike="noStrike">
                          <a:solidFill>
                            <a:srgbClr val="000000"/>
                          </a:solidFill>
                          <a:effectLst/>
                          <a:latin typeface="Calibri" panose="020F0502020204030204" pitchFamily="34" charset="0"/>
                        </a:rPr>
                        <a:t>56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800" b="0" i="0" u="none" strike="noStrike">
                          <a:solidFill>
                            <a:srgbClr val="000000"/>
                          </a:solidFill>
                          <a:effectLst/>
                          <a:latin typeface="Calibri" panose="020F0502020204030204" pitchFamily="34" charset="0"/>
                        </a:rPr>
                        <a:t>23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800" b="0" i="0" u="none" strike="noStrike">
                          <a:solidFill>
                            <a:srgbClr val="000000"/>
                          </a:solidFill>
                          <a:effectLst/>
                          <a:latin typeface="Calibri" panose="020F0502020204030204" pitchFamily="34" charset="0"/>
                        </a:rPr>
                        <a:t>41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757">
                <a:tc>
                  <a:txBody>
                    <a:bodyPr/>
                    <a:lstStyle/>
                    <a:p>
                      <a:pPr algn="ctr" fontAlgn="ctr"/>
                      <a:r>
                        <a:rPr lang="ru-RU" sz="1800" b="1" i="0" u="none" strike="noStrike">
                          <a:solidFill>
                            <a:srgbClr val="000000"/>
                          </a:solidFill>
                          <a:effectLst/>
                          <a:latin typeface="Calibri" panose="020F0502020204030204" pitchFamily="34" charset="0"/>
                        </a:rPr>
                        <a:t>2008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800" b="0" i="0" u="none" strike="noStrike">
                          <a:solidFill>
                            <a:srgbClr val="000000"/>
                          </a:solidFill>
                          <a:effectLst/>
                          <a:latin typeface="Calibri" panose="020F0502020204030204" pitchFamily="34" charset="0"/>
                        </a:rPr>
                        <a:t>73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800" b="0" i="0" u="none" strike="noStrike">
                          <a:solidFill>
                            <a:srgbClr val="000000"/>
                          </a:solidFill>
                          <a:effectLst/>
                          <a:latin typeface="Calibri" panose="020F0502020204030204" pitchFamily="34" charset="0"/>
                        </a:rPr>
                        <a:t>32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800" b="0" i="0" u="none" strike="noStrike" dirty="0">
                          <a:solidFill>
                            <a:srgbClr val="000000"/>
                          </a:solidFill>
                          <a:effectLst/>
                          <a:latin typeface="Calibri" panose="020F0502020204030204" pitchFamily="34" charset="0"/>
                        </a:rPr>
                        <a:t>44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800" b="0" i="0" u="none" strike="noStrike">
                          <a:solidFill>
                            <a:srgbClr val="000000"/>
                          </a:solidFill>
                          <a:effectLst/>
                          <a:latin typeface="Calibri" panose="020F0502020204030204" pitchFamily="34" charset="0"/>
                        </a:rPr>
                        <a:t>89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800" b="0" i="0" u="none" strike="noStrike">
                          <a:solidFill>
                            <a:srgbClr val="000000"/>
                          </a:solidFill>
                          <a:effectLst/>
                          <a:latin typeface="Calibri" panose="020F0502020204030204" pitchFamily="34" charset="0"/>
                        </a:rPr>
                        <a:t>62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800" b="0" i="0" u="none" strike="noStrike">
                          <a:solidFill>
                            <a:srgbClr val="000000"/>
                          </a:solidFill>
                          <a:effectLst/>
                          <a:latin typeface="Calibri" panose="020F0502020204030204" pitchFamily="34" charset="0"/>
                        </a:rPr>
                        <a:t>70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757">
                <a:tc>
                  <a:txBody>
                    <a:bodyPr/>
                    <a:lstStyle/>
                    <a:p>
                      <a:pPr algn="ctr" fontAlgn="ctr"/>
                      <a:r>
                        <a:rPr lang="ru-RU" sz="1800" b="1" i="0" u="none" strike="noStrike">
                          <a:solidFill>
                            <a:srgbClr val="000000"/>
                          </a:solidFill>
                          <a:effectLst/>
                          <a:latin typeface="Calibri" panose="020F0502020204030204" pitchFamily="34" charset="0"/>
                        </a:rPr>
                        <a:t>Всего</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800" b="1" i="0" u="none" strike="noStrike" dirty="0">
                          <a:solidFill>
                            <a:srgbClr val="000000"/>
                          </a:solidFill>
                          <a:effectLst/>
                          <a:latin typeface="Calibri" panose="020F0502020204030204" pitchFamily="34" charset="0"/>
                        </a:rPr>
                        <a:t>259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800" b="1" i="0" u="none" strike="noStrike" dirty="0">
                          <a:solidFill>
                            <a:srgbClr val="000000"/>
                          </a:solidFill>
                          <a:effectLst/>
                          <a:latin typeface="Calibri" panose="020F0502020204030204" pitchFamily="34" charset="0"/>
                        </a:rPr>
                        <a:t>101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800" b="1" i="0" u="none" strike="noStrike" dirty="0">
                          <a:solidFill>
                            <a:srgbClr val="C00000"/>
                          </a:solidFill>
                          <a:effectLst/>
                          <a:latin typeface="Calibri" panose="020F0502020204030204" pitchFamily="34" charset="0"/>
                        </a:rPr>
                        <a:t>39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800" b="1" i="0" u="none" strike="noStrike" dirty="0">
                          <a:solidFill>
                            <a:srgbClr val="000000"/>
                          </a:solidFill>
                          <a:effectLst/>
                          <a:latin typeface="Calibri" panose="020F0502020204030204" pitchFamily="34" charset="0"/>
                        </a:rPr>
                        <a:t>341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800" b="1" i="0" u="none" strike="noStrike">
                          <a:solidFill>
                            <a:srgbClr val="000000"/>
                          </a:solidFill>
                          <a:effectLst/>
                          <a:latin typeface="Calibri" panose="020F0502020204030204" pitchFamily="34" charset="0"/>
                        </a:rPr>
                        <a:t>198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800" b="1" i="0" u="none" strike="noStrike" dirty="0">
                          <a:solidFill>
                            <a:srgbClr val="C00000"/>
                          </a:solidFill>
                          <a:effectLst/>
                          <a:latin typeface="Calibri" panose="020F0502020204030204" pitchFamily="34" charset="0"/>
                        </a:rPr>
                        <a:t>58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251520" y="6237312"/>
            <a:ext cx="6831807" cy="400110"/>
          </a:xfrm>
          <a:prstGeom prst="rect">
            <a:avLst/>
          </a:prstGeom>
          <a:noFill/>
        </p:spPr>
        <p:txBody>
          <a:bodyPr wrap="none" rtlCol="0">
            <a:spAutoFit/>
          </a:bodyPr>
          <a:lstStyle/>
          <a:p>
            <a:r>
              <a:rPr lang="ru-RU" sz="2000" b="1" u="sng" dirty="0" smtClean="0"/>
              <a:t>Вывод: </a:t>
            </a:r>
            <a:r>
              <a:rPr lang="ru-RU" sz="2000" dirty="0" smtClean="0"/>
              <a:t>Регулярные выпуски цитируются лучше специальных</a:t>
            </a:r>
            <a:endParaRPr lang="ru-RU" sz="2000" dirty="0"/>
          </a:p>
        </p:txBody>
      </p:sp>
    </p:spTree>
    <p:extLst>
      <p:ext uri="{BB962C8B-B14F-4D97-AF65-F5344CB8AC3E}">
        <p14:creationId xmlns:p14="http://schemas.microsoft.com/office/powerpoint/2010/main" val="60297274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214312"/>
            <a:ext cx="971550" cy="790575"/>
          </a:xfrm>
          <a:prstGeom prst="rect">
            <a:avLst/>
          </a:prstGeom>
        </p:spPr>
      </p:pic>
      <p:grpSp>
        <p:nvGrpSpPr>
          <p:cNvPr id="3" name="Group 16"/>
          <p:cNvGrpSpPr/>
          <p:nvPr/>
        </p:nvGrpSpPr>
        <p:grpSpPr>
          <a:xfrm>
            <a:off x="0" y="5257800"/>
            <a:ext cx="9144000" cy="1600200"/>
            <a:chOff x="0" y="5257800"/>
            <a:chExt cx="9144000" cy="1600200"/>
          </a:xfrm>
        </p:grpSpPr>
        <p:sp>
          <p:nvSpPr>
            <p:cNvPr id="28" name="Right Triangle 27"/>
            <p:cNvSpPr/>
            <p:nvPr/>
          </p:nvSpPr>
          <p:spPr>
            <a:xfrm>
              <a:off x="0" y="5257800"/>
              <a:ext cx="9144000" cy="121920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sp>
          <p:nvSpPr>
            <p:cNvPr id="29" name="Rectangle 28"/>
            <p:cNvSpPr/>
            <p:nvPr/>
          </p:nvSpPr>
          <p:spPr>
            <a:xfrm>
              <a:off x="0" y="6477000"/>
              <a:ext cx="9144000" cy="381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grpSp>
      <p:graphicFrame>
        <p:nvGraphicFramePr>
          <p:cNvPr id="6" name="Таблица 5"/>
          <p:cNvGraphicFramePr>
            <a:graphicFrameLocks noGrp="1"/>
          </p:cNvGraphicFramePr>
          <p:nvPr>
            <p:extLst>
              <p:ext uri="{D42A27DB-BD31-4B8C-83A1-F6EECF244321}">
                <p14:modId xmlns:p14="http://schemas.microsoft.com/office/powerpoint/2010/main" val="3311820088"/>
              </p:ext>
            </p:extLst>
          </p:nvPr>
        </p:nvGraphicFramePr>
        <p:xfrm>
          <a:off x="755576" y="1257164"/>
          <a:ext cx="7462369" cy="5576443"/>
        </p:xfrm>
        <a:graphic>
          <a:graphicData uri="http://schemas.openxmlformats.org/drawingml/2006/table">
            <a:tbl>
              <a:tblPr firstRow="1" firstCol="1" bandRow="1"/>
              <a:tblGrid>
                <a:gridCol w="673258"/>
                <a:gridCol w="4615908"/>
                <a:gridCol w="670231"/>
                <a:gridCol w="1502972"/>
              </a:tblGrid>
              <a:tr h="320824">
                <a:tc>
                  <a:txBody>
                    <a:bodyPr/>
                    <a:lstStyle/>
                    <a:p>
                      <a:pPr>
                        <a:lnSpc>
                          <a:spcPct val="107000"/>
                        </a:lnSpc>
                        <a:spcAft>
                          <a:spcPts val="0"/>
                        </a:spcAft>
                      </a:pPr>
                      <a:r>
                        <a:rPr lang="ru-RU" sz="1800" b="1" dirty="0">
                          <a:effectLst/>
                          <a:latin typeface="Calibri" panose="020F0502020204030204" pitchFamily="34" charset="0"/>
                          <a:ea typeface="Calibri" panose="020F0502020204030204" pitchFamily="34"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2433" marR="52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800" b="1" dirty="0">
                          <a:effectLst/>
                          <a:latin typeface="Calibri" panose="020F0502020204030204" pitchFamily="34" charset="0"/>
                          <a:ea typeface="Calibri" panose="020F0502020204030204" pitchFamily="34" charset="0"/>
                          <a:cs typeface="Times New Roman" panose="02020603050405020304" pitchFamily="18" charset="0"/>
                        </a:rPr>
                        <a:t>Название </a:t>
                      </a:r>
                      <a:r>
                        <a:rPr lang="ru-RU" sz="1800" b="1" dirty="0" err="1">
                          <a:effectLst/>
                          <a:latin typeface="Calibri" panose="020F0502020204030204" pitchFamily="34" charset="0"/>
                          <a:ea typeface="Calibri" panose="020F0502020204030204" pitchFamily="34" charset="0"/>
                          <a:cs typeface="Times New Roman" panose="02020603050405020304" pitchFamily="18" charset="0"/>
                        </a:rPr>
                        <a:t>спец.выпуска</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2433" marR="52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800" b="1">
                          <a:effectLst/>
                          <a:latin typeface="Calibri" panose="020F0502020204030204" pitchFamily="34" charset="0"/>
                          <a:ea typeface="Calibri" panose="020F0502020204030204" pitchFamily="34" charset="0"/>
                          <a:cs typeface="Times New Roman" panose="02020603050405020304" pitchFamily="18" charset="0"/>
                        </a:rPr>
                        <a:t>Год</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52433" marR="52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800" b="1">
                          <a:effectLst/>
                          <a:latin typeface="Calibri" panose="020F0502020204030204" pitchFamily="34" charset="0"/>
                          <a:ea typeface="Calibri" panose="020F0502020204030204" pitchFamily="34" charset="0"/>
                          <a:cs typeface="Times New Roman" panose="02020603050405020304" pitchFamily="18" charset="0"/>
                        </a:rPr>
                        <a:t>Среднее число цитирований на статью</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52433" marR="52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1451">
                <a:tc>
                  <a:txBody>
                    <a:bodyPr/>
                    <a:lstStyle/>
                    <a:p>
                      <a:pPr>
                        <a:lnSpc>
                          <a:spcPct val="107000"/>
                        </a:lnSpc>
                        <a:spcAft>
                          <a:spcPts val="0"/>
                        </a:spcAft>
                      </a:pPr>
                      <a:r>
                        <a:rPr lang="ru-RU" sz="1800" b="1">
                          <a:effectLst/>
                          <a:latin typeface="Calibri" panose="020F0502020204030204" pitchFamily="34" charset="0"/>
                          <a:ea typeface="Calibri" panose="020F0502020204030204" pitchFamily="34" charset="0"/>
                          <a:cs typeface="Times New Roman" panose="02020603050405020304" pitchFamily="18" charset="0"/>
                        </a:rPr>
                        <a:t>1</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52433" marR="52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800" dirty="0">
                          <a:effectLst/>
                          <a:latin typeface="Calibri" panose="020F0502020204030204" pitchFamily="34" charset="0"/>
                          <a:ea typeface="Calibri" panose="020F0502020204030204" pitchFamily="34" charset="0"/>
                          <a:cs typeface="Times New Roman" panose="02020603050405020304" pitchFamily="18" charset="0"/>
                        </a:rPr>
                        <a:t>Труды IX рабочего совещания по электронным публикациям (El-Pub2004). Новосибирск, 23-25 сентября 2004 г.</a:t>
                      </a:r>
                    </a:p>
                  </a:txBody>
                  <a:tcPr marL="52433" marR="52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2005</a:t>
                      </a:r>
                    </a:p>
                  </a:txBody>
                  <a:tcPr marL="52433" marR="52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4,6</a:t>
                      </a:r>
                    </a:p>
                  </a:txBody>
                  <a:tcPr marL="52433" marR="52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601">
                <a:tc>
                  <a:txBody>
                    <a:bodyPr/>
                    <a:lstStyle/>
                    <a:p>
                      <a:pPr>
                        <a:lnSpc>
                          <a:spcPct val="107000"/>
                        </a:lnSpc>
                        <a:spcAft>
                          <a:spcPts val="0"/>
                        </a:spcAft>
                      </a:pPr>
                      <a:r>
                        <a:rPr lang="ru-RU" sz="1800" b="1">
                          <a:effectLst/>
                          <a:latin typeface="Calibri" panose="020F0502020204030204" pitchFamily="34" charset="0"/>
                          <a:ea typeface="Calibri" panose="020F0502020204030204" pitchFamily="34" charset="0"/>
                          <a:cs typeface="Times New Roman" panose="02020603050405020304" pitchFamily="18" charset="0"/>
                        </a:rPr>
                        <a:t>2</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52433" marR="52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800" dirty="0">
                          <a:effectLst/>
                          <a:latin typeface="Calibri" panose="020F0502020204030204" pitchFamily="34" charset="0"/>
                          <a:ea typeface="Calibri" panose="020F0502020204030204" pitchFamily="34" charset="0"/>
                          <a:cs typeface="Times New Roman" panose="02020603050405020304" pitchFamily="18" charset="0"/>
                        </a:rPr>
                        <a:t>Избранные доклады X Российской конференции "Распределенные информационно-вычислительные ресурсы" (DICR-2005), Новосибирск 6-8 октября 2005 г.</a:t>
                      </a:r>
                    </a:p>
                  </a:txBody>
                  <a:tcPr marL="52433" marR="52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2006</a:t>
                      </a:r>
                    </a:p>
                  </a:txBody>
                  <a:tcPr marL="52433" marR="52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800" dirty="0">
                          <a:effectLst/>
                          <a:latin typeface="Calibri" panose="020F0502020204030204" pitchFamily="34" charset="0"/>
                          <a:ea typeface="Calibri" panose="020F0502020204030204" pitchFamily="34" charset="0"/>
                          <a:cs typeface="Times New Roman" panose="02020603050405020304" pitchFamily="18" charset="0"/>
                        </a:rPr>
                        <a:t>3,1</a:t>
                      </a:r>
                    </a:p>
                  </a:txBody>
                  <a:tcPr marL="52433" marR="52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01">
                <a:tc>
                  <a:txBody>
                    <a:bodyPr/>
                    <a:lstStyle/>
                    <a:p>
                      <a:pPr>
                        <a:lnSpc>
                          <a:spcPct val="107000"/>
                        </a:lnSpc>
                        <a:spcAft>
                          <a:spcPts val="0"/>
                        </a:spcAft>
                      </a:pPr>
                      <a:r>
                        <a:rPr lang="ru-RU" sz="1800" b="1">
                          <a:effectLst/>
                          <a:latin typeface="Calibri" panose="020F0502020204030204" pitchFamily="34" charset="0"/>
                          <a:ea typeface="Calibri" panose="020F0502020204030204" pitchFamily="34" charset="0"/>
                          <a:cs typeface="Times New Roman" panose="02020603050405020304" pitchFamily="18" charset="0"/>
                        </a:rPr>
                        <a:t>3</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52433" marR="52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800" dirty="0">
                          <a:effectLst/>
                          <a:latin typeface="Calibri" panose="020F0502020204030204" pitchFamily="34" charset="0"/>
                          <a:ea typeface="Calibri" panose="020F0502020204030204" pitchFamily="34" charset="0"/>
                          <a:cs typeface="Times New Roman" panose="02020603050405020304" pitchFamily="18" charset="0"/>
                        </a:rPr>
                        <a:t>Труды Отдела проблем информатизации Томского научного центра СО РАН</a:t>
                      </a:r>
                    </a:p>
                  </a:txBody>
                  <a:tcPr marL="52433" marR="52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2007</a:t>
                      </a:r>
                    </a:p>
                  </a:txBody>
                  <a:tcPr marL="52433" marR="52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800" dirty="0">
                          <a:effectLst/>
                          <a:latin typeface="Calibri" panose="020F0502020204030204" pitchFamily="34" charset="0"/>
                          <a:ea typeface="Calibri" panose="020F0502020204030204" pitchFamily="34" charset="0"/>
                          <a:cs typeface="Times New Roman" panose="02020603050405020304" pitchFamily="18" charset="0"/>
                        </a:rPr>
                        <a:t>2,2</a:t>
                      </a:r>
                    </a:p>
                  </a:txBody>
                  <a:tcPr marL="52433" marR="52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01">
                <a:tc>
                  <a:txBody>
                    <a:bodyPr/>
                    <a:lstStyle/>
                    <a:p>
                      <a:pPr>
                        <a:lnSpc>
                          <a:spcPct val="107000"/>
                        </a:lnSpc>
                        <a:spcAft>
                          <a:spcPts val="0"/>
                        </a:spcAft>
                      </a:pPr>
                      <a:r>
                        <a:rPr lang="ru-RU" sz="1800" b="1">
                          <a:effectLst/>
                          <a:latin typeface="Calibri" panose="020F0502020204030204" pitchFamily="34" charset="0"/>
                          <a:ea typeface="Calibri" panose="020F0502020204030204" pitchFamily="34" charset="0"/>
                          <a:cs typeface="Times New Roman" panose="02020603050405020304" pitchFamily="18" charset="0"/>
                        </a:rPr>
                        <a:t>4</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52433" marR="52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Специальный выпуск, посвященный 85-летию со дня рождения Н.Н. Яненко, часть 1</a:t>
                      </a:r>
                    </a:p>
                  </a:txBody>
                  <a:tcPr marL="52433" marR="52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2006</a:t>
                      </a:r>
                    </a:p>
                  </a:txBody>
                  <a:tcPr marL="52433" marR="52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800" dirty="0">
                          <a:effectLst/>
                          <a:latin typeface="Calibri" panose="020F0502020204030204" pitchFamily="34" charset="0"/>
                          <a:ea typeface="Calibri" panose="020F0502020204030204" pitchFamily="34" charset="0"/>
                          <a:cs typeface="Times New Roman" panose="02020603050405020304" pitchFamily="18" charset="0"/>
                        </a:rPr>
                        <a:t>1,8</a:t>
                      </a:r>
                    </a:p>
                  </a:txBody>
                  <a:tcPr marL="52433" marR="52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601">
                <a:tc>
                  <a:txBody>
                    <a:bodyPr/>
                    <a:lstStyle/>
                    <a:p>
                      <a:pPr>
                        <a:lnSpc>
                          <a:spcPct val="107000"/>
                        </a:lnSpc>
                        <a:spcAft>
                          <a:spcPts val="0"/>
                        </a:spcAft>
                      </a:pPr>
                      <a:r>
                        <a:rPr lang="ru-RU" sz="1800" b="1">
                          <a:effectLst/>
                          <a:latin typeface="Calibri" panose="020F0502020204030204" pitchFamily="34" charset="0"/>
                          <a:ea typeface="Calibri" panose="020F0502020204030204" pitchFamily="34" charset="0"/>
                          <a:cs typeface="Times New Roman" panose="02020603050405020304" pitchFamily="18" charset="0"/>
                        </a:rPr>
                        <a:t>5</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52433" marR="52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800" dirty="0">
                          <a:effectLst/>
                          <a:latin typeface="Calibri" panose="020F0502020204030204" pitchFamily="34" charset="0"/>
                          <a:ea typeface="Calibri" panose="020F0502020204030204" pitchFamily="34" charset="0"/>
                          <a:cs typeface="Times New Roman" panose="02020603050405020304" pitchFamily="18" charset="0"/>
                        </a:rPr>
                        <a:t>Информационные технологии для эколого-биологических исследований. Междисциплинарный интеграционный проект СО РАН</a:t>
                      </a:r>
                    </a:p>
                  </a:txBody>
                  <a:tcPr marL="52433" marR="52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800">
                          <a:effectLst/>
                          <a:latin typeface="Calibri" panose="020F0502020204030204" pitchFamily="34" charset="0"/>
                          <a:ea typeface="Calibri" panose="020F0502020204030204" pitchFamily="34" charset="0"/>
                          <a:cs typeface="Times New Roman" panose="02020603050405020304" pitchFamily="18" charset="0"/>
                        </a:rPr>
                        <a:t>2007</a:t>
                      </a:r>
                    </a:p>
                  </a:txBody>
                  <a:tcPr marL="52433" marR="52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800" dirty="0">
                          <a:effectLst/>
                          <a:latin typeface="Calibri" panose="020F0502020204030204" pitchFamily="34" charset="0"/>
                          <a:ea typeface="Calibri" panose="020F0502020204030204" pitchFamily="34" charset="0"/>
                          <a:cs typeface="Times New Roman" panose="02020603050405020304" pitchFamily="18" charset="0"/>
                        </a:rPr>
                        <a:t>1,7</a:t>
                      </a:r>
                    </a:p>
                  </a:txBody>
                  <a:tcPr marL="52433" marR="52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Rectangle 2"/>
          <p:cNvSpPr>
            <a:spLocks noChangeArrowheads="1"/>
          </p:cNvSpPr>
          <p:nvPr/>
        </p:nvSpPr>
        <p:spPr bwMode="auto">
          <a:xfrm>
            <a:off x="797460" y="0"/>
            <a:ext cx="8526052"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ru-RU" altLang="ru-RU" sz="32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Наиболее цитируемые</a:t>
            </a:r>
            <a:r>
              <a:rPr kumimoji="0" lang="ru-RU" altLang="ru-RU" sz="3200" b="1" i="0" u="none" strike="noStrike" cap="none" normalizeH="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ru-RU" altLang="ru-RU" sz="32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специальные выпуски </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32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(2005-2008гг.)</a:t>
            </a:r>
            <a:endParaRPr kumimoji="0" lang="ru-RU" altLang="ru-RU" sz="3200" b="1"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5454618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5"/>
          <p:cNvGrpSpPr/>
          <p:nvPr/>
        </p:nvGrpSpPr>
        <p:grpSpPr>
          <a:xfrm>
            <a:off x="0" y="0"/>
            <a:ext cx="9144000" cy="1524000"/>
            <a:chOff x="0" y="0"/>
            <a:chExt cx="9144000" cy="1524000"/>
          </a:xfrm>
        </p:grpSpPr>
        <p:sp>
          <p:nvSpPr>
            <p:cNvPr id="31" name="Right Triangle 30"/>
            <p:cNvSpPr/>
            <p:nvPr/>
          </p:nvSpPr>
          <p:spPr>
            <a:xfrm flipH="1" flipV="1">
              <a:off x="0" y="304800"/>
              <a:ext cx="9144000" cy="1219200"/>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sp>
          <p:nvSpPr>
            <p:cNvPr id="32" name="Rectangle 31"/>
            <p:cNvSpPr/>
            <p:nvPr/>
          </p:nvSpPr>
          <p:spPr>
            <a:xfrm>
              <a:off x="0" y="0"/>
              <a:ext cx="91440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grpSp>
      <p:grpSp>
        <p:nvGrpSpPr>
          <p:cNvPr id="3" name="Group 16"/>
          <p:cNvGrpSpPr/>
          <p:nvPr/>
        </p:nvGrpSpPr>
        <p:grpSpPr>
          <a:xfrm>
            <a:off x="0" y="5257800"/>
            <a:ext cx="9144000" cy="1600200"/>
            <a:chOff x="0" y="5257800"/>
            <a:chExt cx="9144000" cy="1600200"/>
          </a:xfrm>
        </p:grpSpPr>
        <p:sp>
          <p:nvSpPr>
            <p:cNvPr id="28" name="Right Triangle 27"/>
            <p:cNvSpPr/>
            <p:nvPr/>
          </p:nvSpPr>
          <p:spPr>
            <a:xfrm>
              <a:off x="0" y="5257800"/>
              <a:ext cx="9144000" cy="121920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sp>
          <p:nvSpPr>
            <p:cNvPr id="29" name="Rectangle 28"/>
            <p:cNvSpPr/>
            <p:nvPr/>
          </p:nvSpPr>
          <p:spPr>
            <a:xfrm>
              <a:off x="0" y="6477000"/>
              <a:ext cx="9144000" cy="381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grpSp>
      <p:sp>
        <p:nvSpPr>
          <p:cNvPr id="4" name="Прямоугольник 3"/>
          <p:cNvSpPr/>
          <p:nvPr/>
        </p:nvSpPr>
        <p:spPr>
          <a:xfrm>
            <a:off x="395536" y="-35672"/>
            <a:ext cx="9059980" cy="1096519"/>
          </a:xfrm>
          <a:prstGeom prst="rect">
            <a:avLst/>
          </a:prstGeom>
        </p:spPr>
        <p:txBody>
          <a:bodyPr wrap="square">
            <a:spAutoFit/>
          </a:bodyPr>
          <a:lstStyle/>
          <a:p>
            <a:pPr algn="ctr">
              <a:lnSpc>
                <a:spcPct val="107000"/>
              </a:lnSpc>
              <a:spcAft>
                <a:spcPts val="800"/>
              </a:spcAft>
            </a:pPr>
            <a:r>
              <a:rPr lang="ru-RU" sz="2800" b="1" dirty="0">
                <a:latin typeface="Calibri" panose="020F0502020204030204" pitchFamily="34" charset="0"/>
                <a:ea typeface="Calibri" panose="020F0502020204030204" pitchFamily="34" charset="0"/>
                <a:cs typeface="Times New Roman" panose="02020603050405020304" pitchFamily="18" charset="0"/>
              </a:rPr>
              <a:t>Место ЖВТ среди журналов с аналогичным </a:t>
            </a:r>
            <a:endParaRPr lang="ru-RU" sz="2800" b="1" dirty="0" smtClean="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ru-RU" sz="2800" b="1" dirty="0" smtClean="0">
                <a:latin typeface="Calibri" panose="020F0502020204030204" pitchFamily="34" charset="0"/>
                <a:ea typeface="Calibri" panose="020F0502020204030204" pitchFamily="34" charset="0"/>
                <a:cs typeface="Times New Roman" panose="02020603050405020304" pitchFamily="18" charset="0"/>
              </a:rPr>
              <a:t>профилем</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2384610207"/>
              </p:ext>
            </p:extLst>
          </p:nvPr>
        </p:nvGraphicFramePr>
        <p:xfrm>
          <a:off x="-23483" y="1052736"/>
          <a:ext cx="9167484" cy="4757551"/>
        </p:xfrm>
        <a:graphic>
          <a:graphicData uri="http://schemas.openxmlformats.org/drawingml/2006/table">
            <a:tbl>
              <a:tblPr firstRow="1" firstCol="1" bandRow="1"/>
              <a:tblGrid>
                <a:gridCol w="2228445"/>
                <a:gridCol w="1502471"/>
                <a:gridCol w="1713344"/>
                <a:gridCol w="1861612"/>
                <a:gridCol w="1861612"/>
              </a:tblGrid>
              <a:tr h="172725">
                <a:tc rowSpan="2">
                  <a:txBody>
                    <a:bodyPr/>
                    <a:lstStyle/>
                    <a:p>
                      <a:pPr algn="ctr">
                        <a:lnSpc>
                          <a:spcPct val="107000"/>
                        </a:lnSpc>
                        <a:spcAft>
                          <a:spcPts val="0"/>
                        </a:spcAft>
                      </a:pPr>
                      <a:r>
                        <a:rPr lang="ru-RU" sz="1600" b="1" dirty="0">
                          <a:effectLst/>
                          <a:latin typeface="Calibri" panose="020F0502020204030204" pitchFamily="34" charset="0"/>
                          <a:ea typeface="Calibri" panose="020F0502020204030204" pitchFamily="34" charset="0"/>
                          <a:cs typeface="Times New Roman" panose="02020603050405020304" pitchFamily="18" charset="0"/>
                        </a:rPr>
                        <a:t>Показатель РИНЦ (2012г.)</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81" marR="62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07000"/>
                        </a:lnSpc>
                        <a:spcAft>
                          <a:spcPts val="0"/>
                        </a:spcAft>
                      </a:pPr>
                      <a:r>
                        <a:rPr lang="ru-RU" sz="1600" b="1" dirty="0">
                          <a:effectLst/>
                          <a:latin typeface="Calibri" panose="020F0502020204030204" pitchFamily="34"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ru-RU" sz="1600" b="1" dirty="0" smtClean="0">
                          <a:effectLst/>
                          <a:latin typeface="Calibri" panose="020F0502020204030204" pitchFamily="34" charset="0"/>
                          <a:ea typeface="Calibri" panose="020F0502020204030204" pitchFamily="34" charset="0"/>
                          <a:cs typeface="Times New Roman" panose="02020603050405020304" pitchFamily="18" charset="0"/>
                        </a:rPr>
                        <a:t>Значение данного показателя в </a:t>
                      </a:r>
                      <a:r>
                        <a:rPr lang="ru-RU" sz="1600" b="1" dirty="0">
                          <a:effectLst/>
                          <a:latin typeface="Calibri" panose="020F0502020204030204" pitchFamily="34" charset="0"/>
                          <a:ea typeface="Calibri" panose="020F0502020204030204" pitchFamily="34" charset="0"/>
                          <a:cs typeface="Times New Roman" panose="02020603050405020304" pitchFamily="18" charset="0"/>
                        </a:rPr>
                        <a:t>ЖВТ</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81" marR="62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07000"/>
                        </a:lnSpc>
                        <a:spcAft>
                          <a:spcPts val="0"/>
                        </a:spcAft>
                      </a:pPr>
                      <a:r>
                        <a:rPr lang="ru-RU" sz="1600" b="1" dirty="0" smtClean="0">
                          <a:effectLst/>
                          <a:latin typeface="Calibri" panose="020F0502020204030204" pitchFamily="34" charset="0"/>
                          <a:ea typeface="Calibri" panose="020F0502020204030204" pitchFamily="34" charset="0"/>
                          <a:cs typeface="Times New Roman" panose="02020603050405020304" pitchFamily="18" charset="0"/>
                        </a:rPr>
                        <a:t>Место ЖВТ </a:t>
                      </a:r>
                      <a:r>
                        <a:rPr lang="ru-RU" sz="1600" b="1" dirty="0">
                          <a:effectLst/>
                          <a:latin typeface="Calibri" panose="020F0502020204030204" pitchFamily="34" charset="0"/>
                          <a:ea typeface="Calibri" panose="020F0502020204030204" pitchFamily="34" charset="0"/>
                          <a:cs typeface="Times New Roman" panose="02020603050405020304" pitchFamily="18" charset="0"/>
                        </a:rPr>
                        <a:t>в рейтинге </a:t>
                      </a:r>
                      <a:r>
                        <a:rPr lang="ru-RU" sz="1600" b="1" dirty="0" smtClean="0">
                          <a:effectLst/>
                          <a:latin typeface="Calibri" panose="020F0502020204030204" pitchFamily="34" charset="0"/>
                          <a:ea typeface="Calibri" panose="020F0502020204030204" pitchFamily="34" charset="0"/>
                          <a:cs typeface="Times New Roman" panose="02020603050405020304" pitchFamily="18" charset="0"/>
                        </a:rPr>
                        <a:t>РИНЦ</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81" marR="62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r>
              <a:tr h="449660">
                <a:tc vMerge="1">
                  <a:txBody>
                    <a:bodyPr/>
                    <a:lstStyle/>
                    <a:p>
                      <a:endParaRPr lang="ru-RU"/>
                    </a:p>
                  </a:txBody>
                  <a:tcPr/>
                </a:tc>
                <a:tc vMerge="1">
                  <a:txBody>
                    <a:bodyPr/>
                    <a:lstStyle/>
                    <a:p>
                      <a:endParaRPr lang="ru-RU"/>
                    </a:p>
                  </a:txBody>
                  <a:tcPr/>
                </a:tc>
                <a:tc>
                  <a:txBody>
                    <a:bodyPr/>
                    <a:lstStyle/>
                    <a:p>
                      <a:pPr algn="ctr">
                        <a:lnSpc>
                          <a:spcPct val="107000"/>
                        </a:lnSpc>
                        <a:spcAft>
                          <a:spcPts val="0"/>
                        </a:spcAft>
                      </a:pPr>
                      <a:r>
                        <a:rPr lang="ru-RU" sz="1600" dirty="0" smtClean="0">
                          <a:effectLst/>
                          <a:latin typeface="Calibri" panose="020F0502020204030204" pitchFamily="34" charset="0"/>
                          <a:ea typeface="Calibri" panose="020F0502020204030204" pitchFamily="34" charset="0"/>
                          <a:cs typeface="Times New Roman" panose="02020603050405020304" pitchFamily="18" charset="0"/>
                        </a:rPr>
                        <a:t>Математика(всего159 журналов)</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81" marR="62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effectLst/>
                          <a:latin typeface="Calibri" panose="020F0502020204030204" pitchFamily="34" charset="0"/>
                          <a:ea typeface="Calibri" panose="020F0502020204030204" pitchFamily="34" charset="0"/>
                          <a:cs typeface="Times New Roman" panose="02020603050405020304" pitchFamily="18" charset="0"/>
                        </a:rPr>
                        <a:t>Автоматика и </a:t>
                      </a:r>
                      <a:r>
                        <a:rPr lang="ru-RU" sz="1600" dirty="0" smtClean="0">
                          <a:effectLst/>
                          <a:latin typeface="Calibri" panose="020F0502020204030204" pitchFamily="34" charset="0"/>
                          <a:ea typeface="Calibri" panose="020F0502020204030204" pitchFamily="34" charset="0"/>
                          <a:cs typeface="Times New Roman" panose="02020603050405020304" pitchFamily="18" charset="0"/>
                        </a:rPr>
                        <a:t>ВТ(всего 141 журнал)</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81" marR="62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smtClean="0">
                          <a:effectLst/>
                          <a:latin typeface="Calibri" panose="020F0502020204030204" pitchFamily="34" charset="0"/>
                          <a:ea typeface="Calibri" panose="020F0502020204030204" pitchFamily="34" charset="0"/>
                          <a:cs typeface="Times New Roman" panose="02020603050405020304" pitchFamily="18" charset="0"/>
                        </a:rPr>
                        <a:t>Информатика(всего 42</a:t>
                      </a:r>
                      <a:r>
                        <a:rPr lang="ru-RU" sz="1600" baseline="0" dirty="0" smtClean="0">
                          <a:effectLst/>
                          <a:latin typeface="Calibri" panose="020F0502020204030204" pitchFamily="34" charset="0"/>
                          <a:ea typeface="Calibri" panose="020F0502020204030204" pitchFamily="34" charset="0"/>
                          <a:cs typeface="Times New Roman" panose="02020603050405020304" pitchFamily="18" charset="0"/>
                        </a:rPr>
                        <a:t> журнала</a:t>
                      </a:r>
                      <a:r>
                        <a:rPr lang="ru-RU" sz="16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81" marR="62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948">
                <a:tc>
                  <a:txBody>
                    <a:bodyPr/>
                    <a:lstStyle/>
                    <a:p>
                      <a:pPr>
                        <a:lnSpc>
                          <a:spcPct val="107000"/>
                        </a:lnSpc>
                        <a:spcAft>
                          <a:spcPts val="0"/>
                        </a:spcAft>
                      </a:pPr>
                      <a:r>
                        <a:rPr lang="ru-RU" sz="1600" dirty="0">
                          <a:effectLst/>
                          <a:latin typeface="Calibri" panose="020F0502020204030204" pitchFamily="34" charset="0"/>
                          <a:ea typeface="Calibri" panose="020F0502020204030204" pitchFamily="34" charset="0"/>
                          <a:cs typeface="Times New Roman" panose="02020603050405020304" pitchFamily="18" charset="0"/>
                        </a:rPr>
                        <a:t>Число </a:t>
                      </a:r>
                      <a:r>
                        <a:rPr lang="ru-RU" sz="1600" dirty="0" smtClean="0">
                          <a:effectLst/>
                          <a:latin typeface="Calibri" panose="020F0502020204030204" pitchFamily="34" charset="0"/>
                          <a:ea typeface="Calibri" panose="020F0502020204030204" pitchFamily="34" charset="0"/>
                          <a:cs typeface="Times New Roman" panose="02020603050405020304" pitchFamily="18" charset="0"/>
                        </a:rPr>
                        <a:t>цитирований </a:t>
                      </a:r>
                      <a:r>
                        <a:rPr lang="ru-RU" sz="1600" dirty="0">
                          <a:effectLst/>
                          <a:latin typeface="Calibri" panose="020F0502020204030204" pitchFamily="34" charset="0"/>
                          <a:ea typeface="Calibri" panose="020F0502020204030204" pitchFamily="34" charset="0"/>
                          <a:cs typeface="Times New Roman" panose="02020603050405020304" pitchFamily="18" charset="0"/>
                        </a:rPr>
                        <a:t>журнала за год  </a:t>
                      </a:r>
                    </a:p>
                  </a:txBody>
                  <a:tcPr marL="62181" marR="62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333</a:t>
                      </a:r>
                    </a:p>
                  </a:txBody>
                  <a:tcPr marL="62181" marR="62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19</a:t>
                      </a:r>
                    </a:p>
                  </a:txBody>
                  <a:tcPr marL="62181" marR="62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7</a:t>
                      </a:r>
                    </a:p>
                  </a:txBody>
                  <a:tcPr marL="62181" marR="62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3</a:t>
                      </a:r>
                    </a:p>
                  </a:txBody>
                  <a:tcPr marL="62181" marR="62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3246">
                <a:tc>
                  <a:txBody>
                    <a:bodyPr/>
                    <a:lstStyle/>
                    <a:p>
                      <a:pPr>
                        <a:lnSpc>
                          <a:spcPct val="107000"/>
                        </a:lnSpc>
                        <a:spcAft>
                          <a:spcPts val="0"/>
                        </a:spcAft>
                      </a:pPr>
                      <a:r>
                        <a:rPr lang="ru-RU" sz="1600" dirty="0">
                          <a:effectLst/>
                          <a:latin typeface="Calibri" panose="020F0502020204030204" pitchFamily="34" charset="0"/>
                          <a:ea typeface="Calibri" panose="020F0502020204030204" pitchFamily="34" charset="0"/>
                          <a:cs typeface="Times New Roman" panose="02020603050405020304" pitchFamily="18" charset="0"/>
                        </a:rPr>
                        <a:t>Пятилетний </a:t>
                      </a:r>
                      <a:r>
                        <a:rPr lang="ru-RU" sz="1600" dirty="0" err="1">
                          <a:effectLst/>
                          <a:latin typeface="Calibri" panose="020F0502020204030204" pitchFamily="34" charset="0"/>
                          <a:ea typeface="Calibri" panose="020F0502020204030204" pitchFamily="34" charset="0"/>
                          <a:cs typeface="Times New Roman" panose="02020603050405020304" pitchFamily="18" charset="0"/>
                        </a:rPr>
                        <a:t>импакт</a:t>
                      </a:r>
                      <a:r>
                        <a:rPr lang="ru-RU" sz="1600" dirty="0">
                          <a:effectLst/>
                          <a:latin typeface="Calibri" panose="020F0502020204030204" pitchFamily="34" charset="0"/>
                          <a:ea typeface="Calibri" panose="020F0502020204030204" pitchFamily="34" charset="0"/>
                          <a:cs typeface="Times New Roman" panose="02020603050405020304" pitchFamily="18" charset="0"/>
                        </a:rPr>
                        <a:t>-фактор </a:t>
                      </a:r>
                      <a:r>
                        <a:rPr lang="ru-RU" sz="1600" dirty="0" smtClean="0">
                          <a:effectLst/>
                          <a:latin typeface="Calibri" panose="020F0502020204030204" pitchFamily="34" charset="0"/>
                          <a:ea typeface="Calibri" panose="020F0502020204030204" pitchFamily="34" charset="0"/>
                          <a:cs typeface="Times New Roman" panose="02020603050405020304" pitchFamily="18" charset="0"/>
                        </a:rPr>
                        <a:t>РИНЦ</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81" marR="62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effectLst/>
                          <a:latin typeface="Calibri" panose="020F0502020204030204" pitchFamily="34" charset="0"/>
                          <a:ea typeface="Calibri" panose="020F0502020204030204" pitchFamily="34" charset="0"/>
                          <a:cs typeface="Times New Roman" panose="02020603050405020304" pitchFamily="18" charset="0"/>
                        </a:rPr>
                        <a:t>0,342</a:t>
                      </a:r>
                    </a:p>
                  </a:txBody>
                  <a:tcPr marL="62181" marR="62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effectLst/>
                          <a:latin typeface="Calibri" panose="020F0502020204030204" pitchFamily="34" charset="0"/>
                          <a:ea typeface="Calibri" panose="020F0502020204030204" pitchFamily="34" charset="0"/>
                          <a:cs typeface="Times New Roman" panose="02020603050405020304" pitchFamily="18" charset="0"/>
                        </a:rPr>
                        <a:t>34</a:t>
                      </a:r>
                    </a:p>
                  </a:txBody>
                  <a:tcPr marL="62181" marR="62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effectLst/>
                          <a:latin typeface="Calibri" panose="020F0502020204030204" pitchFamily="34" charset="0"/>
                          <a:ea typeface="Calibri" panose="020F0502020204030204" pitchFamily="34" charset="0"/>
                          <a:cs typeface="Times New Roman" panose="02020603050405020304" pitchFamily="18" charset="0"/>
                        </a:rPr>
                        <a:t>13</a:t>
                      </a:r>
                    </a:p>
                  </a:txBody>
                  <a:tcPr marL="62181" marR="62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8</a:t>
                      </a:r>
                    </a:p>
                  </a:txBody>
                  <a:tcPr marL="62181" marR="62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0596">
                <a:tc>
                  <a:txBody>
                    <a:bodyPr/>
                    <a:lstStyle/>
                    <a:p>
                      <a:pPr>
                        <a:lnSpc>
                          <a:spcPct val="107000"/>
                        </a:lnSpc>
                        <a:spcAft>
                          <a:spcPts val="0"/>
                        </a:spcAft>
                      </a:pPr>
                      <a:r>
                        <a:rPr lang="ru-RU" sz="1600" dirty="0">
                          <a:effectLst/>
                          <a:latin typeface="Calibri" panose="020F0502020204030204" pitchFamily="34" charset="0"/>
                          <a:ea typeface="Calibri" panose="020F0502020204030204" pitchFamily="34" charset="0"/>
                          <a:cs typeface="Times New Roman" panose="02020603050405020304" pitchFamily="18" charset="0"/>
                        </a:rPr>
                        <a:t>Пятилетний </a:t>
                      </a:r>
                      <a:r>
                        <a:rPr lang="ru-RU" sz="1600" dirty="0" err="1">
                          <a:effectLst/>
                          <a:latin typeface="Calibri" panose="020F0502020204030204" pitchFamily="34" charset="0"/>
                          <a:ea typeface="Calibri" panose="020F0502020204030204" pitchFamily="34" charset="0"/>
                          <a:cs typeface="Times New Roman" panose="02020603050405020304" pitchFamily="18" charset="0"/>
                        </a:rPr>
                        <a:t>импакт</a:t>
                      </a:r>
                      <a:r>
                        <a:rPr lang="ru-RU" sz="1600" dirty="0">
                          <a:effectLst/>
                          <a:latin typeface="Calibri" panose="020F0502020204030204" pitchFamily="34" charset="0"/>
                          <a:ea typeface="Calibri" panose="020F0502020204030204" pitchFamily="34" charset="0"/>
                          <a:cs typeface="Times New Roman" panose="02020603050405020304" pitchFamily="18" charset="0"/>
                        </a:rPr>
                        <a:t>-фактор РИНЦ без </a:t>
                      </a:r>
                      <a:r>
                        <a:rPr lang="ru-RU" sz="1600" dirty="0" err="1">
                          <a:effectLst/>
                          <a:latin typeface="Calibri" panose="020F0502020204030204" pitchFamily="34" charset="0"/>
                          <a:ea typeface="Calibri" panose="020F0502020204030204" pitchFamily="34" charset="0"/>
                          <a:cs typeface="Times New Roman" panose="02020603050405020304" pitchFamily="18" charset="0"/>
                        </a:rPr>
                        <a:t>самоцитирования</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81" marR="62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0,318</a:t>
                      </a:r>
                    </a:p>
                  </a:txBody>
                  <a:tcPr marL="62181" marR="62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24</a:t>
                      </a:r>
                    </a:p>
                  </a:txBody>
                  <a:tcPr marL="62181" marR="62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12</a:t>
                      </a:r>
                    </a:p>
                  </a:txBody>
                  <a:tcPr marL="62181" marR="62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4</a:t>
                      </a:r>
                    </a:p>
                  </a:txBody>
                  <a:tcPr marL="62181" marR="62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298">
                <a:tc>
                  <a:txBody>
                    <a:bodyPr/>
                    <a:lstStyle/>
                    <a:p>
                      <a:pP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Число статей в журнале за год</a:t>
                      </a:r>
                    </a:p>
                  </a:txBody>
                  <a:tcPr marL="62181" marR="62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50</a:t>
                      </a:r>
                    </a:p>
                  </a:txBody>
                  <a:tcPr marL="62181" marR="62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43</a:t>
                      </a:r>
                    </a:p>
                  </a:txBody>
                  <a:tcPr marL="62181" marR="62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58</a:t>
                      </a:r>
                    </a:p>
                  </a:txBody>
                  <a:tcPr marL="62181" marR="62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16</a:t>
                      </a:r>
                    </a:p>
                  </a:txBody>
                  <a:tcPr marL="62181" marR="62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3246">
                <a:tc>
                  <a:txBody>
                    <a:bodyPr/>
                    <a:lstStyle/>
                    <a:p>
                      <a:pPr>
                        <a:lnSpc>
                          <a:spcPct val="107000"/>
                        </a:lnSpc>
                        <a:spcAft>
                          <a:spcPts val="0"/>
                        </a:spcAft>
                      </a:pPr>
                      <a:r>
                        <a:rPr lang="ru-RU" sz="1600" dirty="0">
                          <a:effectLst/>
                          <a:latin typeface="Calibri" panose="020F0502020204030204" pitchFamily="34" charset="0"/>
                          <a:ea typeface="Calibri" panose="020F0502020204030204" pitchFamily="34" charset="0"/>
                          <a:cs typeface="Times New Roman" panose="02020603050405020304" pitchFamily="18" charset="0"/>
                        </a:rPr>
                        <a:t>Число цитирований журнала за год без учета </a:t>
                      </a:r>
                      <a:r>
                        <a:rPr lang="ru-RU" sz="1600" dirty="0" err="1">
                          <a:effectLst/>
                          <a:latin typeface="Calibri" panose="020F0502020204030204" pitchFamily="34" charset="0"/>
                          <a:ea typeface="Calibri" panose="020F0502020204030204" pitchFamily="34" charset="0"/>
                          <a:cs typeface="Times New Roman" panose="02020603050405020304" pitchFamily="18" charset="0"/>
                        </a:rPr>
                        <a:t>самоцитирований</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81" marR="62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300</a:t>
                      </a:r>
                    </a:p>
                  </a:txBody>
                  <a:tcPr marL="62181" marR="62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19</a:t>
                      </a:r>
                    </a:p>
                  </a:txBody>
                  <a:tcPr marL="62181" marR="62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7</a:t>
                      </a:r>
                    </a:p>
                  </a:txBody>
                  <a:tcPr marL="62181" marR="62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3</a:t>
                      </a:r>
                      <a:r>
                        <a:rPr lang="ru-RU" sz="1600" dirty="0">
                          <a:effectLst/>
                          <a:latin typeface="Calibri" panose="020F0502020204030204" pitchFamily="34" charset="0"/>
                          <a:ea typeface="Calibri" panose="020F0502020204030204" pitchFamily="34" charset="0"/>
                          <a:cs typeface="Times New Roman" panose="02020603050405020304" pitchFamily="18" charset="0"/>
                        </a:rPr>
                        <a:t> </a:t>
                      </a:r>
                    </a:p>
                  </a:txBody>
                  <a:tcPr marL="62181" marR="62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194493"/>
            <a:ext cx="971550" cy="790575"/>
          </a:xfrm>
          <a:prstGeom prst="rect">
            <a:avLst/>
          </a:prstGeom>
        </p:spPr>
      </p:pic>
    </p:spTree>
    <p:extLst>
      <p:ext uri="{BB962C8B-B14F-4D97-AF65-F5344CB8AC3E}">
        <p14:creationId xmlns:p14="http://schemas.microsoft.com/office/powerpoint/2010/main" val="3330532549"/>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0" y="0"/>
            <a:ext cx="91440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grpSp>
        <p:nvGrpSpPr>
          <p:cNvPr id="3" name="Group 16"/>
          <p:cNvGrpSpPr/>
          <p:nvPr/>
        </p:nvGrpSpPr>
        <p:grpSpPr>
          <a:xfrm>
            <a:off x="0" y="5257800"/>
            <a:ext cx="9144000" cy="1600200"/>
            <a:chOff x="0" y="5257800"/>
            <a:chExt cx="9144000" cy="1600200"/>
          </a:xfrm>
        </p:grpSpPr>
        <p:sp>
          <p:nvSpPr>
            <p:cNvPr id="28" name="Right Triangle 27"/>
            <p:cNvSpPr/>
            <p:nvPr/>
          </p:nvSpPr>
          <p:spPr>
            <a:xfrm>
              <a:off x="0" y="5257800"/>
              <a:ext cx="9144000" cy="121920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sp>
          <p:nvSpPr>
            <p:cNvPr id="29" name="Rectangle 28"/>
            <p:cNvSpPr/>
            <p:nvPr/>
          </p:nvSpPr>
          <p:spPr>
            <a:xfrm>
              <a:off x="0" y="6477000"/>
              <a:ext cx="9144000" cy="381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gr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214312"/>
            <a:ext cx="971550" cy="790575"/>
          </a:xfrm>
          <a:prstGeom prst="rect">
            <a:avLst/>
          </a:prstGeom>
        </p:spPr>
      </p:pic>
      <p:sp>
        <p:nvSpPr>
          <p:cNvPr id="5" name="TextBox 4"/>
          <p:cNvSpPr txBox="1"/>
          <p:nvPr/>
        </p:nvSpPr>
        <p:spPr>
          <a:xfrm>
            <a:off x="3246156" y="214312"/>
            <a:ext cx="2789546" cy="677108"/>
          </a:xfrm>
          <a:prstGeom prst="rect">
            <a:avLst/>
          </a:prstGeom>
          <a:noFill/>
        </p:spPr>
        <p:txBody>
          <a:bodyPr wrap="none" rtlCol="0">
            <a:spAutoFit/>
          </a:bodyPr>
          <a:lstStyle/>
          <a:p>
            <a:r>
              <a:rPr lang="ru-RU" sz="3800" b="1" dirty="0" smtClean="0"/>
              <a:t>Заключение</a:t>
            </a:r>
            <a:endParaRPr lang="ru-RU" sz="3800" b="1" dirty="0"/>
          </a:p>
        </p:txBody>
      </p:sp>
      <p:sp>
        <p:nvSpPr>
          <p:cNvPr id="2" name="Прямоугольник 1"/>
          <p:cNvSpPr/>
          <p:nvPr/>
        </p:nvSpPr>
        <p:spPr>
          <a:xfrm>
            <a:off x="224096" y="1206082"/>
            <a:ext cx="8695808" cy="4708981"/>
          </a:xfrm>
          <a:prstGeom prst="rect">
            <a:avLst/>
          </a:prstGeom>
        </p:spPr>
        <p:txBody>
          <a:bodyPr wrap="square">
            <a:spAutoFit/>
          </a:bodyPr>
          <a:lstStyle/>
          <a:p>
            <a:r>
              <a:rPr lang="ru-RU" sz="2000" dirty="0"/>
              <a:t>За 17,5 лет с момента основания в журнале «Вычислительные технологии» опубликовано 1596 </a:t>
            </a:r>
            <a:r>
              <a:rPr lang="ru-RU" sz="2000" dirty="0" smtClean="0"/>
              <a:t> работ </a:t>
            </a:r>
            <a:r>
              <a:rPr lang="ru-RU" sz="2000" dirty="0"/>
              <a:t>1700 авторов из более чем 150 </a:t>
            </a:r>
            <a:r>
              <a:rPr lang="ru-RU" sz="2000" dirty="0" smtClean="0"/>
              <a:t>организаций.</a:t>
            </a:r>
          </a:p>
          <a:p>
            <a:endParaRPr lang="ru-RU" sz="2000" dirty="0" smtClean="0"/>
          </a:p>
          <a:p>
            <a:r>
              <a:rPr lang="ru-RU" sz="2000" dirty="0" smtClean="0"/>
              <a:t>Наибольшее </a:t>
            </a:r>
            <a:r>
              <a:rPr lang="ru-RU" sz="2000" dirty="0"/>
              <a:t>количество статей принадлежит ученым из </a:t>
            </a:r>
            <a:r>
              <a:rPr lang="ru-RU" sz="2000" dirty="0" smtClean="0"/>
              <a:t>Новосибирска, </a:t>
            </a:r>
            <a:r>
              <a:rPr lang="ru-RU" sz="2000" dirty="0"/>
              <a:t>среди зарубежных ученых </a:t>
            </a:r>
            <a:r>
              <a:rPr lang="ru-RU" sz="2000" dirty="0" smtClean="0"/>
              <a:t>лидером </a:t>
            </a:r>
            <a:r>
              <a:rPr lang="ru-RU" sz="2000" dirty="0"/>
              <a:t>по количеству публикаций являются ученые с </a:t>
            </a:r>
            <a:r>
              <a:rPr lang="ru-RU" sz="2000" dirty="0" smtClean="0"/>
              <a:t>Казахстана. Среди </a:t>
            </a:r>
            <a:r>
              <a:rPr lang="ru-RU" sz="2000" dirty="0"/>
              <a:t>авторов сложились устоявшиеся пары, период сотрудничества некоторых из них составляет уже </a:t>
            </a:r>
            <a:r>
              <a:rPr lang="ru-RU" sz="2000" dirty="0" smtClean="0"/>
              <a:t>17 </a:t>
            </a:r>
            <a:r>
              <a:rPr lang="ru-RU" sz="2000" dirty="0"/>
              <a:t>лет</a:t>
            </a:r>
            <a:r>
              <a:rPr lang="ru-RU" sz="2000" dirty="0" smtClean="0"/>
              <a:t>.</a:t>
            </a:r>
          </a:p>
          <a:p>
            <a:endParaRPr lang="ru-RU" sz="2000" dirty="0" smtClean="0"/>
          </a:p>
          <a:p>
            <a:r>
              <a:rPr lang="ru-RU" sz="2000" dirty="0" smtClean="0"/>
              <a:t>Заметно увеличение </a:t>
            </a:r>
            <a:r>
              <a:rPr lang="ru-RU" sz="2000" dirty="0"/>
              <a:t>публикаций совместных с ВУЗами, количество иностранных же статей и статей с иностранным участием после заметного всплеска в 2000-2004 гг. уменьшается</a:t>
            </a:r>
            <a:r>
              <a:rPr lang="ru-RU" sz="2000" dirty="0" smtClean="0"/>
              <a:t>. Несмотря на активное ведение междисциплинарных интеграционных проектов, количество межинститутских публикаций с течением времени практически не меняется, хотя и остается достаточно высоким.</a:t>
            </a:r>
          </a:p>
          <a:p>
            <a:endParaRPr lang="ru-RU" sz="2000" dirty="0"/>
          </a:p>
        </p:txBody>
      </p:sp>
    </p:spTree>
    <p:extLst>
      <p:ext uri="{BB962C8B-B14F-4D97-AF65-F5344CB8AC3E}">
        <p14:creationId xmlns:p14="http://schemas.microsoft.com/office/powerpoint/2010/main" val="303662929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16"/>
          <p:cNvGrpSpPr/>
          <p:nvPr/>
        </p:nvGrpSpPr>
        <p:grpSpPr>
          <a:xfrm>
            <a:off x="0" y="5257800"/>
            <a:ext cx="9144000" cy="1600200"/>
            <a:chOff x="0" y="5257800"/>
            <a:chExt cx="9144000" cy="1600200"/>
          </a:xfrm>
        </p:grpSpPr>
        <p:sp>
          <p:nvSpPr>
            <p:cNvPr id="28" name="Right Triangle 27"/>
            <p:cNvSpPr/>
            <p:nvPr/>
          </p:nvSpPr>
          <p:spPr>
            <a:xfrm>
              <a:off x="0" y="5257800"/>
              <a:ext cx="9144000" cy="121920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sp>
          <p:nvSpPr>
            <p:cNvPr id="29" name="Rectangle 28"/>
            <p:cNvSpPr/>
            <p:nvPr/>
          </p:nvSpPr>
          <p:spPr>
            <a:xfrm>
              <a:off x="0" y="6477000"/>
              <a:ext cx="9144000" cy="381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grpSp>
      <p:sp>
        <p:nvSpPr>
          <p:cNvPr id="5" name="TextBox 4"/>
          <p:cNvSpPr txBox="1"/>
          <p:nvPr/>
        </p:nvSpPr>
        <p:spPr>
          <a:xfrm>
            <a:off x="3396165" y="146417"/>
            <a:ext cx="2243178" cy="677108"/>
          </a:xfrm>
          <a:prstGeom prst="rect">
            <a:avLst/>
          </a:prstGeom>
          <a:noFill/>
        </p:spPr>
        <p:txBody>
          <a:bodyPr wrap="none" rtlCol="0">
            <a:spAutoFit/>
          </a:bodyPr>
          <a:lstStyle/>
          <a:p>
            <a:r>
              <a:rPr lang="ru-RU" sz="3800" b="1" dirty="0" smtClean="0"/>
              <a:t>Введение</a:t>
            </a:r>
            <a:endParaRPr lang="ru-RU" sz="3800" b="1" dirty="0"/>
          </a:p>
        </p:txBody>
      </p:sp>
      <p:pic>
        <p:nvPicPr>
          <p:cNvPr id="11" name="Рисунок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683" y="146417"/>
            <a:ext cx="971550" cy="790575"/>
          </a:xfrm>
          <a:prstGeom prst="rect">
            <a:avLst/>
          </a:prstGeom>
        </p:spPr>
      </p:pic>
      <p:sp>
        <p:nvSpPr>
          <p:cNvPr id="2" name="Прямоугольник 1"/>
          <p:cNvSpPr/>
          <p:nvPr/>
        </p:nvSpPr>
        <p:spPr>
          <a:xfrm>
            <a:off x="233772" y="1340768"/>
            <a:ext cx="8676456" cy="4678204"/>
          </a:xfrm>
          <a:prstGeom prst="rect">
            <a:avLst/>
          </a:prstGeom>
        </p:spPr>
        <p:txBody>
          <a:bodyPr wrap="square">
            <a:spAutoFit/>
          </a:bodyPr>
          <a:lstStyle/>
          <a:p>
            <a:r>
              <a:rPr lang="ru-RU" sz="2800" dirty="0"/>
              <a:t>Журнал “Вычислительные технологии” (ЖВТ) издается И</a:t>
            </a:r>
            <a:r>
              <a:rPr lang="ru-RU" sz="2800" dirty="0" smtClean="0"/>
              <a:t>нститутом </a:t>
            </a:r>
            <a:r>
              <a:rPr lang="ru-RU" sz="2800" dirty="0"/>
              <a:t>вычислительных технологий СО РАН с 1996 года</a:t>
            </a:r>
            <a:r>
              <a:rPr lang="ru-RU" sz="2800" dirty="0" smtClean="0"/>
              <a:t>.</a:t>
            </a:r>
          </a:p>
          <a:p>
            <a:endParaRPr lang="ru-RU" sz="2800" dirty="0"/>
          </a:p>
          <a:p>
            <a:r>
              <a:rPr lang="ru-RU" sz="2800" dirty="0" smtClean="0"/>
              <a:t>С </a:t>
            </a:r>
            <a:r>
              <a:rPr lang="ru-RU" sz="2800" dirty="0"/>
              <a:t>момента создания было выпущено 109 регулярных и 36 специальных выпусков, издано более 1500 статей по математическому моделированию, интервальному анализу, вычислительной и прикладной математике, компьютерным технологиям, геоинформационным системам и электронным библиотекам. </a:t>
            </a:r>
          </a:p>
          <a:p>
            <a:endParaRPr lang="ru-RU" dirty="0"/>
          </a:p>
        </p:txBody>
      </p:sp>
    </p:spTree>
    <p:extLst>
      <p:ext uri="{BB962C8B-B14F-4D97-AF65-F5344CB8AC3E}">
        <p14:creationId xmlns:p14="http://schemas.microsoft.com/office/powerpoint/2010/main" val="4135812893"/>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0" y="0"/>
            <a:ext cx="91440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grpSp>
        <p:nvGrpSpPr>
          <p:cNvPr id="3" name="Group 16"/>
          <p:cNvGrpSpPr/>
          <p:nvPr/>
        </p:nvGrpSpPr>
        <p:grpSpPr>
          <a:xfrm>
            <a:off x="0" y="5257800"/>
            <a:ext cx="9144000" cy="1600200"/>
            <a:chOff x="0" y="5257800"/>
            <a:chExt cx="9144000" cy="1600200"/>
          </a:xfrm>
        </p:grpSpPr>
        <p:sp>
          <p:nvSpPr>
            <p:cNvPr id="28" name="Right Triangle 27"/>
            <p:cNvSpPr/>
            <p:nvPr/>
          </p:nvSpPr>
          <p:spPr>
            <a:xfrm>
              <a:off x="0" y="5257800"/>
              <a:ext cx="9144000" cy="121920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sp>
          <p:nvSpPr>
            <p:cNvPr id="29" name="Rectangle 28"/>
            <p:cNvSpPr/>
            <p:nvPr/>
          </p:nvSpPr>
          <p:spPr>
            <a:xfrm>
              <a:off x="0" y="6477000"/>
              <a:ext cx="9144000" cy="381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gr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214312"/>
            <a:ext cx="971550" cy="790575"/>
          </a:xfrm>
          <a:prstGeom prst="rect">
            <a:avLst/>
          </a:prstGeom>
        </p:spPr>
      </p:pic>
      <p:sp>
        <p:nvSpPr>
          <p:cNvPr id="5" name="TextBox 4"/>
          <p:cNvSpPr txBox="1"/>
          <p:nvPr/>
        </p:nvSpPr>
        <p:spPr>
          <a:xfrm>
            <a:off x="3246156" y="214312"/>
            <a:ext cx="2789546" cy="677108"/>
          </a:xfrm>
          <a:prstGeom prst="rect">
            <a:avLst/>
          </a:prstGeom>
          <a:noFill/>
        </p:spPr>
        <p:txBody>
          <a:bodyPr wrap="none" rtlCol="0">
            <a:spAutoFit/>
          </a:bodyPr>
          <a:lstStyle/>
          <a:p>
            <a:r>
              <a:rPr lang="ru-RU" sz="3800" b="1" dirty="0" smtClean="0"/>
              <a:t>Заключение</a:t>
            </a:r>
            <a:endParaRPr lang="ru-RU" sz="3800" b="1" dirty="0"/>
          </a:p>
        </p:txBody>
      </p:sp>
      <p:sp>
        <p:nvSpPr>
          <p:cNvPr id="6" name="Прямоугольник 5"/>
          <p:cNvSpPr/>
          <p:nvPr/>
        </p:nvSpPr>
        <p:spPr>
          <a:xfrm>
            <a:off x="0" y="1512600"/>
            <a:ext cx="9144000" cy="2862322"/>
          </a:xfrm>
          <a:prstGeom prst="rect">
            <a:avLst/>
          </a:prstGeom>
        </p:spPr>
        <p:txBody>
          <a:bodyPr wrap="square">
            <a:spAutoFit/>
          </a:bodyPr>
          <a:lstStyle/>
          <a:p>
            <a:r>
              <a:rPr lang="ru-RU" sz="2000" dirty="0"/>
              <a:t>Наиболее цитируемыми статьями являются статьи из регулярных выпусков.</a:t>
            </a:r>
          </a:p>
          <a:p>
            <a:endParaRPr lang="ru-RU" sz="2000" dirty="0"/>
          </a:p>
          <a:p>
            <a:endParaRPr lang="ru-RU" sz="2000" dirty="0"/>
          </a:p>
          <a:p>
            <a:r>
              <a:rPr lang="ru-RU" sz="2000" dirty="0"/>
              <a:t>Уверенные позиции журнала «Вычислительные технологии» позволяют говорить о том, что дальнейший рост наукометрических показателей (в первую очередь, количества цитирований) и выход на ведущие позиции </a:t>
            </a:r>
            <a:r>
              <a:rPr lang="ru-RU" sz="2000" dirty="0" smtClean="0"/>
              <a:t>должны </a:t>
            </a:r>
            <a:r>
              <a:rPr lang="ru-RU" sz="2000" dirty="0"/>
              <a:t>быть </a:t>
            </a:r>
            <a:r>
              <a:rPr lang="ru-RU" sz="2000" dirty="0" smtClean="0"/>
              <a:t>связаны </a:t>
            </a:r>
            <a:r>
              <a:rPr lang="ru-RU" sz="2000" dirty="0"/>
              <a:t>с переходом в новое качество – выпуска переводной версии журнала (на английский язык</a:t>
            </a:r>
            <a:r>
              <a:rPr lang="ru-RU" sz="2000" dirty="0" smtClean="0"/>
              <a:t>) </a:t>
            </a:r>
            <a:r>
              <a:rPr lang="ru-RU" sz="2000" dirty="0"/>
              <a:t>c последующим включением журнала в международные наукометрические базы данных </a:t>
            </a:r>
            <a:r>
              <a:rPr lang="ru-RU" sz="2000" dirty="0" err="1"/>
              <a:t>Web</a:t>
            </a:r>
            <a:r>
              <a:rPr lang="ru-RU" sz="2000" dirty="0"/>
              <a:t> </a:t>
            </a:r>
            <a:r>
              <a:rPr lang="ru-RU" sz="2000" dirty="0" err="1"/>
              <a:t>of</a:t>
            </a:r>
            <a:r>
              <a:rPr lang="ru-RU" sz="2000" dirty="0"/>
              <a:t> </a:t>
            </a:r>
            <a:r>
              <a:rPr lang="ru-RU" sz="2000" dirty="0" err="1"/>
              <a:t>Science</a:t>
            </a:r>
            <a:r>
              <a:rPr lang="ru-RU" sz="2000" dirty="0"/>
              <a:t> и </a:t>
            </a:r>
            <a:r>
              <a:rPr lang="ru-RU" sz="2000" dirty="0" err="1"/>
              <a:t>Scopus</a:t>
            </a:r>
            <a:r>
              <a:rPr lang="ru-RU" sz="2000" dirty="0"/>
              <a:t>.</a:t>
            </a:r>
          </a:p>
        </p:txBody>
      </p:sp>
    </p:spTree>
    <p:extLst>
      <p:ext uri="{BB962C8B-B14F-4D97-AF65-F5344CB8AC3E}">
        <p14:creationId xmlns:p14="http://schemas.microsoft.com/office/powerpoint/2010/main" val="62677709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5"/>
          <p:cNvGrpSpPr/>
          <p:nvPr/>
        </p:nvGrpSpPr>
        <p:grpSpPr>
          <a:xfrm>
            <a:off x="0" y="0"/>
            <a:ext cx="9144000" cy="1524000"/>
            <a:chOff x="0" y="0"/>
            <a:chExt cx="9144000" cy="1524000"/>
          </a:xfrm>
        </p:grpSpPr>
        <p:sp>
          <p:nvSpPr>
            <p:cNvPr id="31" name="Right Triangle 30"/>
            <p:cNvSpPr/>
            <p:nvPr/>
          </p:nvSpPr>
          <p:spPr>
            <a:xfrm flipH="1" flipV="1">
              <a:off x="0" y="304800"/>
              <a:ext cx="9144000" cy="1219200"/>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sp>
          <p:nvSpPr>
            <p:cNvPr id="32" name="Rectangle 31"/>
            <p:cNvSpPr/>
            <p:nvPr/>
          </p:nvSpPr>
          <p:spPr>
            <a:xfrm>
              <a:off x="0" y="0"/>
              <a:ext cx="91440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grpSp>
      <p:grpSp>
        <p:nvGrpSpPr>
          <p:cNvPr id="3" name="Group 16"/>
          <p:cNvGrpSpPr/>
          <p:nvPr/>
        </p:nvGrpSpPr>
        <p:grpSpPr>
          <a:xfrm>
            <a:off x="0" y="5257800"/>
            <a:ext cx="9144000" cy="1600200"/>
            <a:chOff x="0" y="5257800"/>
            <a:chExt cx="9144000" cy="1600200"/>
          </a:xfrm>
        </p:grpSpPr>
        <p:sp>
          <p:nvSpPr>
            <p:cNvPr id="28" name="Right Triangle 27"/>
            <p:cNvSpPr/>
            <p:nvPr/>
          </p:nvSpPr>
          <p:spPr>
            <a:xfrm>
              <a:off x="0" y="5257800"/>
              <a:ext cx="9144000" cy="121920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sp>
          <p:nvSpPr>
            <p:cNvPr id="29" name="Rectangle 28"/>
            <p:cNvSpPr/>
            <p:nvPr/>
          </p:nvSpPr>
          <p:spPr>
            <a:xfrm>
              <a:off x="0" y="6477000"/>
              <a:ext cx="9144000" cy="381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gr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214312"/>
            <a:ext cx="971550" cy="790575"/>
          </a:xfrm>
          <a:prstGeom prst="rect">
            <a:avLst/>
          </a:prstGeom>
        </p:spPr>
      </p:pic>
      <p:sp>
        <p:nvSpPr>
          <p:cNvPr id="5" name="TextBox 4"/>
          <p:cNvSpPr txBox="1"/>
          <p:nvPr/>
        </p:nvSpPr>
        <p:spPr>
          <a:xfrm>
            <a:off x="2123728" y="2744568"/>
            <a:ext cx="5163593" cy="707886"/>
          </a:xfrm>
          <a:prstGeom prst="rect">
            <a:avLst/>
          </a:prstGeom>
          <a:noFill/>
        </p:spPr>
        <p:txBody>
          <a:bodyPr wrap="none" rtlCol="0">
            <a:spAutoFit/>
          </a:bodyPr>
          <a:lstStyle/>
          <a:p>
            <a:r>
              <a:rPr lang="ru-RU" sz="4000" b="1" dirty="0" smtClean="0"/>
              <a:t>Спасибо за внимание!</a:t>
            </a:r>
            <a:endParaRPr lang="ru-RU" sz="4000" b="1" dirty="0"/>
          </a:p>
        </p:txBody>
      </p:sp>
    </p:spTree>
    <p:extLst>
      <p:ext uri="{BB962C8B-B14F-4D97-AF65-F5344CB8AC3E}">
        <p14:creationId xmlns:p14="http://schemas.microsoft.com/office/powerpoint/2010/main" val="397753984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16"/>
          <p:cNvGrpSpPr/>
          <p:nvPr/>
        </p:nvGrpSpPr>
        <p:grpSpPr>
          <a:xfrm>
            <a:off x="0" y="5257800"/>
            <a:ext cx="9144000" cy="1600200"/>
            <a:chOff x="0" y="5257800"/>
            <a:chExt cx="9144000" cy="1600200"/>
          </a:xfrm>
        </p:grpSpPr>
        <p:sp>
          <p:nvSpPr>
            <p:cNvPr id="28" name="Right Triangle 27"/>
            <p:cNvSpPr/>
            <p:nvPr/>
          </p:nvSpPr>
          <p:spPr>
            <a:xfrm>
              <a:off x="0" y="5257800"/>
              <a:ext cx="9144000" cy="121920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sp>
          <p:nvSpPr>
            <p:cNvPr id="29" name="Rectangle 28"/>
            <p:cNvSpPr/>
            <p:nvPr/>
          </p:nvSpPr>
          <p:spPr>
            <a:xfrm>
              <a:off x="0" y="6477000"/>
              <a:ext cx="9144000" cy="381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grpSp>
      <p:sp>
        <p:nvSpPr>
          <p:cNvPr id="4" name="Прямоугольник 3"/>
          <p:cNvSpPr/>
          <p:nvPr/>
        </p:nvSpPr>
        <p:spPr>
          <a:xfrm>
            <a:off x="179512" y="882153"/>
            <a:ext cx="8784976" cy="5755422"/>
          </a:xfrm>
          <a:prstGeom prst="rect">
            <a:avLst/>
          </a:prstGeom>
        </p:spPr>
        <p:txBody>
          <a:bodyPr wrap="square">
            <a:spAutoFit/>
          </a:bodyPr>
          <a:lstStyle/>
          <a:p>
            <a:r>
              <a:rPr lang="ru-RU" sz="3000" b="1" dirty="0" smtClean="0"/>
              <a:t>Цели:</a:t>
            </a:r>
          </a:p>
          <a:p>
            <a:r>
              <a:rPr lang="ru-RU" sz="2800" dirty="0" smtClean="0"/>
              <a:t>Определить текущее состояние журнала для формулировки политики его дальнейшего развития</a:t>
            </a:r>
          </a:p>
          <a:p>
            <a:r>
              <a:rPr lang="ru-RU" sz="3000" b="1" dirty="0" smtClean="0"/>
              <a:t>Задачи:</a:t>
            </a:r>
            <a:endParaRPr lang="ru-RU" sz="3000" b="1" dirty="0"/>
          </a:p>
          <a:p>
            <a:r>
              <a:rPr lang="ru-RU" sz="2800" dirty="0" smtClean="0"/>
              <a:t>1.Анализ </a:t>
            </a:r>
            <a:r>
              <a:rPr lang="ru-RU" sz="2800" dirty="0"/>
              <a:t>статей по типам и видам;</a:t>
            </a:r>
          </a:p>
          <a:p>
            <a:r>
              <a:rPr lang="ru-RU" sz="2800" dirty="0" smtClean="0"/>
              <a:t>2.Анализ </a:t>
            </a:r>
            <a:r>
              <a:rPr lang="ru-RU" sz="2800" dirty="0"/>
              <a:t>географического </a:t>
            </a:r>
            <a:r>
              <a:rPr lang="ru-RU" sz="2800" dirty="0" smtClean="0"/>
              <a:t>распределения </a:t>
            </a:r>
            <a:r>
              <a:rPr lang="ru-RU" sz="2800" dirty="0" err="1" smtClean="0"/>
              <a:t>аффилиаций</a:t>
            </a:r>
            <a:r>
              <a:rPr lang="ru-RU" sz="2800" dirty="0" smtClean="0"/>
              <a:t> </a:t>
            </a:r>
            <a:r>
              <a:rPr lang="ru-RU" sz="2800" dirty="0"/>
              <a:t>авторов;</a:t>
            </a:r>
          </a:p>
          <a:p>
            <a:r>
              <a:rPr lang="ru-RU" sz="2800" dirty="0" smtClean="0"/>
              <a:t>3.Исследование </a:t>
            </a:r>
            <a:r>
              <a:rPr lang="ru-RU" sz="2800" dirty="0"/>
              <a:t>состава авторов журнала и построение графов соавторства;</a:t>
            </a:r>
          </a:p>
          <a:p>
            <a:r>
              <a:rPr lang="ru-RU" sz="2800" dirty="0" smtClean="0"/>
              <a:t>4.Исследование </a:t>
            </a:r>
            <a:r>
              <a:rPr lang="ru-RU" sz="2800" dirty="0" err="1"/>
              <a:t>пристатейных</a:t>
            </a:r>
            <a:r>
              <a:rPr lang="ru-RU" sz="2800" dirty="0"/>
              <a:t> списков литературы, а также списков источников, цитирующих ЖВТ;</a:t>
            </a:r>
          </a:p>
          <a:p>
            <a:r>
              <a:rPr lang="ru-RU" sz="2800" dirty="0" smtClean="0"/>
              <a:t>5.Исследование </a:t>
            </a:r>
            <a:r>
              <a:rPr lang="ru-RU" sz="2800" dirty="0"/>
              <a:t>места ЖВТ среди журналов аналогичной </a:t>
            </a:r>
            <a:r>
              <a:rPr lang="ru-RU" sz="2800" dirty="0" smtClean="0"/>
              <a:t>тематики.</a:t>
            </a:r>
            <a:endParaRPr lang="ru-RU" sz="2800" dirty="0"/>
          </a:p>
        </p:txBody>
      </p:sp>
      <p:sp>
        <p:nvSpPr>
          <p:cNvPr id="5" name="TextBox 4"/>
          <p:cNvSpPr txBox="1"/>
          <p:nvPr/>
        </p:nvSpPr>
        <p:spPr>
          <a:xfrm>
            <a:off x="1403648" y="237074"/>
            <a:ext cx="6321154" cy="677108"/>
          </a:xfrm>
          <a:prstGeom prst="rect">
            <a:avLst/>
          </a:prstGeom>
          <a:noFill/>
        </p:spPr>
        <p:txBody>
          <a:bodyPr wrap="none" rtlCol="0">
            <a:spAutoFit/>
          </a:bodyPr>
          <a:lstStyle/>
          <a:p>
            <a:r>
              <a:rPr lang="ru-RU" sz="3800" b="1" dirty="0" smtClean="0"/>
              <a:t>Цели и задачи исследования</a:t>
            </a:r>
            <a:endParaRPr lang="ru-RU" sz="3800" b="1" dirty="0"/>
          </a:p>
        </p:txBody>
      </p:sp>
      <p:pic>
        <p:nvPicPr>
          <p:cNvPr id="11" name="Рисунок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6544" y="119354"/>
            <a:ext cx="971550" cy="790575"/>
          </a:xfrm>
          <a:prstGeom prst="rect">
            <a:avLst/>
          </a:prstGeom>
        </p:spPr>
      </p:pic>
    </p:spTree>
    <p:extLst>
      <p:ext uri="{BB962C8B-B14F-4D97-AF65-F5344CB8AC3E}">
        <p14:creationId xmlns:p14="http://schemas.microsoft.com/office/powerpoint/2010/main" val="241110340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16"/>
          <p:cNvGrpSpPr/>
          <p:nvPr/>
        </p:nvGrpSpPr>
        <p:grpSpPr>
          <a:xfrm>
            <a:off x="0" y="5257800"/>
            <a:ext cx="9144000" cy="1600200"/>
            <a:chOff x="0" y="5257800"/>
            <a:chExt cx="9144000" cy="1600200"/>
          </a:xfrm>
        </p:grpSpPr>
        <p:sp>
          <p:nvSpPr>
            <p:cNvPr id="28" name="Right Triangle 27"/>
            <p:cNvSpPr/>
            <p:nvPr/>
          </p:nvSpPr>
          <p:spPr>
            <a:xfrm>
              <a:off x="0" y="5257800"/>
              <a:ext cx="9144000" cy="121920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sp>
          <p:nvSpPr>
            <p:cNvPr id="29" name="Rectangle 28"/>
            <p:cNvSpPr/>
            <p:nvPr/>
          </p:nvSpPr>
          <p:spPr>
            <a:xfrm>
              <a:off x="0" y="6477000"/>
              <a:ext cx="9144000" cy="381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grpSp>
      <p:sp>
        <p:nvSpPr>
          <p:cNvPr id="4" name="Прямоугольник 3"/>
          <p:cNvSpPr/>
          <p:nvPr/>
        </p:nvSpPr>
        <p:spPr>
          <a:xfrm>
            <a:off x="2396500" y="196577"/>
            <a:ext cx="4350999" cy="690254"/>
          </a:xfrm>
          <a:prstGeom prst="rect">
            <a:avLst/>
          </a:prstGeom>
        </p:spPr>
        <p:txBody>
          <a:bodyPr wrap="none">
            <a:spAutoFit/>
          </a:bodyPr>
          <a:lstStyle/>
          <a:p>
            <a:pPr>
              <a:lnSpc>
                <a:spcPct val="107000"/>
              </a:lnSpc>
              <a:spcAft>
                <a:spcPts val="800"/>
              </a:spcAft>
            </a:pPr>
            <a:r>
              <a:rPr lang="ru-RU" sz="3800" b="1" dirty="0" smtClean="0">
                <a:effectLst/>
                <a:latin typeface="Calibri" panose="020F0502020204030204" pitchFamily="34" charset="0"/>
                <a:ea typeface="Calibri" panose="020F0502020204030204" pitchFamily="34" charset="0"/>
                <a:cs typeface="Times New Roman" panose="02020603050405020304" pitchFamily="18" charset="0"/>
              </a:rPr>
              <a:t>Подготовка данных</a:t>
            </a:r>
            <a:endParaRPr lang="ru-RU" sz="38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0" y="949216"/>
            <a:ext cx="9144000" cy="6494085"/>
          </a:xfrm>
          <a:prstGeom prst="rect">
            <a:avLst/>
          </a:prstGeom>
        </p:spPr>
        <p:txBody>
          <a:bodyPr wrap="square">
            <a:spAutoFit/>
          </a:bodyPr>
          <a:lstStyle/>
          <a:p>
            <a:r>
              <a:rPr lang="en-US" sz="2400" b="1" dirty="0" smtClean="0"/>
              <a:t>1.</a:t>
            </a:r>
            <a:r>
              <a:rPr lang="ru-RU" sz="2400" dirty="0" smtClean="0"/>
              <a:t>Источники данных:</a:t>
            </a:r>
            <a:endParaRPr lang="ru-RU" sz="2400" dirty="0"/>
          </a:p>
          <a:p>
            <a:r>
              <a:rPr lang="ru-RU" sz="2400" dirty="0" smtClean="0"/>
              <a:t>•база </a:t>
            </a:r>
            <a:r>
              <a:rPr lang="ru-RU" sz="2400" dirty="0"/>
              <a:t>данных редакции журнала (информация о статьях и авторах);</a:t>
            </a:r>
          </a:p>
          <a:p>
            <a:r>
              <a:rPr lang="ru-RU" sz="2400" dirty="0" smtClean="0"/>
              <a:t>•реферативная </a:t>
            </a:r>
            <a:r>
              <a:rPr lang="ru-RU" sz="2400" dirty="0"/>
              <a:t>база данных РИНЦ (</a:t>
            </a:r>
            <a:r>
              <a:rPr lang="ru-RU" sz="2400" dirty="0" err="1"/>
              <a:t>пристатейные</a:t>
            </a:r>
            <a:r>
              <a:rPr lang="ru-RU" sz="2400" dirty="0"/>
              <a:t> списки, списки цитирующих публикаций</a:t>
            </a:r>
            <a:r>
              <a:rPr lang="ru-RU" sz="2400" dirty="0" smtClean="0"/>
              <a:t>)</a:t>
            </a:r>
          </a:p>
          <a:p>
            <a:r>
              <a:rPr lang="en-US" sz="2400" b="1" dirty="0" smtClean="0"/>
              <a:t>2.</a:t>
            </a:r>
            <a:r>
              <a:rPr lang="ru-RU" sz="2400" dirty="0" err="1" smtClean="0"/>
              <a:t>Пристатейные</a:t>
            </a:r>
            <a:r>
              <a:rPr lang="ru-RU" sz="2400" dirty="0" smtClean="0"/>
              <a:t> </a:t>
            </a:r>
            <a:r>
              <a:rPr lang="ru-RU" sz="2400" dirty="0"/>
              <a:t>списки литературы были </a:t>
            </a:r>
            <a:r>
              <a:rPr lang="ru-RU" sz="2400" dirty="0" smtClean="0"/>
              <a:t>декомпозированы </a:t>
            </a:r>
            <a:r>
              <a:rPr lang="ru-RU" sz="2400" dirty="0"/>
              <a:t>на части в зависимости от вида публикации:</a:t>
            </a:r>
          </a:p>
          <a:p>
            <a:r>
              <a:rPr lang="ru-RU" sz="2400" dirty="0" smtClean="0"/>
              <a:t>•для </a:t>
            </a:r>
            <a:r>
              <a:rPr lang="ru-RU" sz="2400" dirty="0"/>
              <a:t>типа “статья в журнале”: автор, название публикации, журнал, год;</a:t>
            </a:r>
          </a:p>
          <a:p>
            <a:r>
              <a:rPr lang="ru-RU" sz="2400" dirty="0" smtClean="0"/>
              <a:t>•для </a:t>
            </a:r>
            <a:r>
              <a:rPr lang="ru-RU" sz="2400" dirty="0"/>
              <a:t>типа “</a:t>
            </a:r>
            <a:r>
              <a:rPr lang="ru-RU" sz="2400" dirty="0" smtClean="0"/>
              <a:t>книга”: авторы, название, издание, год.</a:t>
            </a:r>
          </a:p>
          <a:p>
            <a:r>
              <a:rPr lang="en-US" sz="2400" b="1" dirty="0" smtClean="0"/>
              <a:t>3</a:t>
            </a:r>
            <a:r>
              <a:rPr lang="ru-RU" sz="2400" b="1" dirty="0" smtClean="0"/>
              <a:t>. </a:t>
            </a:r>
            <a:r>
              <a:rPr lang="ru-RU" sz="2400" dirty="0" smtClean="0"/>
              <a:t>Аналогичная работа проделана и с источниками, цитирующими статьи в ЖВТ</a:t>
            </a:r>
          </a:p>
          <a:p>
            <a:r>
              <a:rPr lang="en-US" sz="2400" b="1" dirty="0" smtClean="0"/>
              <a:t>4</a:t>
            </a:r>
            <a:r>
              <a:rPr lang="ru-RU" sz="2400" b="1" dirty="0" smtClean="0"/>
              <a:t>. </a:t>
            </a:r>
            <a:r>
              <a:rPr lang="ru-RU" sz="2400" dirty="0" smtClean="0"/>
              <a:t>Данные </a:t>
            </a:r>
            <a:r>
              <a:rPr lang="ru-RU" sz="2400" dirty="0"/>
              <a:t>были проверены на дубликаты, а названия организаций приведены к единому </a:t>
            </a:r>
            <a:r>
              <a:rPr lang="ru-RU" sz="2400" dirty="0" smtClean="0"/>
              <a:t>виду</a:t>
            </a:r>
            <a:endParaRPr lang="en-US" sz="2400" dirty="0" smtClean="0"/>
          </a:p>
          <a:p>
            <a:r>
              <a:rPr lang="en-US" sz="2400" b="1" dirty="0"/>
              <a:t>5</a:t>
            </a:r>
            <a:r>
              <a:rPr lang="en-US" sz="2400" b="1" dirty="0" smtClean="0"/>
              <a:t>. </a:t>
            </a:r>
            <a:r>
              <a:rPr lang="ru-RU" sz="2400" dirty="0"/>
              <a:t>Затем информация из указанных источников была агрегирована в одной базе данных, структура которой соответствует схеме CERIF</a:t>
            </a:r>
            <a:endParaRPr lang="ru-RU" sz="2400" dirty="0" smtClean="0"/>
          </a:p>
          <a:p>
            <a:endParaRPr lang="ru-RU" sz="2400" dirty="0" smtClean="0"/>
          </a:p>
          <a:p>
            <a:endParaRPr lang="ru-RU" sz="2800" dirty="0"/>
          </a:p>
        </p:txBody>
      </p:sp>
      <p:pic>
        <p:nvPicPr>
          <p:cNvPr id="10" name="Рисунок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683" y="146417"/>
            <a:ext cx="971550" cy="790575"/>
          </a:xfrm>
          <a:prstGeom prst="rect">
            <a:avLst/>
          </a:prstGeom>
        </p:spPr>
      </p:pic>
    </p:spTree>
    <p:extLst>
      <p:ext uri="{BB962C8B-B14F-4D97-AF65-F5344CB8AC3E}">
        <p14:creationId xmlns:p14="http://schemas.microsoft.com/office/powerpoint/2010/main" val="21026746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16"/>
          <p:cNvGrpSpPr/>
          <p:nvPr/>
        </p:nvGrpSpPr>
        <p:grpSpPr>
          <a:xfrm>
            <a:off x="0" y="5257800"/>
            <a:ext cx="9144000" cy="1600200"/>
            <a:chOff x="0" y="5257800"/>
            <a:chExt cx="9144000" cy="1600200"/>
          </a:xfrm>
        </p:grpSpPr>
        <p:sp>
          <p:nvSpPr>
            <p:cNvPr id="11" name="Right Triangle 27"/>
            <p:cNvSpPr/>
            <p:nvPr/>
          </p:nvSpPr>
          <p:spPr>
            <a:xfrm>
              <a:off x="0" y="5257800"/>
              <a:ext cx="9144000" cy="121920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sp>
          <p:nvSpPr>
            <p:cNvPr id="12" name="Rectangle 28"/>
            <p:cNvSpPr/>
            <p:nvPr/>
          </p:nvSpPr>
          <p:spPr>
            <a:xfrm>
              <a:off x="0" y="6477000"/>
              <a:ext cx="9144000" cy="381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grpSp>
      <p:sp>
        <p:nvSpPr>
          <p:cNvPr id="2" name="Заголовок 1"/>
          <p:cNvSpPr>
            <a:spLocks noGrp="1"/>
          </p:cNvSpPr>
          <p:nvPr>
            <p:ph type="title"/>
          </p:nvPr>
        </p:nvSpPr>
        <p:spPr>
          <a:xfrm>
            <a:off x="623118" y="120929"/>
            <a:ext cx="7514035" cy="1314449"/>
          </a:xfrm>
        </p:spPr>
        <p:txBody>
          <a:bodyPr>
            <a:normAutofit/>
          </a:bodyPr>
          <a:lstStyle/>
          <a:p>
            <a:r>
              <a:rPr lang="en-US" sz="3800" b="1" dirty="0" smtClean="0">
                <a:latin typeface="+mn-lt"/>
                <a:cs typeface="Times New Roman" panose="02020603050405020304" pitchFamily="18" charset="0"/>
              </a:rPr>
              <a:t>CERIF</a:t>
            </a:r>
            <a:endParaRPr lang="ru-RU" sz="3800" b="1" dirty="0">
              <a:latin typeface="+mn-lt"/>
              <a:cs typeface="Times New Roman" panose="02020603050405020304" pitchFamily="18" charset="0"/>
            </a:endParaRPr>
          </a:p>
        </p:txBody>
      </p:sp>
      <p:sp>
        <p:nvSpPr>
          <p:cNvPr id="3" name="Прямоугольник 2"/>
          <p:cNvSpPr/>
          <p:nvPr/>
        </p:nvSpPr>
        <p:spPr>
          <a:xfrm>
            <a:off x="640080" y="1829841"/>
            <a:ext cx="7863840" cy="2677656"/>
          </a:xfrm>
          <a:prstGeom prst="rect">
            <a:avLst/>
          </a:prstGeom>
        </p:spPr>
        <p:txBody>
          <a:bodyPr wrap="square">
            <a:spAutoFit/>
          </a:bodyPr>
          <a:lstStyle/>
          <a:p>
            <a:r>
              <a:rPr lang="ru-RU" sz="2800" dirty="0" smtClean="0">
                <a:cs typeface="Times New Roman" panose="02020603050405020304" pitchFamily="18" charset="0"/>
              </a:rPr>
              <a:t>COMMON EUROPEAN RESEARCH</a:t>
            </a:r>
            <a:r>
              <a:rPr lang="en-US" sz="2800" dirty="0" smtClean="0">
                <a:cs typeface="Times New Roman" panose="02020603050405020304" pitchFamily="18" charset="0"/>
              </a:rPr>
              <a:t> </a:t>
            </a:r>
            <a:r>
              <a:rPr lang="ru-RU" sz="2800" dirty="0" smtClean="0"/>
              <a:t>INFORMATION</a:t>
            </a:r>
            <a:r>
              <a:rPr lang="ru-RU" sz="2800" dirty="0" smtClean="0">
                <a:cs typeface="Times New Roman" panose="02020603050405020304" pitchFamily="18" charset="0"/>
              </a:rPr>
              <a:t> FORMAT – </a:t>
            </a:r>
            <a:r>
              <a:rPr lang="ru-RU" sz="2800" dirty="0" smtClean="0"/>
              <a:t>предназначен </a:t>
            </a:r>
            <a:r>
              <a:rPr lang="ru-RU" sz="2800" dirty="0"/>
              <a:t>для структурированного хранения данных о научных исследованиях, включая организации, ученых, публикации, журналы, наукометрические показатели, проекты, научные результаты, патенты и пр.  </a:t>
            </a:r>
          </a:p>
        </p:txBody>
      </p:sp>
      <p:pic>
        <p:nvPicPr>
          <p:cNvPr id="8" name="Рисунок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683" y="146417"/>
            <a:ext cx="971550" cy="790575"/>
          </a:xfrm>
          <a:prstGeom prst="rect">
            <a:avLst/>
          </a:prstGeom>
        </p:spPr>
      </p:pic>
    </p:spTree>
    <p:extLst>
      <p:ext uri="{BB962C8B-B14F-4D97-AF65-F5344CB8AC3E}">
        <p14:creationId xmlns:p14="http://schemas.microsoft.com/office/powerpoint/2010/main" val="5742792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16"/>
          <p:cNvGrpSpPr/>
          <p:nvPr/>
        </p:nvGrpSpPr>
        <p:grpSpPr>
          <a:xfrm>
            <a:off x="0" y="5257800"/>
            <a:ext cx="9144000" cy="1600200"/>
            <a:chOff x="0" y="5257800"/>
            <a:chExt cx="9144000" cy="1600200"/>
          </a:xfrm>
        </p:grpSpPr>
        <p:sp>
          <p:nvSpPr>
            <p:cNvPr id="11" name="Right Triangle 27"/>
            <p:cNvSpPr/>
            <p:nvPr/>
          </p:nvSpPr>
          <p:spPr>
            <a:xfrm>
              <a:off x="0" y="5257800"/>
              <a:ext cx="9144000" cy="121920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sp>
          <p:nvSpPr>
            <p:cNvPr id="12" name="Rectangle 28"/>
            <p:cNvSpPr/>
            <p:nvPr/>
          </p:nvSpPr>
          <p:spPr>
            <a:xfrm>
              <a:off x="0" y="6477000"/>
              <a:ext cx="9144000" cy="381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grpSp>
      <p:sp>
        <p:nvSpPr>
          <p:cNvPr id="2" name="Заголовок 1"/>
          <p:cNvSpPr>
            <a:spLocks noGrp="1"/>
          </p:cNvSpPr>
          <p:nvPr>
            <p:ph type="title"/>
          </p:nvPr>
        </p:nvSpPr>
        <p:spPr>
          <a:xfrm>
            <a:off x="623118" y="120929"/>
            <a:ext cx="7514035" cy="1314449"/>
          </a:xfrm>
        </p:spPr>
        <p:txBody>
          <a:bodyPr>
            <a:normAutofit/>
          </a:bodyPr>
          <a:lstStyle/>
          <a:p>
            <a:r>
              <a:rPr lang="en-US" sz="3800" b="1" dirty="0" smtClean="0">
                <a:latin typeface="+mn-lt"/>
                <a:cs typeface="Times New Roman" panose="02020603050405020304" pitchFamily="18" charset="0"/>
              </a:rPr>
              <a:t>CERIF</a:t>
            </a:r>
            <a:endParaRPr lang="ru-RU" sz="3800" b="1" dirty="0">
              <a:latin typeface="+mn-lt"/>
              <a:cs typeface="Times New Roman" panose="02020603050405020304" pitchFamily="18" charset="0"/>
            </a:endParaRPr>
          </a:p>
        </p:txBody>
      </p:sp>
      <p:sp>
        <p:nvSpPr>
          <p:cNvPr id="5" name="Прямоугольник 4"/>
          <p:cNvSpPr/>
          <p:nvPr/>
        </p:nvSpPr>
        <p:spPr>
          <a:xfrm>
            <a:off x="32093" y="1154880"/>
            <a:ext cx="4572000" cy="2862322"/>
          </a:xfrm>
          <a:prstGeom prst="rect">
            <a:avLst/>
          </a:prstGeom>
        </p:spPr>
        <p:txBody>
          <a:bodyPr>
            <a:spAutoFit/>
          </a:bodyPr>
          <a:lstStyle/>
          <a:p>
            <a:r>
              <a:rPr lang="ru-RU" sz="2000" b="1" dirty="0" smtClean="0">
                <a:cs typeface="Times New Roman" panose="02020603050405020304" pitchFamily="18" charset="0"/>
              </a:rPr>
              <a:t>Базовые </a:t>
            </a:r>
            <a:r>
              <a:rPr lang="ru-RU" sz="2000" b="1" dirty="0">
                <a:cs typeface="Times New Roman" panose="02020603050405020304" pitchFamily="18" charset="0"/>
              </a:rPr>
              <a:t>сущности:</a:t>
            </a:r>
          </a:p>
          <a:p>
            <a:r>
              <a:rPr lang="ru-RU" sz="2000" dirty="0" smtClean="0">
                <a:cs typeface="Times New Roman" panose="02020603050405020304" pitchFamily="18" charset="0"/>
              </a:rPr>
              <a:t>• Персоны </a:t>
            </a:r>
            <a:r>
              <a:rPr lang="ru-RU" sz="2000" dirty="0">
                <a:cs typeface="Times New Roman" panose="02020603050405020304" pitchFamily="18" charset="0"/>
              </a:rPr>
              <a:t>(</a:t>
            </a:r>
            <a:r>
              <a:rPr lang="en-US" sz="2000" dirty="0" err="1">
                <a:cs typeface="Times New Roman" panose="02020603050405020304" pitchFamily="18" charset="0"/>
              </a:rPr>
              <a:t>cfPers</a:t>
            </a:r>
            <a:r>
              <a:rPr lang="en-US" sz="2000" dirty="0">
                <a:cs typeface="Times New Roman" panose="02020603050405020304" pitchFamily="18" charset="0"/>
              </a:rPr>
              <a:t>),</a:t>
            </a:r>
          </a:p>
          <a:p>
            <a:r>
              <a:rPr lang="en-US" sz="2000" dirty="0" smtClean="0">
                <a:cs typeface="Times New Roman" panose="02020603050405020304" pitchFamily="18" charset="0"/>
              </a:rPr>
              <a:t>•</a:t>
            </a:r>
            <a:r>
              <a:rPr lang="ru-RU" sz="2000" dirty="0" smtClean="0">
                <a:cs typeface="Times New Roman" panose="02020603050405020304" pitchFamily="18" charset="0"/>
              </a:rPr>
              <a:t> Организации </a:t>
            </a:r>
            <a:r>
              <a:rPr lang="ru-RU" sz="2000" dirty="0">
                <a:cs typeface="Times New Roman" panose="02020603050405020304" pitchFamily="18" charset="0"/>
              </a:rPr>
              <a:t>(</a:t>
            </a:r>
            <a:r>
              <a:rPr lang="en-US" sz="2000" dirty="0" err="1">
                <a:cs typeface="Times New Roman" panose="02020603050405020304" pitchFamily="18" charset="0"/>
              </a:rPr>
              <a:t>cfOrgUnit</a:t>
            </a:r>
            <a:r>
              <a:rPr lang="en-US" sz="2000" dirty="0">
                <a:cs typeface="Times New Roman" panose="02020603050405020304" pitchFamily="18" charset="0"/>
              </a:rPr>
              <a:t>),</a:t>
            </a:r>
          </a:p>
          <a:p>
            <a:r>
              <a:rPr lang="en-US" sz="2000" dirty="0" smtClean="0">
                <a:cs typeface="Times New Roman" panose="02020603050405020304" pitchFamily="18" charset="0"/>
              </a:rPr>
              <a:t>•</a:t>
            </a:r>
            <a:r>
              <a:rPr lang="ru-RU" sz="2000" dirty="0" smtClean="0">
                <a:cs typeface="Times New Roman" panose="02020603050405020304" pitchFamily="18" charset="0"/>
              </a:rPr>
              <a:t> Федеральные </a:t>
            </a:r>
            <a:r>
              <a:rPr lang="ru-RU" sz="2000" dirty="0">
                <a:cs typeface="Times New Roman" panose="02020603050405020304" pitchFamily="18" charset="0"/>
              </a:rPr>
              <a:t>классификаторы (</a:t>
            </a:r>
            <a:r>
              <a:rPr lang="en-US" sz="2000" dirty="0" err="1">
                <a:cs typeface="Times New Roman" panose="02020603050405020304" pitchFamily="18" charset="0"/>
              </a:rPr>
              <a:t>cfFedId</a:t>
            </a:r>
            <a:r>
              <a:rPr lang="en-US" sz="2000" dirty="0">
                <a:cs typeface="Times New Roman" panose="02020603050405020304" pitchFamily="18" charset="0"/>
              </a:rPr>
              <a:t>),</a:t>
            </a:r>
          </a:p>
          <a:p>
            <a:r>
              <a:rPr lang="en-US" sz="2000" dirty="0" smtClean="0">
                <a:cs typeface="Times New Roman" panose="02020603050405020304" pitchFamily="18" charset="0"/>
              </a:rPr>
              <a:t>•</a:t>
            </a:r>
            <a:r>
              <a:rPr lang="ru-RU" sz="2000" dirty="0" smtClean="0">
                <a:cs typeface="Times New Roman" panose="02020603050405020304" pitchFamily="18" charset="0"/>
              </a:rPr>
              <a:t> Схемы </a:t>
            </a:r>
            <a:r>
              <a:rPr lang="ru-RU" sz="2000" dirty="0">
                <a:cs typeface="Times New Roman" panose="02020603050405020304" pitchFamily="18" charset="0"/>
              </a:rPr>
              <a:t>классификации (</a:t>
            </a:r>
            <a:r>
              <a:rPr lang="en-US" sz="2000" dirty="0" err="1">
                <a:cs typeface="Times New Roman" panose="02020603050405020304" pitchFamily="18" charset="0"/>
              </a:rPr>
              <a:t>cfClassScheme</a:t>
            </a:r>
            <a:r>
              <a:rPr lang="en-US" sz="2000" dirty="0">
                <a:cs typeface="Times New Roman" panose="02020603050405020304" pitchFamily="18" charset="0"/>
              </a:rPr>
              <a:t>),</a:t>
            </a:r>
          </a:p>
          <a:p>
            <a:r>
              <a:rPr lang="en-US" sz="2000" dirty="0" smtClean="0">
                <a:cs typeface="Times New Roman" panose="02020603050405020304" pitchFamily="18" charset="0"/>
              </a:rPr>
              <a:t>•</a:t>
            </a:r>
            <a:r>
              <a:rPr lang="ru-RU" sz="2000" dirty="0" smtClean="0">
                <a:cs typeface="Times New Roman" panose="02020603050405020304" pitchFamily="18" charset="0"/>
              </a:rPr>
              <a:t> Классификаторы </a:t>
            </a:r>
            <a:r>
              <a:rPr lang="ru-RU" sz="2000" dirty="0">
                <a:cs typeface="Times New Roman" panose="02020603050405020304" pitchFamily="18" charset="0"/>
              </a:rPr>
              <a:t>(</a:t>
            </a:r>
            <a:r>
              <a:rPr lang="en-US" sz="2000" dirty="0" err="1">
                <a:cs typeface="Times New Roman" panose="02020603050405020304" pitchFamily="18" charset="0"/>
              </a:rPr>
              <a:t>cfClass</a:t>
            </a:r>
            <a:r>
              <a:rPr lang="en-US" sz="2000" dirty="0">
                <a:cs typeface="Times New Roman" panose="02020603050405020304" pitchFamily="18" charset="0"/>
              </a:rPr>
              <a:t>).</a:t>
            </a:r>
          </a:p>
          <a:p>
            <a:r>
              <a:rPr lang="en-US" sz="2000" dirty="0" smtClean="0">
                <a:cs typeface="Times New Roman" panose="02020603050405020304" pitchFamily="18" charset="0"/>
              </a:rPr>
              <a:t>•</a:t>
            </a:r>
            <a:r>
              <a:rPr lang="ru-RU" sz="2000" dirty="0" smtClean="0">
                <a:cs typeface="Times New Roman" panose="02020603050405020304" pitchFamily="18" charset="0"/>
              </a:rPr>
              <a:t> Метрики(</a:t>
            </a:r>
            <a:r>
              <a:rPr lang="en-US" sz="2000" dirty="0" err="1">
                <a:cs typeface="Times New Roman" panose="02020603050405020304" pitchFamily="18" charset="0"/>
              </a:rPr>
              <a:t>cfMetrics</a:t>
            </a:r>
            <a:r>
              <a:rPr lang="en-US" sz="2000" dirty="0">
                <a:cs typeface="Times New Roman" panose="02020603050405020304" pitchFamily="18" charset="0"/>
              </a:rPr>
              <a:t>)</a:t>
            </a:r>
          </a:p>
        </p:txBody>
      </p:sp>
      <p:sp>
        <p:nvSpPr>
          <p:cNvPr id="7" name="Прямоугольник 6"/>
          <p:cNvSpPr/>
          <p:nvPr/>
        </p:nvSpPr>
        <p:spPr>
          <a:xfrm>
            <a:off x="4716016" y="1161430"/>
            <a:ext cx="4572000" cy="3170099"/>
          </a:xfrm>
          <a:prstGeom prst="rect">
            <a:avLst/>
          </a:prstGeom>
        </p:spPr>
        <p:txBody>
          <a:bodyPr>
            <a:spAutoFit/>
          </a:bodyPr>
          <a:lstStyle/>
          <a:p>
            <a:r>
              <a:rPr lang="ru-RU" sz="2000" b="1" dirty="0" smtClean="0">
                <a:cs typeface="Times New Roman" panose="02020603050405020304" pitchFamily="18" charset="0"/>
              </a:rPr>
              <a:t>Многоязычные </a:t>
            </a:r>
            <a:r>
              <a:rPr lang="ru-RU" sz="2000" b="1" dirty="0">
                <a:cs typeface="Times New Roman" panose="02020603050405020304" pitchFamily="18" charset="0"/>
              </a:rPr>
              <a:t>сущности: </a:t>
            </a:r>
          </a:p>
          <a:p>
            <a:r>
              <a:rPr lang="ru-RU" sz="2000" dirty="0" smtClean="0">
                <a:cs typeface="Times New Roman" panose="02020603050405020304" pitchFamily="18" charset="0"/>
              </a:rPr>
              <a:t>• ФИО </a:t>
            </a:r>
            <a:r>
              <a:rPr lang="ru-RU" sz="2000" dirty="0">
                <a:cs typeface="Times New Roman" panose="02020603050405020304" pitchFamily="18" charset="0"/>
              </a:rPr>
              <a:t>персоны (</a:t>
            </a:r>
            <a:r>
              <a:rPr lang="en-US" sz="2000" dirty="0" err="1">
                <a:cs typeface="Times New Roman" panose="02020603050405020304" pitchFamily="18" charset="0"/>
              </a:rPr>
              <a:t>cfPersName</a:t>
            </a:r>
            <a:r>
              <a:rPr lang="en-US" sz="2000" dirty="0">
                <a:cs typeface="Times New Roman" panose="02020603050405020304" pitchFamily="18" charset="0"/>
              </a:rPr>
              <a:t>),</a:t>
            </a:r>
          </a:p>
          <a:p>
            <a:r>
              <a:rPr lang="en-US" sz="2000" dirty="0" smtClean="0">
                <a:cs typeface="Times New Roman" panose="02020603050405020304" pitchFamily="18" charset="0"/>
              </a:rPr>
              <a:t>•</a:t>
            </a:r>
            <a:r>
              <a:rPr lang="ru-RU" sz="2000" dirty="0" smtClean="0">
                <a:cs typeface="Times New Roman" panose="02020603050405020304" pitchFamily="18" charset="0"/>
              </a:rPr>
              <a:t> Наименование </a:t>
            </a:r>
            <a:r>
              <a:rPr lang="ru-RU" sz="2000" dirty="0">
                <a:cs typeface="Times New Roman" panose="02020603050405020304" pitchFamily="18" charset="0"/>
              </a:rPr>
              <a:t>организации (</a:t>
            </a:r>
            <a:r>
              <a:rPr lang="en-US" sz="2000" dirty="0" err="1">
                <a:cs typeface="Times New Roman" panose="02020603050405020304" pitchFamily="18" charset="0"/>
              </a:rPr>
              <a:t>cfOrgUnitName</a:t>
            </a:r>
            <a:r>
              <a:rPr lang="en-US" sz="2000" dirty="0">
                <a:cs typeface="Times New Roman" panose="02020603050405020304" pitchFamily="18" charset="0"/>
              </a:rPr>
              <a:t>),</a:t>
            </a:r>
          </a:p>
          <a:p>
            <a:r>
              <a:rPr lang="en-US" sz="2000" dirty="0" smtClean="0">
                <a:cs typeface="Times New Roman" panose="02020603050405020304" pitchFamily="18" charset="0"/>
              </a:rPr>
              <a:t>•</a:t>
            </a:r>
            <a:r>
              <a:rPr lang="ru-RU" sz="2000" dirty="0" smtClean="0">
                <a:cs typeface="Times New Roman" panose="02020603050405020304" pitchFamily="18" charset="0"/>
              </a:rPr>
              <a:t> Наименование </a:t>
            </a:r>
            <a:r>
              <a:rPr lang="ru-RU" sz="2000" dirty="0">
                <a:cs typeface="Times New Roman" panose="02020603050405020304" pitchFamily="18" charset="0"/>
              </a:rPr>
              <a:t>схемы классификации       (</a:t>
            </a:r>
            <a:r>
              <a:rPr lang="en-US" sz="2000" dirty="0" err="1">
                <a:cs typeface="Times New Roman" panose="02020603050405020304" pitchFamily="18" charset="0"/>
              </a:rPr>
              <a:t>cfClassSchemeName</a:t>
            </a:r>
            <a:r>
              <a:rPr lang="en-US" sz="2000" dirty="0">
                <a:cs typeface="Times New Roman" panose="02020603050405020304" pitchFamily="18" charset="0"/>
              </a:rPr>
              <a:t>),</a:t>
            </a:r>
          </a:p>
          <a:p>
            <a:r>
              <a:rPr lang="en-US" sz="2000" dirty="0" smtClean="0">
                <a:cs typeface="Times New Roman" panose="02020603050405020304" pitchFamily="18" charset="0"/>
              </a:rPr>
              <a:t>•</a:t>
            </a:r>
            <a:r>
              <a:rPr lang="ru-RU" sz="2000" dirty="0" smtClean="0">
                <a:cs typeface="Times New Roman" panose="02020603050405020304" pitchFamily="18" charset="0"/>
              </a:rPr>
              <a:t> Наименование </a:t>
            </a:r>
            <a:r>
              <a:rPr lang="ru-RU" sz="2000" dirty="0">
                <a:cs typeface="Times New Roman" panose="02020603050405020304" pitchFamily="18" charset="0"/>
              </a:rPr>
              <a:t>метрики (</a:t>
            </a:r>
            <a:r>
              <a:rPr lang="en-US" sz="2000" dirty="0" err="1">
                <a:cs typeface="Times New Roman" panose="02020603050405020304" pitchFamily="18" charset="0"/>
              </a:rPr>
              <a:t>cfMetricName</a:t>
            </a:r>
            <a:r>
              <a:rPr lang="en-US" sz="2000" dirty="0">
                <a:cs typeface="Times New Roman" panose="02020603050405020304" pitchFamily="18" charset="0"/>
              </a:rPr>
              <a:t>)</a:t>
            </a:r>
          </a:p>
          <a:p>
            <a:r>
              <a:rPr lang="en-US" sz="2000" dirty="0" smtClean="0">
                <a:cs typeface="Times New Roman" panose="02020603050405020304" pitchFamily="18" charset="0"/>
              </a:rPr>
              <a:t>•</a:t>
            </a:r>
            <a:r>
              <a:rPr lang="ru-RU" sz="2000" dirty="0" smtClean="0">
                <a:cs typeface="Times New Roman" panose="02020603050405020304" pitchFamily="18" charset="0"/>
              </a:rPr>
              <a:t> Наименование </a:t>
            </a:r>
            <a:r>
              <a:rPr lang="ru-RU" sz="2000" dirty="0">
                <a:cs typeface="Times New Roman" panose="02020603050405020304" pitchFamily="18" charset="0"/>
              </a:rPr>
              <a:t>классификатора (</a:t>
            </a:r>
            <a:r>
              <a:rPr lang="en-US" sz="2000" dirty="0" err="1">
                <a:cs typeface="Times New Roman" panose="02020603050405020304" pitchFamily="18" charset="0"/>
              </a:rPr>
              <a:t>cfClassTerm</a:t>
            </a:r>
            <a:r>
              <a:rPr lang="en-US" sz="2000" dirty="0">
                <a:latin typeface="Times New Roman" panose="02020603050405020304" pitchFamily="18" charset="0"/>
                <a:cs typeface="Times New Roman" panose="02020603050405020304" pitchFamily="18" charset="0"/>
              </a:rPr>
              <a:t>)</a:t>
            </a:r>
          </a:p>
        </p:txBody>
      </p:sp>
      <p:pic>
        <p:nvPicPr>
          <p:cNvPr id="8" name="Рисунок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683" y="146417"/>
            <a:ext cx="971550" cy="790575"/>
          </a:xfrm>
          <a:prstGeom prst="rect">
            <a:avLst/>
          </a:prstGeom>
        </p:spPr>
      </p:pic>
      <p:sp>
        <p:nvSpPr>
          <p:cNvPr id="9" name="Прямоугольник 8"/>
          <p:cNvSpPr/>
          <p:nvPr/>
        </p:nvSpPr>
        <p:spPr>
          <a:xfrm>
            <a:off x="2843808" y="4393717"/>
            <a:ext cx="6096000" cy="2246769"/>
          </a:xfrm>
          <a:prstGeom prst="rect">
            <a:avLst/>
          </a:prstGeom>
        </p:spPr>
        <p:txBody>
          <a:bodyPr>
            <a:spAutoFit/>
          </a:bodyPr>
          <a:lstStyle/>
          <a:p>
            <a:pPr defTabSz="457200"/>
            <a:r>
              <a:rPr lang="ru-RU" sz="2000" b="1" dirty="0" smtClean="0">
                <a:solidFill>
                  <a:prstClr val="black"/>
                </a:solidFill>
                <a:cs typeface="Times New Roman" panose="02020603050405020304" pitchFamily="18" charset="0"/>
              </a:rPr>
              <a:t>Связующие </a:t>
            </a:r>
            <a:r>
              <a:rPr lang="ru-RU" sz="2000" b="1" dirty="0">
                <a:solidFill>
                  <a:prstClr val="black"/>
                </a:solidFill>
                <a:cs typeface="Times New Roman" panose="02020603050405020304" pitchFamily="18" charset="0"/>
              </a:rPr>
              <a:t>таблицы:</a:t>
            </a:r>
          </a:p>
          <a:p>
            <a:pPr defTabSz="457200"/>
            <a:r>
              <a:rPr lang="ru-RU" sz="2000" dirty="0">
                <a:solidFill>
                  <a:prstClr val="black"/>
                </a:solidFill>
                <a:cs typeface="Times New Roman" panose="02020603050405020304" pitchFamily="18" charset="0"/>
              </a:rPr>
              <a:t>•	</a:t>
            </a:r>
            <a:r>
              <a:rPr lang="en-US" sz="2000" dirty="0" err="1">
                <a:solidFill>
                  <a:prstClr val="black"/>
                </a:solidFill>
                <a:cs typeface="Times New Roman" panose="02020603050405020304" pitchFamily="18" charset="0"/>
              </a:rPr>
              <a:t>cfPers_OrgUnit</a:t>
            </a:r>
            <a:r>
              <a:rPr lang="en-US" sz="2000" dirty="0" smtClean="0">
                <a:solidFill>
                  <a:prstClr val="black"/>
                </a:solidFill>
                <a:cs typeface="Times New Roman" panose="02020603050405020304" pitchFamily="18" charset="0"/>
              </a:rPr>
              <a:t>,</a:t>
            </a:r>
            <a:endParaRPr lang="ru-RU" sz="2000" dirty="0" smtClean="0">
              <a:solidFill>
                <a:prstClr val="black"/>
              </a:solidFill>
              <a:cs typeface="Times New Roman" panose="02020603050405020304" pitchFamily="18" charset="0"/>
            </a:endParaRPr>
          </a:p>
          <a:p>
            <a:pPr marL="342900" indent="-342900" defTabSz="457200">
              <a:buFont typeface="Arial" panose="020B0604020202020204" pitchFamily="34" charset="0"/>
              <a:buChar char="•"/>
            </a:pPr>
            <a:r>
              <a:rPr lang="en-US" sz="2000" dirty="0" smtClean="0">
                <a:solidFill>
                  <a:prstClr val="black"/>
                </a:solidFill>
                <a:cs typeface="Times New Roman" panose="02020603050405020304" pitchFamily="18" charset="0"/>
              </a:rPr>
              <a:t>  </a:t>
            </a:r>
            <a:r>
              <a:rPr lang="en-US" sz="2000" dirty="0" err="1" smtClean="0">
                <a:solidFill>
                  <a:prstClr val="black"/>
                </a:solidFill>
                <a:cs typeface="Times New Roman" panose="02020603050405020304" pitchFamily="18" charset="0"/>
              </a:rPr>
              <a:t>cfPers_Metrics</a:t>
            </a:r>
            <a:r>
              <a:rPr lang="en-US" sz="2000" dirty="0" smtClean="0">
                <a:solidFill>
                  <a:prstClr val="black"/>
                </a:solidFill>
                <a:cs typeface="Times New Roman" panose="02020603050405020304" pitchFamily="18" charset="0"/>
              </a:rPr>
              <a:t>,</a:t>
            </a:r>
            <a:endParaRPr lang="en-US" sz="2000" dirty="0">
              <a:solidFill>
                <a:prstClr val="black"/>
              </a:solidFill>
              <a:cs typeface="Times New Roman" panose="02020603050405020304" pitchFamily="18" charset="0"/>
            </a:endParaRPr>
          </a:p>
          <a:p>
            <a:pPr defTabSz="457200"/>
            <a:r>
              <a:rPr lang="en-US" sz="2000" dirty="0">
                <a:solidFill>
                  <a:prstClr val="black"/>
                </a:solidFill>
                <a:cs typeface="Times New Roman" panose="02020603050405020304" pitchFamily="18" charset="0"/>
              </a:rPr>
              <a:t>•	</a:t>
            </a:r>
            <a:r>
              <a:rPr lang="en-US" sz="2000" dirty="0" err="1">
                <a:solidFill>
                  <a:prstClr val="black"/>
                </a:solidFill>
                <a:cs typeface="Times New Roman" panose="02020603050405020304" pitchFamily="18" charset="0"/>
              </a:rPr>
              <a:t>cfFedId_Class</a:t>
            </a:r>
            <a:r>
              <a:rPr lang="en-US" sz="2000" dirty="0">
                <a:solidFill>
                  <a:prstClr val="black"/>
                </a:solidFill>
                <a:cs typeface="Times New Roman" panose="02020603050405020304" pitchFamily="18" charset="0"/>
              </a:rPr>
              <a:t>,</a:t>
            </a:r>
          </a:p>
          <a:p>
            <a:pPr defTabSz="457200"/>
            <a:r>
              <a:rPr lang="en-US" sz="2000" dirty="0">
                <a:solidFill>
                  <a:prstClr val="black"/>
                </a:solidFill>
                <a:cs typeface="Times New Roman" panose="02020603050405020304" pitchFamily="18" charset="0"/>
              </a:rPr>
              <a:t>•	</a:t>
            </a:r>
            <a:r>
              <a:rPr lang="en-US" sz="2000" dirty="0" err="1">
                <a:solidFill>
                  <a:prstClr val="black"/>
                </a:solidFill>
                <a:cs typeface="Times New Roman" panose="02020603050405020304" pitchFamily="18" charset="0"/>
              </a:rPr>
              <a:t>cfPers_Class</a:t>
            </a:r>
            <a:r>
              <a:rPr lang="en-US" sz="2000" dirty="0">
                <a:solidFill>
                  <a:prstClr val="black"/>
                </a:solidFill>
                <a:cs typeface="Times New Roman" panose="02020603050405020304" pitchFamily="18" charset="0"/>
              </a:rPr>
              <a:t>,</a:t>
            </a:r>
          </a:p>
          <a:p>
            <a:pPr defTabSz="457200"/>
            <a:r>
              <a:rPr lang="en-US" sz="2000" dirty="0">
                <a:solidFill>
                  <a:prstClr val="black"/>
                </a:solidFill>
                <a:cs typeface="Times New Roman" panose="02020603050405020304" pitchFamily="18" charset="0"/>
              </a:rPr>
              <a:t>•	</a:t>
            </a:r>
            <a:r>
              <a:rPr lang="en-US" sz="2000" dirty="0" err="1">
                <a:solidFill>
                  <a:prstClr val="black"/>
                </a:solidFill>
                <a:cs typeface="Times New Roman" panose="02020603050405020304" pitchFamily="18" charset="0"/>
              </a:rPr>
              <a:t>cfOrgUnit_Class</a:t>
            </a:r>
            <a:r>
              <a:rPr lang="en-US" sz="2000" dirty="0">
                <a:solidFill>
                  <a:prstClr val="black"/>
                </a:solidFill>
                <a:cs typeface="Times New Roman" panose="02020603050405020304" pitchFamily="18" charset="0"/>
              </a:rPr>
              <a:t>,</a:t>
            </a:r>
          </a:p>
          <a:p>
            <a:pPr defTabSz="457200"/>
            <a:r>
              <a:rPr lang="en-US" sz="2000" dirty="0">
                <a:solidFill>
                  <a:prstClr val="black"/>
                </a:solidFill>
                <a:cs typeface="Times New Roman" panose="02020603050405020304" pitchFamily="18" charset="0"/>
              </a:rPr>
              <a:t>•	</a:t>
            </a:r>
            <a:r>
              <a:rPr lang="en-US" sz="2000" dirty="0" err="1">
                <a:solidFill>
                  <a:prstClr val="black"/>
                </a:solidFill>
                <a:cs typeface="Times New Roman" panose="02020603050405020304" pitchFamily="18" charset="0"/>
              </a:rPr>
              <a:t>cfClass_Class</a:t>
            </a:r>
            <a:r>
              <a:rPr lang="en-US" sz="2000" dirty="0">
                <a:solidFill>
                  <a:prstClr val="black"/>
                </a:solidFill>
                <a:cs typeface="Times New Roman" panose="02020603050405020304" pitchFamily="18" charset="0"/>
              </a:rPr>
              <a:t>.</a:t>
            </a:r>
          </a:p>
        </p:txBody>
      </p:sp>
    </p:spTree>
    <p:extLst>
      <p:ext uri="{BB962C8B-B14F-4D97-AF65-F5344CB8AC3E}">
        <p14:creationId xmlns:p14="http://schemas.microsoft.com/office/powerpoint/2010/main" val="33827025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5"/>
          <p:cNvGrpSpPr/>
          <p:nvPr/>
        </p:nvGrpSpPr>
        <p:grpSpPr>
          <a:xfrm>
            <a:off x="0" y="0"/>
            <a:ext cx="9144000" cy="1524000"/>
            <a:chOff x="0" y="0"/>
            <a:chExt cx="9144000" cy="1524000"/>
          </a:xfrm>
        </p:grpSpPr>
        <p:sp>
          <p:nvSpPr>
            <p:cNvPr id="31" name="Right Triangle 30"/>
            <p:cNvSpPr/>
            <p:nvPr/>
          </p:nvSpPr>
          <p:spPr>
            <a:xfrm flipH="1" flipV="1">
              <a:off x="0" y="304800"/>
              <a:ext cx="9144000" cy="1219200"/>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sp>
          <p:nvSpPr>
            <p:cNvPr id="32" name="Rectangle 31"/>
            <p:cNvSpPr/>
            <p:nvPr/>
          </p:nvSpPr>
          <p:spPr>
            <a:xfrm>
              <a:off x="0" y="0"/>
              <a:ext cx="91440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grpSp>
      <p:grpSp>
        <p:nvGrpSpPr>
          <p:cNvPr id="3" name="Group 16"/>
          <p:cNvGrpSpPr/>
          <p:nvPr/>
        </p:nvGrpSpPr>
        <p:grpSpPr>
          <a:xfrm>
            <a:off x="0" y="5257800"/>
            <a:ext cx="9144000" cy="1600200"/>
            <a:chOff x="0" y="5257800"/>
            <a:chExt cx="9144000" cy="1600200"/>
          </a:xfrm>
        </p:grpSpPr>
        <p:sp>
          <p:nvSpPr>
            <p:cNvPr id="28" name="Right Triangle 27"/>
            <p:cNvSpPr/>
            <p:nvPr/>
          </p:nvSpPr>
          <p:spPr>
            <a:xfrm>
              <a:off x="0" y="5257800"/>
              <a:ext cx="9144000" cy="121920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sp>
          <p:nvSpPr>
            <p:cNvPr id="29" name="Rectangle 28"/>
            <p:cNvSpPr/>
            <p:nvPr/>
          </p:nvSpPr>
          <p:spPr>
            <a:xfrm>
              <a:off x="0" y="6477000"/>
              <a:ext cx="9144000" cy="381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grpSp>
      <p:sp>
        <p:nvSpPr>
          <p:cNvPr id="4" name="Прямоугольник 3"/>
          <p:cNvSpPr/>
          <p:nvPr/>
        </p:nvSpPr>
        <p:spPr>
          <a:xfrm>
            <a:off x="1144270" y="157498"/>
            <a:ext cx="8090485" cy="690254"/>
          </a:xfrm>
          <a:prstGeom prst="rect">
            <a:avLst/>
          </a:prstGeom>
        </p:spPr>
        <p:txBody>
          <a:bodyPr wrap="none">
            <a:spAutoFit/>
          </a:bodyPr>
          <a:lstStyle/>
          <a:p>
            <a:pPr>
              <a:lnSpc>
                <a:spcPct val="107000"/>
              </a:lnSpc>
              <a:spcAft>
                <a:spcPts val="800"/>
              </a:spcAft>
            </a:pPr>
            <a:r>
              <a:rPr lang="ru-RU" sz="3800" b="1" dirty="0" smtClean="0">
                <a:latin typeface="Calibri" panose="020F0502020204030204" pitchFamily="34" charset="0"/>
                <a:ea typeface="Calibri" panose="020F0502020204030204" pitchFamily="34" charset="0"/>
                <a:cs typeface="Times New Roman" panose="02020603050405020304" pitchFamily="18" charset="0"/>
              </a:rPr>
              <a:t>Некоторые результаты </a:t>
            </a:r>
            <a:r>
              <a:rPr lang="ru-RU" sz="3800" b="1" dirty="0">
                <a:latin typeface="Calibri" panose="020F0502020204030204" pitchFamily="34" charset="0"/>
                <a:ea typeface="Calibri" panose="020F0502020204030204" pitchFamily="34" charset="0"/>
                <a:cs typeface="Times New Roman" panose="02020603050405020304" pitchFamily="18" charset="0"/>
              </a:rPr>
              <a:t>исследования</a:t>
            </a:r>
            <a:endParaRPr lang="ru-RU" sz="3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988344"/>
            <a:ext cx="9144000" cy="5835312"/>
          </a:xfrm>
          <a:prstGeom prst="rect">
            <a:avLst/>
          </a:prstGeom>
        </p:spPr>
      </p:pic>
      <p:sp>
        <p:nvSpPr>
          <p:cNvPr id="6" name="TextBox 5"/>
          <p:cNvSpPr txBox="1"/>
          <p:nvPr/>
        </p:nvSpPr>
        <p:spPr>
          <a:xfrm>
            <a:off x="2871840" y="1033341"/>
            <a:ext cx="1728192" cy="338554"/>
          </a:xfrm>
          <a:prstGeom prst="rect">
            <a:avLst/>
          </a:prstGeom>
          <a:noFill/>
        </p:spPr>
        <p:txBody>
          <a:bodyPr wrap="square" rtlCol="0">
            <a:spAutoFit/>
          </a:bodyPr>
          <a:lstStyle/>
          <a:p>
            <a:r>
              <a:rPr lang="ru-RU" sz="1600" dirty="0" smtClean="0">
                <a:solidFill>
                  <a:schemeClr val="bg1">
                    <a:lumMod val="50000"/>
                  </a:schemeClr>
                </a:solidFill>
              </a:rPr>
              <a:t>(1070 статей)</a:t>
            </a:r>
            <a:endParaRPr lang="ru-RU" sz="1600" dirty="0">
              <a:solidFill>
                <a:schemeClr val="bg1">
                  <a:lumMod val="50000"/>
                </a:schemeClr>
              </a:solidFill>
            </a:endParaRPr>
          </a:p>
        </p:txBody>
      </p:sp>
      <p:sp>
        <p:nvSpPr>
          <p:cNvPr id="7" name="TextBox 6"/>
          <p:cNvSpPr txBox="1"/>
          <p:nvPr/>
        </p:nvSpPr>
        <p:spPr>
          <a:xfrm>
            <a:off x="7668344" y="1033341"/>
            <a:ext cx="1224246" cy="338554"/>
          </a:xfrm>
          <a:prstGeom prst="rect">
            <a:avLst/>
          </a:prstGeom>
          <a:noFill/>
        </p:spPr>
        <p:txBody>
          <a:bodyPr wrap="none" rtlCol="0">
            <a:spAutoFit/>
          </a:bodyPr>
          <a:lstStyle/>
          <a:p>
            <a:r>
              <a:rPr lang="ru-RU" sz="1600" dirty="0" smtClean="0">
                <a:solidFill>
                  <a:schemeClr val="bg1">
                    <a:lumMod val="50000"/>
                  </a:schemeClr>
                </a:solidFill>
              </a:rPr>
              <a:t>(526 статей)</a:t>
            </a:r>
            <a:endParaRPr lang="ru-RU" sz="1600" dirty="0">
              <a:solidFill>
                <a:schemeClr val="bg1">
                  <a:lumMod val="50000"/>
                </a:schemeClr>
              </a:solidFill>
            </a:endParaRPr>
          </a:p>
        </p:txBody>
      </p:sp>
      <p:pic>
        <p:nvPicPr>
          <p:cNvPr id="12" name="Рисунок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683" y="146417"/>
            <a:ext cx="971550" cy="790575"/>
          </a:xfrm>
          <a:prstGeom prst="rect">
            <a:avLst/>
          </a:prstGeom>
        </p:spPr>
      </p:pic>
    </p:spTree>
    <p:extLst>
      <p:ext uri="{BB962C8B-B14F-4D97-AF65-F5344CB8AC3E}">
        <p14:creationId xmlns:p14="http://schemas.microsoft.com/office/powerpoint/2010/main" val="82625235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5"/>
          <p:cNvGrpSpPr/>
          <p:nvPr/>
        </p:nvGrpSpPr>
        <p:grpSpPr>
          <a:xfrm>
            <a:off x="0" y="0"/>
            <a:ext cx="9144000" cy="1524000"/>
            <a:chOff x="0" y="0"/>
            <a:chExt cx="9144000" cy="1524000"/>
          </a:xfrm>
        </p:grpSpPr>
        <p:sp>
          <p:nvSpPr>
            <p:cNvPr id="31" name="Right Triangle 30"/>
            <p:cNvSpPr/>
            <p:nvPr/>
          </p:nvSpPr>
          <p:spPr>
            <a:xfrm flipH="1" flipV="1">
              <a:off x="0" y="304800"/>
              <a:ext cx="9144000" cy="1219200"/>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sp>
          <p:nvSpPr>
            <p:cNvPr id="32" name="Rectangle 31"/>
            <p:cNvSpPr/>
            <p:nvPr/>
          </p:nvSpPr>
          <p:spPr>
            <a:xfrm>
              <a:off x="0" y="0"/>
              <a:ext cx="91440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grpSp>
      <p:grpSp>
        <p:nvGrpSpPr>
          <p:cNvPr id="3" name="Group 16"/>
          <p:cNvGrpSpPr/>
          <p:nvPr/>
        </p:nvGrpSpPr>
        <p:grpSpPr>
          <a:xfrm>
            <a:off x="0" y="5257800"/>
            <a:ext cx="9144000" cy="1600200"/>
            <a:chOff x="0" y="5257800"/>
            <a:chExt cx="9144000" cy="1600200"/>
          </a:xfrm>
        </p:grpSpPr>
        <p:sp>
          <p:nvSpPr>
            <p:cNvPr id="28" name="Right Triangle 27"/>
            <p:cNvSpPr/>
            <p:nvPr/>
          </p:nvSpPr>
          <p:spPr>
            <a:xfrm>
              <a:off x="0" y="5257800"/>
              <a:ext cx="9144000" cy="121920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sp>
          <p:nvSpPr>
            <p:cNvPr id="29" name="Rectangle 28"/>
            <p:cNvSpPr/>
            <p:nvPr/>
          </p:nvSpPr>
          <p:spPr>
            <a:xfrm>
              <a:off x="0" y="6477000"/>
              <a:ext cx="9144000" cy="381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grpSp>
      <p:pic>
        <p:nvPicPr>
          <p:cNvPr id="8" name="Рисунок 7" descr="C:\Users\ДНС\Desktop\стрн.png"/>
          <p:cNvPicPr/>
          <p:nvPr/>
        </p:nvPicPr>
        <p:blipFill>
          <a:blip r:embed="rId3">
            <a:extLst>
              <a:ext uri="{28A0092B-C50C-407E-A947-70E740481C1C}">
                <a14:useLocalDpi xmlns:a14="http://schemas.microsoft.com/office/drawing/2010/main" val="0"/>
              </a:ext>
            </a:extLst>
          </a:blip>
          <a:srcRect/>
          <a:stretch>
            <a:fillRect/>
          </a:stretch>
        </p:blipFill>
        <p:spPr bwMode="auto">
          <a:xfrm>
            <a:off x="305234" y="1849780"/>
            <a:ext cx="8208912" cy="3600400"/>
          </a:xfrm>
          <a:prstGeom prst="rect">
            <a:avLst/>
          </a:prstGeom>
          <a:noFill/>
          <a:ln>
            <a:noFill/>
          </a:ln>
        </p:spPr>
      </p:pic>
      <p:pic>
        <p:nvPicPr>
          <p:cNvPr id="9" name="Рисунок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683" y="146417"/>
            <a:ext cx="971550" cy="790575"/>
          </a:xfrm>
          <a:prstGeom prst="rect">
            <a:avLst/>
          </a:prstGeom>
        </p:spPr>
      </p:pic>
      <p:sp>
        <p:nvSpPr>
          <p:cNvPr id="4" name="TextBox 3"/>
          <p:cNvSpPr txBox="1"/>
          <p:nvPr/>
        </p:nvSpPr>
        <p:spPr>
          <a:xfrm>
            <a:off x="1178916" y="218564"/>
            <a:ext cx="7071488" cy="1631216"/>
          </a:xfrm>
          <a:prstGeom prst="rect">
            <a:avLst/>
          </a:prstGeom>
          <a:noFill/>
        </p:spPr>
        <p:txBody>
          <a:bodyPr wrap="none" rtlCol="0">
            <a:spAutoFit/>
          </a:bodyPr>
          <a:lstStyle/>
          <a:p>
            <a:pPr algn="ctr"/>
            <a:r>
              <a:rPr lang="ru-RU" sz="3800" b="1" dirty="0"/>
              <a:t>Динамика количества </a:t>
            </a:r>
            <a:endParaRPr lang="ru-RU" sz="3800" b="1" dirty="0" smtClean="0"/>
          </a:p>
          <a:p>
            <a:pPr algn="ctr"/>
            <a:r>
              <a:rPr lang="ru-RU" sz="3800" b="1" dirty="0" smtClean="0"/>
              <a:t>зарубежных </a:t>
            </a:r>
            <a:r>
              <a:rPr lang="ru-RU" sz="3800" b="1" dirty="0"/>
              <a:t>ученых во </a:t>
            </a:r>
            <a:r>
              <a:rPr lang="ru-RU" sz="3800" b="1" dirty="0" smtClean="0"/>
              <a:t>времени</a:t>
            </a:r>
          </a:p>
          <a:p>
            <a:pPr algn="ctr"/>
            <a:r>
              <a:rPr lang="ru-RU" sz="2400" dirty="0" smtClean="0"/>
              <a:t>(в % от общего количества ученых) </a:t>
            </a:r>
            <a:endParaRPr lang="ru-RU" sz="2400" dirty="0"/>
          </a:p>
        </p:txBody>
      </p:sp>
      <p:sp>
        <p:nvSpPr>
          <p:cNvPr id="5" name="Прямоугольник 4"/>
          <p:cNvSpPr/>
          <p:nvPr/>
        </p:nvSpPr>
        <p:spPr>
          <a:xfrm>
            <a:off x="629854" y="5867400"/>
            <a:ext cx="7884292" cy="400110"/>
          </a:xfrm>
          <a:prstGeom prst="rect">
            <a:avLst/>
          </a:prstGeom>
        </p:spPr>
        <p:txBody>
          <a:bodyPr wrap="square">
            <a:spAutoFit/>
          </a:bodyPr>
          <a:lstStyle/>
          <a:p>
            <a:r>
              <a:rPr lang="ru-RU" sz="2000" dirty="0"/>
              <a:t>П</a:t>
            </a:r>
            <a:r>
              <a:rPr lang="ru-RU" sz="2000" dirty="0" smtClean="0"/>
              <a:t>рочие</a:t>
            </a:r>
            <a:r>
              <a:rPr lang="ru-RU" sz="2000" dirty="0"/>
              <a:t>: США, СНГ, Африка, Ближний и Дальний Восток, Океания</a:t>
            </a:r>
          </a:p>
        </p:txBody>
      </p:sp>
    </p:spTree>
    <p:extLst>
      <p:ext uri="{BB962C8B-B14F-4D97-AF65-F5344CB8AC3E}">
        <p14:creationId xmlns:p14="http://schemas.microsoft.com/office/powerpoint/2010/main" val="103834613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16"/>
          <p:cNvGrpSpPr/>
          <p:nvPr/>
        </p:nvGrpSpPr>
        <p:grpSpPr>
          <a:xfrm>
            <a:off x="0" y="5257800"/>
            <a:ext cx="9144000" cy="1600200"/>
            <a:chOff x="0" y="5257800"/>
            <a:chExt cx="9144000" cy="1600200"/>
          </a:xfrm>
        </p:grpSpPr>
        <p:sp>
          <p:nvSpPr>
            <p:cNvPr id="28" name="Right Triangle 27"/>
            <p:cNvSpPr/>
            <p:nvPr/>
          </p:nvSpPr>
          <p:spPr>
            <a:xfrm>
              <a:off x="0" y="5257800"/>
              <a:ext cx="9144000" cy="121920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sp>
          <p:nvSpPr>
            <p:cNvPr id="29" name="Rectangle 28"/>
            <p:cNvSpPr/>
            <p:nvPr/>
          </p:nvSpPr>
          <p:spPr>
            <a:xfrm>
              <a:off x="0" y="6477000"/>
              <a:ext cx="9144000" cy="381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gr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307" y="1907704"/>
            <a:ext cx="6336704" cy="3350096"/>
          </a:xfrm>
          <a:prstGeom prst="rect">
            <a:avLst/>
          </a:prstGeom>
        </p:spPr>
      </p:pic>
      <p:graphicFrame>
        <p:nvGraphicFramePr>
          <p:cNvPr id="7" name="Таблица 6"/>
          <p:cNvGraphicFramePr>
            <a:graphicFrameLocks noGrp="1"/>
          </p:cNvGraphicFramePr>
          <p:nvPr>
            <p:extLst>
              <p:ext uri="{D42A27DB-BD31-4B8C-83A1-F6EECF244321}">
                <p14:modId xmlns:p14="http://schemas.microsoft.com/office/powerpoint/2010/main" val="3468979625"/>
              </p:ext>
            </p:extLst>
          </p:nvPr>
        </p:nvGraphicFramePr>
        <p:xfrm>
          <a:off x="6665926" y="2070057"/>
          <a:ext cx="2289543" cy="3131063"/>
        </p:xfrm>
        <a:graphic>
          <a:graphicData uri="http://schemas.openxmlformats.org/drawingml/2006/table">
            <a:tbl>
              <a:tblPr firstRow="1" firstCol="1" bandRow="1"/>
              <a:tblGrid>
                <a:gridCol w="1290604"/>
                <a:gridCol w="998939"/>
              </a:tblGrid>
              <a:tr h="467523">
                <a:tc>
                  <a:txBody>
                    <a:bodyPr/>
                    <a:lstStyle/>
                    <a:p>
                      <a:pPr algn="l">
                        <a:lnSpc>
                          <a:spcPct val="107000"/>
                        </a:lnSpc>
                        <a:spcAft>
                          <a:spcPts val="0"/>
                        </a:spcAft>
                      </a:pPr>
                      <a:r>
                        <a:rPr lang="ru-RU" sz="1600" b="1" dirty="0">
                          <a:effectLst/>
                          <a:latin typeface="Calibri" panose="020F0502020204030204" pitchFamily="34" charset="0"/>
                          <a:ea typeface="Calibri" panose="020F0502020204030204" pitchFamily="34" charset="0"/>
                          <a:cs typeface="Times New Roman" panose="02020603050405020304" pitchFamily="18" charset="0"/>
                        </a:rPr>
                        <a:t>Страна</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ru-RU" sz="1600" b="1" dirty="0" smtClean="0">
                          <a:effectLst/>
                          <a:latin typeface="Calibri" panose="020F0502020204030204" pitchFamily="34" charset="0"/>
                          <a:ea typeface="Calibri" panose="020F0502020204030204" pitchFamily="34" charset="0"/>
                          <a:cs typeface="Times New Roman" panose="02020603050405020304" pitchFamily="18" charset="0"/>
                        </a:rPr>
                        <a:t>Кол-во ученых</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762">
                <a:tc>
                  <a:txBody>
                    <a:bodyPr/>
                    <a:lstStyle/>
                    <a:p>
                      <a:pPr algn="l">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Россия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1421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762">
                <a:tc>
                  <a:txBody>
                    <a:bodyPr/>
                    <a:lstStyle/>
                    <a:p>
                      <a:pPr algn="l">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Казахстан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54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762">
                <a:tc>
                  <a:txBody>
                    <a:bodyPr/>
                    <a:lstStyle/>
                    <a:p>
                      <a:pPr algn="l">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Германия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42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762">
                <a:tc>
                  <a:txBody>
                    <a:bodyPr/>
                    <a:lstStyle/>
                    <a:p>
                      <a:pPr algn="l">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Узбекистан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23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762">
                <a:tc>
                  <a:txBody>
                    <a:bodyPr/>
                    <a:lstStyle/>
                    <a:p>
                      <a:pPr algn="l">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Турция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762">
                <a:tc>
                  <a:txBody>
                    <a:bodyPr/>
                    <a:lstStyle/>
                    <a:p>
                      <a:pPr algn="l">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Сербия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762">
                <a:tc>
                  <a:txBody>
                    <a:bodyPr/>
                    <a:lstStyle/>
                    <a:p>
                      <a:pPr algn="l">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США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762">
                <a:tc>
                  <a:txBody>
                    <a:bodyPr/>
                    <a:lstStyle/>
                    <a:p>
                      <a:pPr algn="l">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Украина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762">
                <a:tc>
                  <a:txBody>
                    <a:bodyPr/>
                    <a:lstStyle/>
                    <a:p>
                      <a:pPr algn="l">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Франция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762">
                <a:tc>
                  <a:txBody>
                    <a:bodyPr/>
                    <a:lstStyle/>
                    <a:p>
                      <a:pPr algn="l">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Дания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ru-RU" sz="1600" dirty="0">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Прямоугольник 7"/>
          <p:cNvSpPr/>
          <p:nvPr/>
        </p:nvSpPr>
        <p:spPr>
          <a:xfrm>
            <a:off x="-1005947" y="1097608"/>
            <a:ext cx="7454594" cy="584775"/>
          </a:xfrm>
          <a:prstGeom prst="rect">
            <a:avLst/>
          </a:prstGeom>
        </p:spPr>
        <p:txBody>
          <a:bodyPr wrap="square">
            <a:spAutoFit/>
          </a:bodyPr>
          <a:lstStyle/>
          <a:p>
            <a:pPr algn="ctr"/>
            <a:r>
              <a:rPr lang="ru-RU" sz="1600" b="1" dirty="0"/>
              <a:t>Г</a:t>
            </a:r>
            <a:r>
              <a:rPr lang="ru-RU" sz="1600" b="1" dirty="0" smtClean="0"/>
              <a:t>еография </a:t>
            </a:r>
            <a:r>
              <a:rPr lang="ru-RU" sz="1600" b="1" dirty="0"/>
              <a:t>авторов журнала Евразийского </a:t>
            </a:r>
            <a:r>
              <a:rPr lang="ru-RU" sz="1600" b="1" dirty="0" smtClean="0"/>
              <a:t>региона</a:t>
            </a:r>
          </a:p>
          <a:p>
            <a:pPr algn="ctr"/>
            <a:r>
              <a:rPr lang="ru-RU" sz="1600" dirty="0" smtClean="0"/>
              <a:t> </a:t>
            </a:r>
            <a:r>
              <a:rPr lang="ru-RU" sz="1600" dirty="0" smtClean="0">
                <a:latin typeface="Calibri" panose="020F0502020204030204" pitchFamily="34" charset="0"/>
                <a:ea typeface="Calibri" panose="020F0502020204030204" pitchFamily="34" charset="0"/>
                <a:cs typeface="Times New Roman" panose="02020603050405020304" pitchFamily="18" charset="0"/>
              </a:rPr>
              <a:t>(высота </a:t>
            </a:r>
            <a:r>
              <a:rPr lang="ru-RU" sz="1600" dirty="0">
                <a:latin typeface="Calibri" panose="020F0502020204030204" pitchFamily="34" charset="0"/>
                <a:ea typeface="Calibri" panose="020F0502020204030204" pitchFamily="34" charset="0"/>
                <a:cs typeface="Times New Roman" panose="02020603050405020304" pitchFamily="18" charset="0"/>
              </a:rPr>
              <a:t>столбца соответствует количеству ученых) </a:t>
            </a:r>
            <a:endParaRPr lang="ru-RU" sz="1600" dirty="0"/>
          </a:p>
        </p:txBody>
      </p:sp>
      <p:sp>
        <p:nvSpPr>
          <p:cNvPr id="9" name="Прямоугольник 8"/>
          <p:cNvSpPr/>
          <p:nvPr/>
        </p:nvSpPr>
        <p:spPr>
          <a:xfrm>
            <a:off x="6707265" y="1097608"/>
            <a:ext cx="1907895" cy="584775"/>
          </a:xfrm>
          <a:prstGeom prst="rect">
            <a:avLst/>
          </a:prstGeom>
        </p:spPr>
        <p:txBody>
          <a:bodyPr wrap="none">
            <a:spAutoFit/>
          </a:bodyPr>
          <a:lstStyle/>
          <a:p>
            <a:pPr algn="ctr"/>
            <a:r>
              <a:rPr lang="ru-RU" sz="1600" b="1" dirty="0">
                <a:latin typeface="Calibri" panose="020F0502020204030204" pitchFamily="34" charset="0"/>
                <a:ea typeface="Calibri" panose="020F0502020204030204" pitchFamily="34" charset="0"/>
                <a:cs typeface="Times New Roman" panose="02020603050405020304" pitchFamily="18" charset="0"/>
              </a:rPr>
              <a:t>Количество </a:t>
            </a:r>
            <a:r>
              <a:rPr lang="ru-RU" sz="1600" b="1" dirty="0" smtClean="0">
                <a:latin typeface="Calibri" panose="020F0502020204030204" pitchFamily="34" charset="0"/>
                <a:ea typeface="Calibri" panose="020F0502020204030204" pitchFamily="34" charset="0"/>
                <a:cs typeface="Times New Roman" panose="02020603050405020304" pitchFamily="18" charset="0"/>
              </a:rPr>
              <a:t>ученых</a:t>
            </a:r>
          </a:p>
          <a:p>
            <a:pPr algn="ctr"/>
            <a:r>
              <a:rPr lang="ru-RU" sz="1600" b="1" dirty="0" smtClean="0">
                <a:latin typeface="Calibri" panose="020F0502020204030204" pitchFamily="34" charset="0"/>
                <a:ea typeface="Calibri" panose="020F0502020204030204" pitchFamily="34" charset="0"/>
                <a:cs typeface="Times New Roman" panose="02020603050405020304" pitchFamily="18" charset="0"/>
              </a:rPr>
              <a:t> </a:t>
            </a:r>
            <a:r>
              <a:rPr lang="ru-RU" sz="1600" b="1" dirty="0">
                <a:latin typeface="Calibri" panose="020F0502020204030204" pitchFamily="34" charset="0"/>
                <a:ea typeface="Calibri" panose="020F0502020204030204" pitchFamily="34" charset="0"/>
                <a:cs typeface="Times New Roman" panose="02020603050405020304" pitchFamily="18" charset="0"/>
              </a:rPr>
              <a:t>по странам </a:t>
            </a:r>
            <a:endParaRPr lang="ru-RU" sz="1600" b="1" dirty="0"/>
          </a:p>
        </p:txBody>
      </p:sp>
      <p:pic>
        <p:nvPicPr>
          <p:cNvPr id="12" name="Рисунок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683" y="146417"/>
            <a:ext cx="971550" cy="790575"/>
          </a:xfrm>
          <a:prstGeom prst="rect">
            <a:avLst/>
          </a:prstGeom>
        </p:spPr>
      </p:pic>
      <p:sp>
        <p:nvSpPr>
          <p:cNvPr id="5" name="TextBox 4"/>
          <p:cNvSpPr txBox="1"/>
          <p:nvPr/>
        </p:nvSpPr>
        <p:spPr>
          <a:xfrm>
            <a:off x="2254034" y="259884"/>
            <a:ext cx="4176977" cy="677108"/>
          </a:xfrm>
          <a:prstGeom prst="rect">
            <a:avLst/>
          </a:prstGeom>
          <a:noFill/>
        </p:spPr>
        <p:txBody>
          <a:bodyPr wrap="none" rtlCol="0">
            <a:spAutoFit/>
          </a:bodyPr>
          <a:lstStyle/>
          <a:p>
            <a:r>
              <a:rPr lang="ru-RU" sz="3800" b="1" dirty="0" smtClean="0"/>
              <a:t>География авторов</a:t>
            </a:r>
            <a:endParaRPr lang="ru-RU" sz="3800" b="1" dirty="0"/>
          </a:p>
        </p:txBody>
      </p:sp>
    </p:spTree>
    <p:extLst>
      <p:ext uri="{BB962C8B-B14F-4D97-AF65-F5344CB8AC3E}">
        <p14:creationId xmlns:p14="http://schemas.microsoft.com/office/powerpoint/2010/main" val="36081114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ransparent_3-D_stairs_with_labels_TP1019192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079ED6A-ADC2-42C8-9DC0-99D1F474C9E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Полупрозрачная объемная лестница с надписями</Template>
  <TotalTime>0</TotalTime>
  <Words>2090</Words>
  <Application>Microsoft Office PowerPoint</Application>
  <PresentationFormat>Экран (4:3)</PresentationFormat>
  <Paragraphs>657</Paragraphs>
  <Slides>21</Slides>
  <Notes>19</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21</vt:i4>
      </vt:variant>
    </vt:vector>
  </HeadingPairs>
  <TitlesOfParts>
    <vt:vector size="25" baseType="lpstr">
      <vt:lpstr>Arial</vt:lpstr>
      <vt:lpstr>Calibri</vt:lpstr>
      <vt:lpstr>Times New Roman</vt:lpstr>
      <vt:lpstr>Transparent_3-D_stairs_with_labels_TP101919216</vt:lpstr>
      <vt:lpstr>Презентация PowerPoint</vt:lpstr>
      <vt:lpstr>Презентация PowerPoint</vt:lpstr>
      <vt:lpstr>Презентация PowerPoint</vt:lpstr>
      <vt:lpstr>Презентация PowerPoint</vt:lpstr>
      <vt:lpstr>CERIF</vt:lpstr>
      <vt:lpstr>CERIF</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2014-11-24T09:41:59Z</dcterms:created>
  <dcterms:modified xsi:type="dcterms:W3CDTF">2014-12-03T07:16:08Z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TC019192259991</vt:lpwstr>
  </property>
</Properties>
</file>