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6" r:id="rId2"/>
  </p:sldMasterIdLst>
  <p:sldIdLst>
    <p:sldId id="256" r:id="rId3"/>
    <p:sldId id="257" r:id="rId4"/>
    <p:sldId id="258" r:id="rId5"/>
    <p:sldId id="262" r:id="rId6"/>
    <p:sldId id="263" r:id="rId7"/>
    <p:sldId id="279" r:id="rId8"/>
    <p:sldId id="264" r:id="rId9"/>
    <p:sldId id="267" r:id="rId10"/>
    <p:sldId id="278" r:id="rId11"/>
    <p:sldId id="268" r:id="rId12"/>
    <p:sldId id="273" r:id="rId13"/>
    <p:sldId id="276" r:id="rId14"/>
    <p:sldId id="270" r:id="rId15"/>
    <p:sldId id="275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860000"/>
    <a:srgbClr val="E2EAE9"/>
    <a:srgbClr val="DBE5E4"/>
    <a:srgbClr val="D5E0DF"/>
    <a:srgbClr val="FCBB04"/>
    <a:srgbClr val="2D1C30"/>
    <a:srgbClr val="3B253F"/>
    <a:srgbClr val="4A1B1A"/>
    <a:srgbClr val="13343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cat>
            <c:numRef>
              <c:f>Лист1!$A$2:$A$5</c:f>
              <c:numCache>
                <c:formatCode>General</c:formatCode>
                <c:ptCount val="4"/>
                <c:pt idx="0">
                  <c:v>2010</c:v>
                </c:pt>
                <c:pt idx="1">
                  <c:v>2012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800000</c:v>
                </c:pt>
                <c:pt idx="1">
                  <c:v>650000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numRef>
              <c:f>Лист1!$A$2:$A$5</c:f>
              <c:numCache>
                <c:formatCode>General</c:formatCode>
                <c:ptCount val="4"/>
                <c:pt idx="0">
                  <c:v>2010</c:v>
                </c:pt>
                <c:pt idx="1">
                  <c:v>2012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cat>
            <c:numRef>
              <c:f>Лист1!$A$2:$A$5</c:f>
              <c:numCache>
                <c:formatCode>General</c:formatCode>
                <c:ptCount val="4"/>
                <c:pt idx="0">
                  <c:v>2010</c:v>
                </c:pt>
                <c:pt idx="1">
                  <c:v>2012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shape val="cylinder"/>
        <c:axId val="84294656"/>
        <c:axId val="84357888"/>
        <c:axId val="0"/>
      </c:bar3DChart>
      <c:catAx>
        <c:axId val="84294656"/>
        <c:scaling>
          <c:orientation val="minMax"/>
        </c:scaling>
        <c:delete val="1"/>
        <c:axPos val="b"/>
        <c:numFmt formatCode="General" sourceLinked="1"/>
        <c:tickLblPos val="none"/>
        <c:crossAx val="84357888"/>
        <c:crosses val="autoZero"/>
        <c:auto val="1"/>
        <c:lblAlgn val="ctr"/>
        <c:lblOffset val="100"/>
      </c:catAx>
      <c:valAx>
        <c:axId val="84357888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ru-RU"/>
          </a:p>
        </c:txPr>
        <c:crossAx val="84294656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>
        <c:manualLayout>
          <c:layoutTarget val="inner"/>
          <c:xMode val="edge"/>
          <c:yMode val="edge"/>
          <c:x val="0.19397702157516233"/>
          <c:y val="4.7910407224657503E-2"/>
          <c:w val="0.78151850552534607"/>
          <c:h val="0.8325144982303867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cat>
            <c:numRef>
              <c:f>Лист1!$A$2:$A$5</c:f>
              <c:numCache>
                <c:formatCode>General</c:formatCode>
                <c:ptCount val="4"/>
                <c:pt idx="0">
                  <c:v>2010</c:v>
                </c:pt>
                <c:pt idx="1">
                  <c:v>2014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2800000</c:v>
                </c:pt>
                <c:pt idx="1">
                  <c:v>2800006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cat>
            <c:numRef>
              <c:f>Лист1!$A$2:$A$5</c:f>
              <c:numCache>
                <c:formatCode>General</c:formatCode>
                <c:ptCount val="4"/>
                <c:pt idx="0">
                  <c:v>2010</c:v>
                </c:pt>
                <c:pt idx="1">
                  <c:v>2014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cat>
            <c:numRef>
              <c:f>Лист1!$A$2:$A$5</c:f>
              <c:numCache>
                <c:formatCode>General</c:formatCode>
                <c:ptCount val="4"/>
                <c:pt idx="0">
                  <c:v>2010</c:v>
                </c:pt>
                <c:pt idx="1">
                  <c:v>2014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2">
                  <c:v>3</c:v>
                </c:pt>
              </c:numCache>
            </c:numRef>
          </c:val>
        </c:ser>
        <c:shape val="cylinder"/>
        <c:axId val="96178560"/>
        <c:axId val="96180096"/>
        <c:axId val="0"/>
      </c:bar3DChart>
      <c:catAx>
        <c:axId val="96178560"/>
        <c:scaling>
          <c:orientation val="minMax"/>
        </c:scaling>
        <c:axPos val="b"/>
        <c:numFmt formatCode="General" sourceLinked="1"/>
        <c:tickLblPos val="nextTo"/>
        <c:crossAx val="96180096"/>
        <c:crosses val="autoZero"/>
        <c:auto val="1"/>
        <c:lblAlgn val="ctr"/>
        <c:lblOffset val="100"/>
      </c:catAx>
      <c:valAx>
        <c:axId val="96180096"/>
        <c:scaling>
          <c:orientation val="minMax"/>
        </c:scaling>
        <c:axPos val="l"/>
        <c:majorGridlines/>
        <c:numFmt formatCode="General" sourceLinked="1"/>
        <c:tickLblPos val="nextTo"/>
        <c:crossAx val="96178560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b"/>
          <a:lstStyle>
            <a:lvl1pPr>
              <a:defRPr>
                <a:solidFill>
                  <a:srgbClr val="E2EAE9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81400"/>
            <a:ext cx="6400800" cy="609600"/>
          </a:xfrm>
        </p:spPr>
        <p:txBody>
          <a:bodyPr/>
          <a:lstStyle>
            <a:lvl1pPr marL="0" indent="0" algn="ctr">
              <a:buNone/>
              <a:defRPr>
                <a:solidFill>
                  <a:srgbClr val="E2EAE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/>
              <a:pPr/>
              <a:t>4/25/2015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00746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/>
              <a:pPr/>
              <a:t>4/25/2015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13373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/>
              <a:pPr/>
              <a:t>4/25/2015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331739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C7A713-7007-4913-B2CB-7614D15284D3}" type="datetimeFigureOut">
              <a:rPr lang="en-US" smtClean="0"/>
              <a:pPr/>
              <a:t>4/25/2015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EB5BB6-300C-4D5B-9AC3-521233952C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C7A713-7007-4913-B2CB-7614D15284D3}" type="datetimeFigureOut">
              <a:rPr lang="en-US" smtClean="0"/>
              <a:pPr/>
              <a:t>4/25/2015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EB5BB6-300C-4D5B-9AC3-521233952C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C7A713-7007-4913-B2CB-7614D15284D3}" type="datetimeFigureOut">
              <a:rPr lang="en-US" smtClean="0"/>
              <a:pPr/>
              <a:t>4/25/2015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EB5BB6-300C-4D5B-9AC3-521233952C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C7A713-7007-4913-B2CB-7614D15284D3}" type="datetimeFigureOut">
              <a:rPr lang="en-US" smtClean="0"/>
              <a:pPr/>
              <a:t>4/25/2015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EB5BB6-300C-4D5B-9AC3-521233952C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C7A713-7007-4913-B2CB-7614D15284D3}" type="datetimeFigureOut">
              <a:rPr lang="en-US" smtClean="0"/>
              <a:pPr/>
              <a:t>4/25/2015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EB5BB6-300C-4D5B-9AC3-521233952C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C7A713-7007-4913-B2CB-7614D15284D3}" type="datetimeFigureOut">
              <a:rPr lang="en-US" smtClean="0"/>
              <a:pPr/>
              <a:t>4/25/2015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EB5BB6-300C-4D5B-9AC3-521233952C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C7A713-7007-4913-B2CB-7614D15284D3}" type="datetimeFigureOut">
              <a:rPr lang="en-US" smtClean="0"/>
              <a:pPr/>
              <a:t>4/25/2015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EB5BB6-300C-4D5B-9AC3-521233952C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C7A713-7007-4913-B2CB-7614D15284D3}" type="datetimeFigureOut">
              <a:rPr lang="en-US" smtClean="0"/>
              <a:pPr/>
              <a:t>4/25/2015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EB5BB6-300C-4D5B-9AC3-521233952C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/>
              <a:pPr/>
              <a:t>4/25/2015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800470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C7A713-7007-4913-B2CB-7614D15284D3}" type="datetimeFigureOut">
              <a:rPr lang="en-US" smtClean="0"/>
              <a:pPr/>
              <a:t>4/25/2015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EB5BB6-300C-4D5B-9AC3-521233952C7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C7A713-7007-4913-B2CB-7614D15284D3}" type="datetimeFigureOut">
              <a:rPr lang="en-US" smtClean="0"/>
              <a:pPr/>
              <a:t>4/25/2015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EB5BB6-300C-4D5B-9AC3-521233952C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C7A713-7007-4913-B2CB-7614D15284D3}" type="datetimeFigureOut">
              <a:rPr lang="en-US" smtClean="0"/>
              <a:pPr/>
              <a:t>4/25/2015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EB5BB6-300C-4D5B-9AC3-521233952C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D5E0D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/>
              <a:pPr/>
              <a:t>4/25/2015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62950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/>
              <a:pPr/>
              <a:t>4/25/2015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36528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/>
              <a:pPr/>
              <a:t>4/25/2015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06977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/>
              <a:pPr/>
              <a:t>4/25/2015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86590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/>
              <a:pPr/>
              <a:t>4/25/2015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02780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/>
              <a:pPr/>
              <a:t>4/25/2015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84258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/>
              <a:pPr/>
              <a:t>4/25/2015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74415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E2EAE9"/>
                </a:solidFill>
              </a:defRPr>
            </a:lvl1pPr>
          </a:lstStyle>
          <a:p>
            <a:fld id="{8AC7A713-7007-4913-B2CB-7614D15284D3}" type="datetimeFigureOut">
              <a:rPr lang="en-US" smtClean="0"/>
              <a:pPr/>
              <a:t>4/25/2015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E2EAE9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E2EAE9"/>
                </a:solidFill>
              </a:defRPr>
            </a:lvl1pPr>
          </a:lstStyle>
          <a:p>
            <a:fld id="{7BEB5BB6-300C-4D5B-9AC3-521233952C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50077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b="1" kern="1200">
          <a:ln w="19050">
            <a:solidFill>
              <a:srgbClr val="D5E0DF"/>
            </a:solidFill>
          </a:ln>
          <a:solidFill>
            <a:srgbClr val="E2EAE9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Microsoft New Tai Lue" panose="020B0502040204020203" pitchFamily="34" charset="0"/>
          <a:ea typeface="+mj-ea"/>
          <a:cs typeface="Microsoft New Tai Lue" panose="020B0502040204020203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E2EAE9"/>
          </a:solidFill>
          <a:effectLst/>
          <a:latin typeface="Microsoft New Tai Lue" panose="020B0502040204020203" pitchFamily="34" charset="0"/>
          <a:ea typeface="+mn-ea"/>
          <a:cs typeface="Microsoft New Tai Lue" panose="020B0502040204020203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E2EAE9"/>
          </a:solidFill>
          <a:effectLst/>
          <a:latin typeface="Microsoft New Tai Lue" panose="020B0502040204020203" pitchFamily="34" charset="0"/>
          <a:ea typeface="+mn-ea"/>
          <a:cs typeface="Microsoft New Tai Lue" panose="020B0502040204020203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E2EAE9"/>
          </a:solidFill>
          <a:effectLst/>
          <a:latin typeface="Microsoft New Tai Lue" panose="020B0502040204020203" pitchFamily="34" charset="0"/>
          <a:ea typeface="+mn-ea"/>
          <a:cs typeface="Microsoft New Tai Lue" panose="020B0502040204020203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E2EAE9"/>
          </a:solidFill>
          <a:effectLst/>
          <a:latin typeface="Microsoft New Tai Lue" panose="020B0502040204020203" pitchFamily="34" charset="0"/>
          <a:ea typeface="+mn-ea"/>
          <a:cs typeface="Microsoft New Tai Lue" panose="020B0502040204020203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E2EAE9"/>
          </a:solidFill>
          <a:effectLst/>
          <a:latin typeface="Microsoft New Tai Lue" panose="020B0502040204020203" pitchFamily="34" charset="0"/>
          <a:ea typeface="+mn-ea"/>
          <a:cs typeface="Microsoft New Tai Lue" panose="020B0502040204020203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8AC7A713-7007-4913-B2CB-7614D15284D3}" type="datetimeFigureOut">
              <a:rPr lang="en-US" smtClean="0"/>
              <a:pPr/>
              <a:t>4/25/2015</a:t>
            </a:fld>
            <a:endParaRPr lang="en-US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BEB5BB6-300C-4D5B-9AC3-521233952C7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3608" y="3645024"/>
            <a:ext cx="7200800" cy="1080120"/>
          </a:xfrm>
        </p:spPr>
        <p:txBody>
          <a:bodyPr>
            <a:normAutofit lnSpcReduction="10000"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Аспирант кафедры «</a:t>
            </a:r>
            <a:r>
              <a:rPr lang="ru-RU" sz="2000" dirty="0" err="1" smtClean="0">
                <a:solidFill>
                  <a:schemeClr val="bg1"/>
                </a:solidFill>
              </a:rPr>
              <a:t>Культурология</a:t>
            </a:r>
            <a:r>
              <a:rPr lang="ru-RU" sz="2000" dirty="0" smtClean="0">
                <a:solidFill>
                  <a:schemeClr val="bg1"/>
                </a:solidFill>
              </a:rPr>
              <a:t>» 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факультета философии и психологии 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Арасланова С.С.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88841"/>
            <a:ext cx="7558608" cy="1440159"/>
          </a:xfrm>
        </p:spPr>
        <p:txBody>
          <a:bodyPr/>
          <a:lstStyle/>
          <a:p>
            <a:r>
              <a:rPr lang="ru-RU" sz="4000" dirty="0" smtClean="0">
                <a:solidFill>
                  <a:schemeClr val="bg1"/>
                </a:solidFill>
              </a:rPr>
              <a:t>Библиотеки </a:t>
            </a:r>
            <a:br>
              <a:rPr lang="ru-RU" sz="4000" dirty="0" smtClean="0">
                <a:solidFill>
                  <a:schemeClr val="bg1"/>
                </a:solidFill>
              </a:rPr>
            </a:br>
            <a:r>
              <a:rPr lang="ru-RU" sz="4000" dirty="0" smtClean="0">
                <a:solidFill>
                  <a:schemeClr val="bg1"/>
                </a:solidFill>
              </a:rPr>
              <a:t> России и Германии: </a:t>
            </a:r>
            <a:br>
              <a:rPr lang="ru-RU" sz="4000" dirty="0" smtClean="0">
                <a:solidFill>
                  <a:schemeClr val="bg1"/>
                </a:solidFill>
              </a:rPr>
            </a:br>
            <a:r>
              <a:rPr lang="ru-RU" sz="4000" dirty="0" smtClean="0">
                <a:solidFill>
                  <a:schemeClr val="bg1"/>
                </a:solidFill>
              </a:rPr>
              <a:t>компаративный анализ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3695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844824"/>
          </a:xfrm>
        </p:spPr>
        <p:txBody>
          <a:bodyPr/>
          <a:lstStyle/>
          <a:p>
            <a:r>
              <a:rPr lang="ru-RU" sz="2700" dirty="0" smtClean="0"/>
              <a:t>В Германии закон об обязательном цифровом экземпляре был принят в 2008 году</a:t>
            </a:r>
            <a:endParaRPr lang="ru-RU" sz="2700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773016"/>
          </a:xfrm>
        </p:spPr>
        <p:txBody>
          <a:bodyPr>
            <a:normAutofit fontScale="92500"/>
          </a:bodyPr>
          <a:lstStyle/>
          <a:p>
            <a:pPr indent="0" algn="just">
              <a:buNone/>
            </a:pPr>
            <a:r>
              <a:rPr lang="ru-RU" dirty="0" smtClean="0"/>
              <a:t>Процесс поступления электронных публикаций в Германскую национальную библиотеку автоматизирован. Метаданные предоставляют депозитор. Депозитор, передавая объект, указывает, какие права распространение полученных материалов он предоставляет библиотеке.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908720"/>
            <a:ext cx="7994848" cy="4032448"/>
          </a:xfrm>
        </p:spPr>
        <p:txBody>
          <a:bodyPr/>
          <a:lstStyle/>
          <a:p>
            <a:r>
              <a:rPr lang="ru-RU" sz="3200" dirty="0" smtClean="0"/>
              <a:t>В России пока реформируется законодательство об обязательном экземпляре документов, подразумевающее введение электронных. 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843736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            Под влиянием новых информационных технологий изменяются потребности пользователей библиотек: они реже посещают помещения библиотек и всё больше ожидают предоставления информационных услуг на свои компьютерные устройства, независимо от того, где они находятся.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Контрольные показатели в библиотеках Германии:</a:t>
            </a:r>
            <a:endParaRPr lang="ru-RU" sz="32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1979712" y="1772816"/>
          <a:ext cx="5832648" cy="40939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347864" y="5733256"/>
            <a:ext cx="4536504" cy="864096"/>
          </a:xfrm>
        </p:spPr>
        <p:txBody>
          <a:bodyPr/>
          <a:lstStyle/>
          <a:p>
            <a:pPr lvl="1">
              <a:buNone/>
            </a:pPr>
            <a:r>
              <a:rPr lang="ru-RU" dirty="0" smtClean="0"/>
              <a:t>Книговыдача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Контрольные показатели в библиотеках России:</a:t>
            </a:r>
            <a:endParaRPr lang="ru-RU" sz="3200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3707904" y="5949280"/>
            <a:ext cx="2444080" cy="53265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Книговыдача</a:t>
            </a:r>
            <a:endParaRPr lang="ru-RU" dirty="0"/>
          </a:p>
        </p:txBody>
      </p:sp>
      <p:graphicFrame>
        <p:nvGraphicFramePr>
          <p:cNvPr id="11" name="Содержимое 10"/>
          <p:cNvGraphicFramePr>
            <a:graphicFrameLocks noGrp="1"/>
          </p:cNvGraphicFramePr>
          <p:nvPr>
            <p:ph sz="half" idx="1"/>
          </p:nvPr>
        </p:nvGraphicFramePr>
        <p:xfrm>
          <a:off x="1979712" y="1628800"/>
          <a:ext cx="5701000" cy="42379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332657"/>
            <a:ext cx="8291264" cy="4968551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dirty="0" smtClean="0"/>
              <a:t>        Библиотечный мир представляет собой совокупность отдельных библиотек и библиотечных систем, каждая из которых должна развиваться и функционировать с учетом воздействия других. Ни одна библиотека или библиотечная сеть не может замкнуться исключительно на самой себе, отказаться от контактов и связей. </a:t>
            </a:r>
          </a:p>
          <a:p>
            <a:pPr algn="just">
              <a:buNone/>
            </a:pPr>
            <a:r>
              <a:rPr lang="ru-RU" dirty="0" smtClean="0"/>
              <a:t>         Взаимосвязь и взаимодействие библиотек должны способствовать созданию информационных сетей между информационными библиотечными ресурсами, а так же способствовать поиску решений общих проблем. 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018458"/>
          </a:xfrm>
        </p:spPr>
        <p:txBody>
          <a:bodyPr/>
          <a:lstStyle/>
          <a:p>
            <a:r>
              <a:rPr lang="ru-RU" dirty="0" smtClean="0"/>
              <a:t>Спасибо за </a:t>
            </a:r>
            <a:br>
              <a:rPr lang="ru-RU" dirty="0" smtClean="0"/>
            </a:br>
            <a:r>
              <a:rPr lang="ru-RU" dirty="0" smtClean="0"/>
              <a:t>внимание!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0000"/>
            <a:duotone>
              <a:schemeClr val="bg2">
                <a:shade val="3000"/>
                <a:satMod val="110000"/>
              </a:schemeClr>
              <a:schemeClr val="bg2">
                <a:tint val="60000"/>
                <a:satMod val="42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908720"/>
            <a:ext cx="6768752" cy="374441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200" dirty="0" smtClean="0">
                <a:solidFill>
                  <a:srgbClr val="002060"/>
                </a:solidFill>
              </a:rPr>
              <a:t>   Библиотека – социальная организация, включающая информационные и культурные компоненты, </a:t>
            </a:r>
          </a:p>
          <a:p>
            <a:pPr marL="0" indent="0" algn="ctr">
              <a:buNone/>
            </a:pPr>
            <a:r>
              <a:rPr lang="ru-RU" sz="3200" dirty="0" smtClean="0">
                <a:solidFill>
                  <a:srgbClr val="002060"/>
                </a:solidFill>
              </a:rPr>
              <a:t> обеспечивающая устойчивость связей и отношений в рамках общества. </a:t>
            </a:r>
            <a:endParaRPr lang="ru-RU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59889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359024"/>
          </a:xfrm>
        </p:spPr>
        <p:txBody>
          <a:bodyPr/>
          <a:lstStyle/>
          <a:p>
            <a:r>
              <a:rPr lang="ru-RU" sz="2400" dirty="0" smtClean="0"/>
              <a:t>Компаративные исследования с привлечением опыта библиотек зарубежных стран позволяют</a:t>
            </a:r>
            <a:r>
              <a:rPr lang="ru-RU" sz="2000" dirty="0" smtClean="0"/>
              <a:t>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196752"/>
            <a:ext cx="8496944" cy="4536504"/>
          </a:xfrm>
        </p:spPr>
        <p:txBody>
          <a:bodyPr>
            <a:normAutofit fontScale="40000" lnSpcReduction="20000"/>
          </a:bodyPr>
          <a:lstStyle/>
          <a:p>
            <a:pPr algn="just"/>
            <a:r>
              <a:rPr lang="ru-RU" sz="5500" dirty="0" smtClean="0"/>
              <a:t>выявлять и использовать  новые тенденции, необходимые для улучшения библиотечного обслуживания пользователей;</a:t>
            </a:r>
          </a:p>
          <a:p>
            <a:pPr algn="just"/>
            <a:r>
              <a:rPr lang="ru-RU" sz="5500" dirty="0" smtClean="0"/>
              <a:t>объяснить специфику развития библиотек в тех или иных странах, оценить результаты развития библиотечного дела, позволяет показать ключевую роль того или иного фактора,  а так же управлять библиотечными процессами и явлениями в соответствии с информационными потребностями общества; </a:t>
            </a:r>
          </a:p>
          <a:p>
            <a:pPr algn="just"/>
            <a:r>
              <a:rPr lang="ru-RU" sz="5500" dirty="0" smtClean="0"/>
              <a:t>подвести под изучение положительный зарубежный опыт, научно-аналитическую базу, помогает выявить всё то, что оправдало себя за рубежом при решении сходных                   проблем, даёт возможность учитывать негативные стороны зарубежного опыта, неэффективность тех или иных</a:t>
            </a:r>
          </a:p>
          <a:p>
            <a:pPr algn="just">
              <a:buNone/>
            </a:pPr>
            <a:r>
              <a:rPr lang="ru-RU" sz="5500" dirty="0" smtClean="0"/>
              <a:t>                                                решений. 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rgbClr val="C00000"/>
                </a:solidFill>
              </a:rPr>
              <a:t>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1556793"/>
            <a:ext cx="4608512" cy="446449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Организационная структура библиотек Германии характеризуются: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95536" y="1628800"/>
            <a:ext cx="3240360" cy="3744416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разнообразием типов библиотек;</a:t>
            </a:r>
          </a:p>
          <a:p>
            <a:r>
              <a:rPr lang="ru-RU" dirty="0" smtClean="0"/>
              <a:t>открытым для читателей фондом;</a:t>
            </a:r>
          </a:p>
          <a:p>
            <a:r>
              <a:rPr lang="ru-RU" dirty="0" smtClean="0"/>
              <a:t>наличие большого количества электронных носителей;</a:t>
            </a:r>
          </a:p>
          <a:p>
            <a:r>
              <a:rPr lang="ru-RU" dirty="0" smtClean="0"/>
              <a:t>привлечением волонтёров.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Организационная структура библиотек России характеризуются:</a:t>
            </a:r>
            <a:endParaRPr lang="ru-RU" sz="3200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179512" y="1556792"/>
            <a:ext cx="4248472" cy="4536505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направленностью на формирование и сохранность наиболее полного собрания отечественных, научно значимых зарубежных документов и других информационных ресурсов;</a:t>
            </a:r>
          </a:p>
          <a:p>
            <a:r>
              <a:rPr lang="ru-RU" sz="2000" dirty="0" smtClean="0"/>
              <a:t>обеспечение максимального доступа  к знаниям, информации и информационной культуре. </a:t>
            </a:r>
          </a:p>
          <a:p>
            <a:endParaRPr lang="ru-RU" sz="24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1700808"/>
            <a:ext cx="4464621" cy="396044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4782585"/>
          </a:xfrm>
        </p:spPr>
        <p:txBody>
          <a:bodyPr>
            <a:normAutofit fontScale="85000" lnSpcReduction="10000"/>
          </a:bodyPr>
          <a:lstStyle/>
          <a:p>
            <a:pPr algn="just">
              <a:buNone/>
            </a:pPr>
            <a:r>
              <a:rPr lang="ru-RU" dirty="0" smtClean="0"/>
              <a:t>        Библиотечное обслуживание пользователей в </a:t>
            </a:r>
            <a:r>
              <a:rPr lang="ru-RU" dirty="0" smtClean="0"/>
              <a:t>Германии и </a:t>
            </a:r>
            <a:r>
              <a:rPr lang="ru-RU" dirty="0" smtClean="0"/>
              <a:t>России  осуществляется целой сетью библиотечных учреждений, в которую входят массовые и детские библиотеки. В библиотеках присутствуют пересекающиеся фонды, традиции, проблемы, связанные с сохранностью, автоматизацией, каталогизацией, обеспечением доступности, </a:t>
            </a:r>
            <a:r>
              <a:rPr lang="ru-RU" dirty="0" err="1" smtClean="0"/>
              <a:t>ретроконверсией</a:t>
            </a:r>
            <a:r>
              <a:rPr lang="ru-RU" dirty="0" smtClean="0"/>
              <a:t> каталогов, разработкой новой законодательной и нормативной базы. 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788024" y="548680"/>
            <a:ext cx="4104456" cy="5472608"/>
          </a:xfrm>
        </p:spPr>
        <p:txBody>
          <a:bodyPr>
            <a:normAutofit fontScale="92500"/>
          </a:bodyPr>
          <a:lstStyle/>
          <a:p>
            <a:pPr algn="just">
              <a:buNone/>
            </a:pPr>
            <a:r>
              <a:rPr lang="ru-RU" sz="2400" dirty="0" smtClean="0"/>
              <a:t>В Германии библиотеки для</a:t>
            </a:r>
          </a:p>
          <a:p>
            <a:pPr algn="just">
              <a:buNone/>
            </a:pPr>
            <a:r>
              <a:rPr lang="ru-RU" sz="2400" dirty="0" smtClean="0"/>
              <a:t>детей и юношества</a:t>
            </a:r>
          </a:p>
          <a:p>
            <a:pPr algn="just">
              <a:buNone/>
            </a:pPr>
            <a:r>
              <a:rPr lang="ru-RU" sz="2400" dirty="0" smtClean="0"/>
              <a:t>представляют собой</a:t>
            </a:r>
          </a:p>
          <a:p>
            <a:pPr algn="just">
              <a:buNone/>
            </a:pPr>
            <a:r>
              <a:rPr lang="ru-RU" sz="2400" dirty="0" smtClean="0"/>
              <a:t>учебный, научный и</a:t>
            </a:r>
          </a:p>
          <a:p>
            <a:pPr algn="just">
              <a:buNone/>
            </a:pPr>
            <a:r>
              <a:rPr lang="ru-RU" sz="2400" dirty="0" err="1" smtClean="0"/>
              <a:t>досуговый</a:t>
            </a:r>
            <a:r>
              <a:rPr lang="ru-RU" sz="2400" dirty="0" smtClean="0"/>
              <a:t> центр,</a:t>
            </a:r>
          </a:p>
          <a:p>
            <a:pPr algn="just">
              <a:buNone/>
            </a:pPr>
            <a:r>
              <a:rPr lang="ru-RU" sz="2400" dirty="0" smtClean="0"/>
              <a:t>нацеленный на</a:t>
            </a:r>
          </a:p>
          <a:p>
            <a:pPr algn="just">
              <a:buNone/>
            </a:pPr>
            <a:r>
              <a:rPr lang="ru-RU" sz="2400" dirty="0" smtClean="0"/>
              <a:t>привлечение этого</a:t>
            </a:r>
          </a:p>
          <a:p>
            <a:pPr algn="just">
              <a:buNone/>
            </a:pPr>
            <a:r>
              <a:rPr lang="ru-RU" sz="2400" dirty="0" smtClean="0"/>
              <a:t>контингента к чтению,</a:t>
            </a:r>
          </a:p>
          <a:p>
            <a:pPr algn="just">
              <a:buNone/>
            </a:pPr>
            <a:r>
              <a:rPr lang="ru-RU" sz="2400" dirty="0" smtClean="0"/>
              <a:t>помощь школьникам в</a:t>
            </a:r>
          </a:p>
          <a:p>
            <a:pPr algn="just">
              <a:buNone/>
            </a:pPr>
            <a:r>
              <a:rPr lang="ru-RU" sz="2400" dirty="0" smtClean="0"/>
              <a:t>учебе, пользовании</a:t>
            </a:r>
          </a:p>
          <a:p>
            <a:pPr algn="just">
              <a:buNone/>
            </a:pPr>
            <a:r>
              <a:rPr lang="ru-RU" sz="2400" dirty="0" smtClean="0"/>
              <a:t>информацией, а так же в</a:t>
            </a:r>
          </a:p>
          <a:p>
            <a:pPr algn="just">
              <a:buNone/>
            </a:pPr>
            <a:r>
              <a:rPr lang="ru-RU" sz="2400" dirty="0" smtClean="0"/>
              <a:t>решении жизненных</a:t>
            </a:r>
          </a:p>
          <a:p>
            <a:pPr algn="just">
              <a:buNone/>
            </a:pPr>
            <a:r>
              <a:rPr lang="ru-RU" sz="2400" dirty="0" smtClean="0"/>
              <a:t>проблем. </a:t>
            </a:r>
            <a:endParaRPr lang="ru-RU" sz="24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548680"/>
            <a:ext cx="4032448" cy="273630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175" cap="sq">
            <a:solidFill>
              <a:schemeClr val="bg2">
                <a:lumMod val="25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501008"/>
            <a:ext cx="4038600" cy="3028950"/>
          </a:xfrm>
          <a:prstGeom prst="rect">
            <a:avLst/>
          </a:prstGeom>
          <a:noFill/>
          <a:ln w="9525">
            <a:solidFill>
              <a:schemeClr val="bg2">
                <a:lumMod val="2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788024" y="548680"/>
            <a:ext cx="4104456" cy="5472608"/>
          </a:xfrm>
        </p:spPr>
        <p:txBody>
          <a:bodyPr>
            <a:normAutofit/>
          </a:bodyPr>
          <a:lstStyle/>
          <a:p>
            <a:pPr indent="0" algn="just">
              <a:buNone/>
            </a:pPr>
            <a:r>
              <a:rPr lang="ru-RU" dirty="0" smtClean="0"/>
              <a:t>В России существует уникальная специализированная система детских библиотек, которая включает  больше 70 федеральных и региональных библиотек и более 4000 городских и сельских библиотек.</a:t>
            </a:r>
            <a:endParaRPr lang="ru-RU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1"/>
            <a:ext cx="2664296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2276872"/>
            <a:ext cx="3102496" cy="232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365104"/>
            <a:ext cx="3405758" cy="2272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2276872"/>
            <a:ext cx="8229600" cy="1143000"/>
          </a:xfrm>
        </p:spPr>
        <p:txBody>
          <a:bodyPr/>
          <a:lstStyle/>
          <a:p>
            <a:pPr algn="just"/>
            <a:r>
              <a:rPr lang="ru-RU" sz="3600" b="0" dirty="0" smtClean="0"/>
              <a:t>Рассмотренные </a:t>
            </a:r>
            <a:r>
              <a:rPr lang="ru-RU" sz="3600" b="0" dirty="0" smtClean="0"/>
              <a:t>библиотеки являются организаторами ряда культурных проектов, связанных с книгой и организацией чтения. В них участвуют детские сады, школы, литературные и музыкальные объединения, театры и другие организации.</a:t>
            </a:r>
            <a:endParaRPr lang="ru-RU" sz="3600" dirty="0"/>
          </a:p>
        </p:txBody>
      </p:sp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Literature-PowerPoint-Templat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1631</TotalTime>
  <Words>526</Words>
  <Application>Microsoft Office PowerPoint</Application>
  <PresentationFormat>Экран (4:3)</PresentationFormat>
  <Paragraphs>47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Literature-PowerPoint-Template</vt:lpstr>
      <vt:lpstr>Аспект</vt:lpstr>
      <vt:lpstr>Библиотеки   России и Германии:  компаративный анализ</vt:lpstr>
      <vt:lpstr>Слайд 2</vt:lpstr>
      <vt:lpstr>Компаративные исследования с привлечением опыта библиотек зарубежных стран позволяют: </vt:lpstr>
      <vt:lpstr>Организационная структура библиотек Германии характеризуются:</vt:lpstr>
      <vt:lpstr>Организационная структура библиотек России характеризуются:</vt:lpstr>
      <vt:lpstr>Слайд 6</vt:lpstr>
      <vt:lpstr>Слайд 7</vt:lpstr>
      <vt:lpstr>Слайд 8</vt:lpstr>
      <vt:lpstr>Рассмотренные библиотеки являются организаторами ряда культурных проектов, связанных с книгой и организацией чтения. В них участвуют детские сады, школы, литературные и музыкальные объединения, театры и другие организации.</vt:lpstr>
      <vt:lpstr>В Германии закон об обязательном цифровом экземпляре был принят в 2008 году</vt:lpstr>
      <vt:lpstr>В России пока реформируется законодательство об обязательном экземпляре документов, подразумевающее введение электронных. </vt:lpstr>
      <vt:lpstr>Слайд 12</vt:lpstr>
      <vt:lpstr>Контрольные показатели в библиотеках Германии:</vt:lpstr>
      <vt:lpstr>Контрольные показатели в библиотеках России:</vt:lpstr>
      <vt:lpstr>Слайд 15</vt:lpstr>
      <vt:lpstr>Спасибо за  внимание!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User</dc:creator>
  <cp:lastModifiedBy>Admin</cp:lastModifiedBy>
  <cp:revision>61</cp:revision>
  <dcterms:created xsi:type="dcterms:W3CDTF">2014-06-09T11:55:09Z</dcterms:created>
  <dcterms:modified xsi:type="dcterms:W3CDTF">2015-04-25T10:53:05Z</dcterms:modified>
</cp:coreProperties>
</file>