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4" r:id="rId1"/>
  </p:sldMasterIdLst>
  <p:notesMasterIdLst>
    <p:notesMasterId r:id="rId7"/>
  </p:notesMasterIdLst>
  <p:sldIdLst>
    <p:sldId id="256" r:id="rId2"/>
    <p:sldId id="262" r:id="rId3"/>
    <p:sldId id="268" r:id="rId4"/>
    <p:sldId id="269" r:id="rId5"/>
    <p:sldId id="265" r:id="rId6"/>
  </p:sldIdLst>
  <p:sldSz cx="12192000" cy="6858000"/>
  <p:notesSz cx="6858000" cy="9144000"/>
  <p:embeddedFontLst>
    <p:embeddedFont>
      <p:font typeface="Calibri" pitchFamily="34" charset="0"/>
      <p:regular r:id="rId8"/>
      <p:bold r:id="rId9"/>
      <p:italic r:id="rId10"/>
      <p:boldItalic r:id="rId11"/>
    </p:embeddedFont>
    <p:embeddedFont>
      <p:font typeface="Candara" pitchFamily="34" charset="0"/>
      <p:regular r:id="rId12"/>
      <p:bold r:id="rId13"/>
      <p:italic r:id="rId14"/>
      <p:boldItalic r:id="rId15"/>
    </p:embeddedFont>
    <p:embeddedFont>
      <p:font typeface="Open Sans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ha3R3dFFdrWvm4U4z6KpzyAcN7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A1E8"/>
    <a:srgbClr val="3987CC"/>
    <a:srgbClr val="1D67AB"/>
    <a:srgbClr val="0D5497"/>
    <a:srgbClr val="31B6FD"/>
    <a:srgbClr val="0695E1"/>
    <a:srgbClr val="5DC0F5"/>
    <a:srgbClr val="0896E1"/>
    <a:srgbClr val="6AC7F8"/>
    <a:srgbClr val="95D8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56" y="-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viewProps" Target="viewProps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97145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e493cc58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g11e493cc58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11e493cc588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66941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e493cc58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g11e493cc58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11e493cc588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5543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e493cc58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g11e493cc58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11e493cc588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0549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123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33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ru-RU" smtClean="0"/>
              <a:pPr algn="r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ru-RU" smtClean="0"/>
              <a:pPr algn="r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ru-RU" smtClean="0"/>
              <a:pPr algn="r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3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3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9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6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ru-RU" smtClean="0"/>
              <a:pPr algn="r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1" y="3429003"/>
            <a:ext cx="5093407" cy="2697163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3"/>
            <a:ext cx="5096256" cy="2697163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ru-RU" smtClean="0"/>
              <a:pPr algn="r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ru-RU" smtClean="0"/>
              <a:pPr algn="r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ru-RU" smtClean="0"/>
              <a:pPr algn="r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3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7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165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15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35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tx2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5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1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3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7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6" y="6250167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2" y="6250166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2"/>
                </a:solidFill>
              </a:defRPr>
            </a:lvl1pPr>
          </a:lstStyle>
          <a:p>
            <a:pPr algn="r"/>
            <a:fld id="{00000000-1234-1234-1234-123412341234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8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32197" indent="-20574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41747" indent="-17145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97280" indent="-17145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337310" indent="-171450" algn="l" defTabSz="685800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6pPr>
      <a:lvl7pPr marL="1577340" indent="-171450" algn="l" defTabSz="685800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7pPr>
      <a:lvl8pPr marL="1817370" indent="-171450" algn="l" defTabSz="685800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171450" algn="l" defTabSz="685800" rtl="0" eaLnBrk="1" latinLnBrk="0" hangingPunct="1">
        <a:spcBef>
          <a:spcPts val="288"/>
        </a:spcBef>
        <a:buClr>
          <a:schemeClr val="accent1"/>
        </a:buClr>
        <a:buFont typeface="Symbol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1"/>
            <a:ext cx="12224411" cy="6981307"/>
          </a:xfrm>
          <a:prstGeom prst="rect">
            <a:avLst/>
          </a:prstGeom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2711624" y="2492896"/>
            <a:ext cx="6858000" cy="85395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b" anchorCtr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5400"/>
            </a:pPr>
            <a:r>
              <a:rPr lang="ru-RU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ea typeface="Open Sans"/>
                <a:cs typeface="Open Sans"/>
                <a:sym typeface="Open Sans"/>
              </a:rPr>
              <a:t>Название статьи</a:t>
            </a:r>
            <a:endParaRPr sz="2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6888088" y="4797152"/>
            <a:ext cx="4985792" cy="124182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ru-RU" dirty="0" smtClean="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Докладчик: ФИО студента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ru-RU" dirty="0" smtClean="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Организация: сокращенное наименование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Научный руководитель: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ученая степень/звание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ФИО</a:t>
            </a:r>
            <a:endParaRPr dirty="0">
              <a:solidFill>
                <a:schemeClr val="tx1"/>
              </a:solidFill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791744" y="6309320"/>
            <a:ext cx="4570890" cy="284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/>
                <a:ea typeface="Open Sans"/>
                <a:cs typeface="Open Sans"/>
                <a:sym typeface="Open Sans"/>
              </a:rPr>
              <a:t>Омск 2022</a:t>
            </a:r>
            <a:endParaRPr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720" y="260648"/>
            <a:ext cx="4743099" cy="107908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9656" y="1340768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ea typeface="Open Sans"/>
                <a:cs typeface="Open Sans"/>
                <a:sym typeface="Open Sans"/>
              </a:rPr>
              <a:t>III-я Международная научно-техническая конференция </a:t>
            </a:r>
          </a:p>
          <a:p>
            <a:pPr algn="ctr"/>
            <a:r>
              <a:rPr lang="ru-RU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ea typeface="Open Sans"/>
                <a:cs typeface="Open Sans"/>
                <a:sym typeface="Open Sans"/>
              </a:rPr>
              <a:t>молодых учёных</a:t>
            </a:r>
          </a:p>
          <a:p>
            <a:pPr algn="ctr"/>
            <a:r>
              <a:rPr lang="ru-RU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ea typeface="Open Sans"/>
                <a:cs typeface="Open Sans"/>
                <a:sym typeface="Open Sans"/>
              </a:rPr>
              <a:t>"ТРАНСПОРТ И ХРАНЕНИЕ УГЛЕВОДОРОДОВ"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7" y="-1325"/>
            <a:ext cx="12184523" cy="6962584"/>
          </a:xfrm>
          <a:prstGeom prst="rect">
            <a:avLst/>
          </a:prstGeom>
        </p:spPr>
      </p:pic>
      <p:sp>
        <p:nvSpPr>
          <p:cNvPr id="108" name="Google Shape;108;g11e493cc588_0_0"/>
          <p:cNvSpPr txBox="1"/>
          <p:nvPr/>
        </p:nvSpPr>
        <p:spPr>
          <a:xfrm>
            <a:off x="5645016" y="5769918"/>
            <a:ext cx="4570875" cy="230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endParaRPr sz="1050">
              <a:solidFill>
                <a:schemeClr val="dk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268" y="116632"/>
            <a:ext cx="3557324" cy="809315"/>
          </a:xfrm>
          <a:prstGeom prst="rect">
            <a:avLst/>
          </a:prstGeom>
        </p:spPr>
      </p:pic>
      <p:sp>
        <p:nvSpPr>
          <p:cNvPr id="7" name="Google Shape;106;g11e493cc588_0_0"/>
          <p:cNvSpPr txBox="1">
            <a:spLocks/>
          </p:cNvSpPr>
          <p:nvPr/>
        </p:nvSpPr>
        <p:spPr>
          <a:xfrm>
            <a:off x="767408" y="1484784"/>
            <a:ext cx="10657184" cy="496855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Autofit/>
          </a:bodyPr>
          <a:lstStyle>
            <a:lvl1pPr marL="205740" indent="-20574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32197" indent="-20574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41747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972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3731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7734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1737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indent="0" algn="just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Font typeface="Symbol" pitchFamily="18" charset="2"/>
              <a:buNone/>
            </a:pPr>
            <a:r>
              <a:rPr lang="ru-RU" sz="1600" b="1" smtClean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Актуальность:</a:t>
            </a:r>
          </a:p>
          <a:p>
            <a:pPr marL="95250" indent="0" algn="just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Font typeface="Symbol" pitchFamily="18" charset="2"/>
              <a:buNone/>
            </a:pPr>
            <a:endParaRPr lang="ru-RU" sz="1600" b="1" smtClean="0">
              <a:solidFill>
                <a:schemeClr val="tx1"/>
              </a:solidFill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  <a:p>
            <a:pPr marL="95250" indent="0" algn="just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Font typeface="Symbol" pitchFamily="18" charset="2"/>
              <a:buNone/>
            </a:pPr>
            <a:endParaRPr lang="ru-RU" sz="1600" b="1" smtClean="0">
              <a:solidFill>
                <a:schemeClr val="tx1"/>
              </a:solidFill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  <a:p>
            <a:pPr marL="95250" indent="0" algn="just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Font typeface="Symbol" pitchFamily="18" charset="2"/>
              <a:buNone/>
            </a:pPr>
            <a:r>
              <a:rPr lang="ru-RU" sz="1600" b="1" smtClean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Цель:</a:t>
            </a:r>
          </a:p>
          <a:p>
            <a:pPr marL="95250" indent="0" algn="just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Font typeface="Symbol" pitchFamily="18" charset="2"/>
              <a:buNone/>
            </a:pPr>
            <a:endParaRPr lang="ru-RU" sz="1600" b="1" smtClean="0">
              <a:solidFill>
                <a:schemeClr val="tx1"/>
              </a:solidFill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  <a:p>
            <a:pPr marL="95250" indent="0" algn="just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Font typeface="Symbol" pitchFamily="18" charset="2"/>
              <a:buNone/>
            </a:pPr>
            <a:endParaRPr lang="ru-RU" sz="1600" b="1" smtClean="0">
              <a:solidFill>
                <a:schemeClr val="tx1"/>
              </a:solidFill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  <a:p>
            <a:pPr marL="95250" indent="0" algn="just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Font typeface="Symbol" pitchFamily="18" charset="2"/>
              <a:buNone/>
            </a:pPr>
            <a:endParaRPr lang="ru-RU" sz="1600" b="1" smtClean="0">
              <a:solidFill>
                <a:schemeClr val="tx1"/>
              </a:solidFill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  <a:p>
            <a:pPr marL="95250" indent="0" algn="just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Font typeface="Symbol" pitchFamily="18" charset="2"/>
              <a:buNone/>
            </a:pPr>
            <a:r>
              <a:rPr lang="ru-RU" sz="1600" b="1" smtClean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Задачи: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49721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77" y="-1325"/>
            <a:ext cx="12184523" cy="6962584"/>
          </a:xfrm>
          <a:prstGeom prst="rect">
            <a:avLst/>
          </a:prstGeom>
        </p:spPr>
      </p:pic>
      <p:sp>
        <p:nvSpPr>
          <p:cNvPr id="108" name="Google Shape;108;g11e493cc588_0_0"/>
          <p:cNvSpPr txBox="1"/>
          <p:nvPr/>
        </p:nvSpPr>
        <p:spPr>
          <a:xfrm>
            <a:off x="5645016" y="5769918"/>
            <a:ext cx="4570875" cy="230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endParaRPr sz="1050">
              <a:solidFill>
                <a:schemeClr val="dk1"/>
              </a:solidFill>
            </a:endParaRPr>
          </a:p>
        </p:txBody>
      </p:sp>
      <p:sp>
        <p:nvSpPr>
          <p:cNvPr id="8" name="Google Shape;106;g11e493cc588_0_0"/>
          <p:cNvSpPr txBox="1">
            <a:spLocks/>
          </p:cNvSpPr>
          <p:nvPr/>
        </p:nvSpPr>
        <p:spPr>
          <a:xfrm>
            <a:off x="767408" y="2492896"/>
            <a:ext cx="10657184" cy="2857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Autofit/>
          </a:bodyPr>
          <a:lstStyle>
            <a:lvl1pPr marL="205740" indent="-20574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32197" indent="-20574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41747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972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3731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7734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1737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247650" algn="just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Font typeface="Open Sans"/>
              <a:buAutoNum type="arabicPeriod"/>
            </a:pPr>
            <a:r>
              <a:rPr lang="ru-RU" sz="1600" smtClean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Основная часть должна содержать не менее 5 слайдов;</a:t>
            </a:r>
          </a:p>
          <a:p>
            <a:pPr marL="342900" indent="-247650" algn="just">
              <a:lnSpc>
                <a:spcPct val="150000"/>
              </a:lnSpc>
              <a:spcBef>
                <a:spcPts val="750"/>
              </a:spcBef>
              <a:buClr>
                <a:srgbClr val="666666"/>
              </a:buClr>
              <a:buSzPts val="1600"/>
              <a:buFont typeface="Open Sans"/>
              <a:buAutoNum type="arabicPeriod"/>
            </a:pPr>
            <a:r>
              <a:rPr lang="ru-RU" sz="1600" smtClean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Текст презентации должен быть читаемым, представленным в формате кратких тезисов. В презентации не приветствуется сплошной текст;</a:t>
            </a:r>
          </a:p>
          <a:p>
            <a:pPr marL="342900" indent="-247650" algn="just">
              <a:lnSpc>
                <a:spcPct val="150000"/>
              </a:lnSpc>
              <a:spcBef>
                <a:spcPts val="750"/>
              </a:spcBef>
              <a:buClr>
                <a:srgbClr val="666666"/>
              </a:buClr>
              <a:buSzPts val="1600"/>
              <a:buFont typeface="Open Sans"/>
              <a:buAutoNum type="arabicPeriod"/>
            </a:pPr>
            <a:r>
              <a:rPr lang="ru-RU" sz="1600" smtClean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В содержании тезисов должна прослеживаться главная мысль этапов, действий; </a:t>
            </a:r>
          </a:p>
          <a:p>
            <a:pPr marL="342900" indent="-247650" algn="just">
              <a:lnSpc>
                <a:spcPct val="150000"/>
              </a:lnSpc>
              <a:spcBef>
                <a:spcPts val="750"/>
              </a:spcBef>
              <a:buClr>
                <a:srgbClr val="666666"/>
              </a:buClr>
              <a:buSzPts val="1600"/>
              <a:buFont typeface="Open Sans"/>
              <a:buAutoNum type="arabicPeriod"/>
            </a:pPr>
            <a:r>
              <a:rPr lang="ru-RU" sz="1600" smtClean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Результаты исследований необходимо представлять в виде графиков, диаграмм, схем, рисунков, элементов видео и фото.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</p:txBody>
      </p:sp>
      <p:sp>
        <p:nvSpPr>
          <p:cNvPr id="9" name="Google Shape;106;g11e493cc588_0_0"/>
          <p:cNvSpPr txBox="1">
            <a:spLocks/>
          </p:cNvSpPr>
          <p:nvPr/>
        </p:nvSpPr>
        <p:spPr>
          <a:xfrm>
            <a:off x="911424" y="1700808"/>
            <a:ext cx="10657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Autofit/>
          </a:bodyPr>
          <a:lstStyle>
            <a:lvl1pPr marL="205740" indent="-20574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32197" indent="-20574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41747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972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3731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7734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1737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indent="0" algn="ctr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*Основная 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часть*</a:t>
            </a:r>
          </a:p>
          <a:p>
            <a:pPr marL="342900" indent="-247650" algn="just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Font typeface="Open Sans"/>
              <a:buAutoNum type="arabicPeriod"/>
            </a:pPr>
            <a:endParaRPr lang="ru-RU" sz="1600" dirty="0">
              <a:solidFill>
                <a:srgbClr val="666666"/>
              </a:solidFill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268" y="116632"/>
            <a:ext cx="3557324" cy="80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48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-14282"/>
            <a:ext cx="12184523" cy="6962584"/>
          </a:xfrm>
          <a:prstGeom prst="rect">
            <a:avLst/>
          </a:prstGeom>
        </p:spPr>
      </p:pic>
      <p:sp>
        <p:nvSpPr>
          <p:cNvPr id="108" name="Google Shape;108;g11e493cc588_0_0"/>
          <p:cNvSpPr txBox="1"/>
          <p:nvPr/>
        </p:nvSpPr>
        <p:spPr>
          <a:xfrm>
            <a:off x="5645016" y="5769918"/>
            <a:ext cx="4570875" cy="230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endParaRPr sz="1050">
              <a:solidFill>
                <a:schemeClr val="dk1"/>
              </a:solidFill>
            </a:endParaRPr>
          </a:p>
        </p:txBody>
      </p:sp>
      <p:sp>
        <p:nvSpPr>
          <p:cNvPr id="8" name="Google Shape;106;g11e493cc588_0_0"/>
          <p:cNvSpPr txBox="1">
            <a:spLocks/>
          </p:cNvSpPr>
          <p:nvPr/>
        </p:nvSpPr>
        <p:spPr>
          <a:xfrm>
            <a:off x="767408" y="2492896"/>
            <a:ext cx="10657184" cy="28575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Autofit/>
          </a:bodyPr>
          <a:lstStyle>
            <a:lvl1pPr marL="205740" indent="-20574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32197" indent="-20574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41747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972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3731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7734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1737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indent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None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Требования:</a:t>
            </a:r>
          </a:p>
          <a:p>
            <a:pPr marL="95250" indent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None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1. Формулирование основных выводов исследования по результатам анализа результатов исследования;</a:t>
            </a:r>
          </a:p>
          <a:p>
            <a:pPr marL="95250" indent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None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2. Выполнение задач, поставленных в начале исследования;</a:t>
            </a:r>
          </a:p>
          <a:p>
            <a:pPr marL="95250" indent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None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3. Экономическая значимость исследования;</a:t>
            </a:r>
          </a:p>
          <a:p>
            <a:pPr marL="95250" indent="0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None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4. Перспективы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дальнейшей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разработки проекта или исследования</a:t>
            </a:r>
          </a:p>
        </p:txBody>
      </p:sp>
      <p:sp>
        <p:nvSpPr>
          <p:cNvPr id="9" name="Google Shape;106;g11e493cc588_0_0"/>
          <p:cNvSpPr txBox="1">
            <a:spLocks/>
          </p:cNvSpPr>
          <p:nvPr/>
        </p:nvSpPr>
        <p:spPr>
          <a:xfrm>
            <a:off x="911424" y="1700808"/>
            <a:ext cx="10657184" cy="64807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Autofit/>
          </a:bodyPr>
          <a:lstStyle>
            <a:lvl1pPr marL="205740" indent="-20574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32197" indent="-20574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41747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85725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3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097280" indent="-171450" algn="l" defTabSz="6858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33731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57734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81737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057400" indent="-171450" algn="l" defTabSz="685800" rtl="0" eaLnBrk="1" latinLnBrk="0" hangingPunct="1">
              <a:spcBef>
                <a:spcPts val="288"/>
              </a:spcBef>
              <a:buClr>
                <a:schemeClr val="accent1"/>
              </a:buClr>
              <a:buFont typeface="Symbol" pitchFamily="18" charset="2"/>
              <a:buChar char="*"/>
              <a:defRPr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5250" indent="0" algn="ctr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Open Sans"/>
                <a:cs typeface="Arial" panose="020B0604020202020204" pitchFamily="34" charset="0"/>
                <a:sym typeface="Open Sans"/>
              </a:rPr>
              <a:t>Заключение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  <a:p>
            <a:pPr marL="342900" indent="-247650" algn="just">
              <a:lnSpc>
                <a:spcPct val="150000"/>
              </a:lnSpc>
              <a:spcBef>
                <a:spcPts val="0"/>
              </a:spcBef>
              <a:buClr>
                <a:srgbClr val="666666"/>
              </a:buClr>
              <a:buSzPts val="1600"/>
              <a:buFont typeface="Open Sans"/>
              <a:buAutoNum type="arabicPeriod"/>
            </a:pPr>
            <a:endParaRPr lang="ru-RU" sz="1600" dirty="0">
              <a:solidFill>
                <a:srgbClr val="666666"/>
              </a:solidFill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268" y="116632"/>
            <a:ext cx="3557324" cy="80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94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8000">
              <a:srgbClr val="95D8FD"/>
            </a:gs>
            <a:gs pos="95000">
              <a:srgbClr val="0695E1"/>
            </a:gs>
            <a:gs pos="100000">
              <a:srgbClr val="0695E1"/>
            </a:gs>
          </a:gsLst>
          <a:lin ang="16200000" scaled="1"/>
          <a:tileRect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2411" y="-1"/>
            <a:ext cx="12224411" cy="6981307"/>
          </a:xfrm>
          <a:prstGeom prst="rect">
            <a:avLst/>
          </a:prstGeom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2639616" y="3140968"/>
            <a:ext cx="6858000" cy="493913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b" anchorCtr="0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5400"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ea typeface="Open Sans"/>
                <a:cs typeface="Open Sans"/>
                <a:sym typeface="Open Sans"/>
              </a:rPr>
              <a:t>Спасибо за внимание!</a:t>
            </a:r>
            <a:endParaRPr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720" y="116632"/>
            <a:ext cx="4743099" cy="107908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99656" y="1196752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ln w="0"/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III-я Международная научно-техническая конференция </a:t>
            </a:r>
          </a:p>
          <a:p>
            <a:pPr algn="ctr"/>
            <a:r>
              <a:rPr lang="ru-RU" b="1" dirty="0">
                <a:ln w="0"/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молодых учёных</a:t>
            </a:r>
          </a:p>
          <a:p>
            <a:pPr algn="ctr"/>
            <a:r>
              <a:rPr lang="ru-RU" b="1" dirty="0">
                <a:ln w="0"/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"ТРАНСПОРТ И ХРАНЕНИЕ УГЛЕВОДОРОДОВ"</a:t>
            </a:r>
          </a:p>
        </p:txBody>
      </p:sp>
      <p:sp>
        <p:nvSpPr>
          <p:cNvPr id="7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5015880" y="4797152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8569" tIns="34275" rIns="68569" bIns="34275" rtlCol="0" anchor="t" anchorCtr="0">
            <a:norm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ru-RU" dirty="0" smtClean="0">
                <a:solidFill>
                  <a:schemeClr val="tx1"/>
                </a:solidFill>
                <a:latin typeface="Open Sans"/>
                <a:ea typeface="Open Sans"/>
                <a:cs typeface="Open Sans"/>
                <a:sym typeface="Open Sans"/>
              </a:rPr>
              <a:t>*Контакты автора, докладчика*</a:t>
            </a:r>
            <a:endParaRPr dirty="0">
              <a:solidFill>
                <a:schemeClr val="tx1"/>
              </a:solidFill>
              <a:latin typeface="Arial" panose="020B0604020202020204" pitchFamily="34" charset="0"/>
              <a:ea typeface="Open Sans"/>
              <a:cs typeface="Arial" panose="020B0604020202020204" pitchFamily="34" charset="0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4632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207</TotalTime>
  <Words>165</Words>
  <Application>Microsoft Office PowerPoint</Application>
  <PresentationFormat>Произвольный</PresentationFormat>
  <Paragraphs>37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Candara</vt:lpstr>
      <vt:lpstr>Open Sans</vt:lpstr>
      <vt:lpstr>Symbol</vt:lpstr>
      <vt:lpstr>Волна</vt:lpstr>
      <vt:lpstr>Название статьи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статьи</dc:title>
  <dc:creator>Shadchneva Alina</dc:creator>
  <cp:lastModifiedBy>Марина</cp:lastModifiedBy>
  <cp:revision>27</cp:revision>
  <dcterms:created xsi:type="dcterms:W3CDTF">2022-03-11T18:26:14Z</dcterms:created>
  <dcterms:modified xsi:type="dcterms:W3CDTF">2022-03-26T05:10:36Z</dcterms:modified>
</cp:coreProperties>
</file>