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7" r:id="rId3"/>
    <p:sldId id="256" r:id="rId4"/>
    <p:sldId id="257" r:id="rId5"/>
    <p:sldId id="258" r:id="rId6"/>
    <p:sldId id="264" r:id="rId7"/>
    <p:sldId id="260" r:id="rId8"/>
    <p:sldId id="262" r:id="rId9"/>
    <p:sldId id="263" r:id="rId10"/>
    <p:sldId id="268" r:id="rId11"/>
    <p:sldId id="269" r:id="rId12"/>
    <p:sldId id="270" r:id="rId13"/>
    <p:sldId id="265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AC728-1B58-48A6-AB12-E954791F486D}" type="datetimeFigureOut">
              <a:rPr lang="ru-RU" smtClean="0"/>
              <a:t>13.09.2015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17CC4-4CB9-4DCE-A694-E141AB1B0B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2717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AC728-1B58-48A6-AB12-E954791F486D}" type="datetimeFigureOut">
              <a:rPr lang="ru-RU" smtClean="0"/>
              <a:t>13.09.2015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17CC4-4CB9-4DCE-A694-E141AB1B0B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9248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AC728-1B58-48A6-AB12-E954791F486D}" type="datetimeFigureOut">
              <a:rPr lang="ru-RU" smtClean="0"/>
              <a:t>13.09.2015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17CC4-4CB9-4DCE-A694-E141AB1B0B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15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AC728-1B58-48A6-AB12-E954791F486D}" type="datetimeFigureOut">
              <a:rPr lang="ru-RU" smtClean="0"/>
              <a:t>13.09.2015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17CC4-4CB9-4DCE-A694-E141AB1B0B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062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AC728-1B58-48A6-AB12-E954791F486D}" type="datetimeFigureOut">
              <a:rPr lang="ru-RU" smtClean="0"/>
              <a:t>13.09.2015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17CC4-4CB9-4DCE-A694-E141AB1B0B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2604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AC728-1B58-48A6-AB12-E954791F486D}" type="datetimeFigureOut">
              <a:rPr lang="ru-RU" smtClean="0"/>
              <a:t>13.09.2015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17CC4-4CB9-4DCE-A694-E141AB1B0B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3399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AC728-1B58-48A6-AB12-E954791F486D}" type="datetimeFigureOut">
              <a:rPr lang="ru-RU" smtClean="0"/>
              <a:t>13.09.2015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17CC4-4CB9-4DCE-A694-E141AB1B0B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1942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AC728-1B58-48A6-AB12-E954791F486D}" type="datetimeFigureOut">
              <a:rPr lang="ru-RU" smtClean="0"/>
              <a:t>13.09.2015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17CC4-4CB9-4DCE-A694-E141AB1B0B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2237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AC728-1B58-48A6-AB12-E954791F486D}" type="datetimeFigureOut">
              <a:rPr lang="ru-RU" smtClean="0"/>
              <a:t>13.09.2015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17CC4-4CB9-4DCE-A694-E141AB1B0B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9399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AC728-1B58-48A6-AB12-E954791F486D}" type="datetimeFigureOut">
              <a:rPr lang="ru-RU" smtClean="0"/>
              <a:t>13.09.2015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17CC4-4CB9-4DCE-A694-E141AB1B0B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8490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AC728-1B58-48A6-AB12-E954791F486D}" type="datetimeFigureOut">
              <a:rPr lang="ru-RU" smtClean="0"/>
              <a:t>13.09.2015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17CC4-4CB9-4DCE-A694-E141AB1B0B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117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5AC728-1B58-48A6-AB12-E954791F486D}" type="datetimeFigureOut">
              <a:rPr lang="ru-RU" smtClean="0"/>
              <a:t>13.09.2015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F17CC4-4CB9-4DCE-A694-E141AB1B0B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4552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12" Type="http://schemas.openxmlformats.org/officeDocument/2006/relationships/image" Target="../media/image27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11" Type="http://schemas.openxmlformats.org/officeDocument/2006/relationships/image" Target="../media/image26.png"/><Relationship Id="rId5" Type="http://schemas.openxmlformats.org/officeDocument/2006/relationships/image" Target="../media/image20.png"/><Relationship Id="rId10" Type="http://schemas.openxmlformats.org/officeDocument/2006/relationships/image" Target="../media/image25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094964" y="237014"/>
            <a:ext cx="74869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ОМСКИЙ ГОСУДАРСТВЕННЫЙ ТЕХНИЧЕСКИЙ УНИВЕРСИТЕТ</a:t>
            </a:r>
          </a:p>
          <a:p>
            <a:pPr algn="ctr"/>
            <a:r>
              <a:rPr lang="ru-RU" dirty="0" smtClean="0"/>
              <a:t>Кафедра «Прикладная математика и фундаментальная информатика»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094964" y="1611886"/>
            <a:ext cx="751267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/>
              <a:t>Разработка и исследование методов программно-логического самоконтроля при контроле опасных объектов</a:t>
            </a:r>
            <a:endParaRPr lang="ru-RU" sz="32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469229" y="4123221"/>
            <a:ext cx="6096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ru-RU" sz="2000" dirty="0" smtClean="0">
                <a:solidFill>
                  <a:schemeClr val="tx1"/>
                </a:solidFill>
              </a:rPr>
              <a:t>Выполнил: студент гр. </a:t>
            </a:r>
            <a:r>
              <a:rPr lang="ru-RU" sz="2000" dirty="0" smtClean="0"/>
              <a:t>ФИТм-152</a:t>
            </a:r>
            <a:endParaRPr lang="ru-RU" sz="2000" dirty="0" smtClean="0">
              <a:solidFill>
                <a:schemeClr val="tx1"/>
              </a:solidFill>
            </a:endParaRPr>
          </a:p>
          <a:p>
            <a:pPr algn="r"/>
            <a:r>
              <a:rPr lang="ru-RU" sz="2000" dirty="0" smtClean="0">
                <a:solidFill>
                  <a:schemeClr val="tx1"/>
                </a:solidFill>
              </a:rPr>
              <a:t>Берестовский Д. С.</a:t>
            </a:r>
          </a:p>
          <a:p>
            <a:pPr algn="r"/>
            <a:r>
              <a:rPr lang="ru-RU" sz="2000" dirty="0" smtClean="0">
                <a:solidFill>
                  <a:schemeClr val="tx1"/>
                </a:solidFill>
              </a:rPr>
              <a:t>Руководитель:  Бондарев В. А.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44120" y="6080560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mtClean="0"/>
              <a:t>Омск 2015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8866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Информационная модель</a:t>
            </a:r>
            <a:endParaRPr lang="ru-RU" dirty="0"/>
          </a:p>
        </p:txBody>
      </p:sp>
      <p:cxnSp>
        <p:nvCxnSpPr>
          <p:cNvPr id="20" name="Прямая со стрелкой 19"/>
          <p:cNvCxnSpPr/>
          <p:nvPr/>
        </p:nvCxnSpPr>
        <p:spPr>
          <a:xfrm>
            <a:off x="838200" y="2383849"/>
            <a:ext cx="1800000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838200" y="3428071"/>
            <a:ext cx="1800000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flipV="1">
            <a:off x="838200" y="2383849"/>
            <a:ext cx="1800000" cy="1044222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838200" y="2383849"/>
            <a:ext cx="1800000" cy="1044222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Левая фигурная скобка 23"/>
          <p:cNvSpPr/>
          <p:nvPr/>
        </p:nvSpPr>
        <p:spPr>
          <a:xfrm>
            <a:off x="481961" y="2383842"/>
            <a:ext cx="180000" cy="1044223"/>
          </a:xfrm>
          <a:prstGeom prst="leftBrac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5" name="Правая фигурная скобка 24"/>
          <p:cNvSpPr/>
          <p:nvPr/>
        </p:nvSpPr>
        <p:spPr>
          <a:xfrm>
            <a:off x="2829868" y="2383842"/>
            <a:ext cx="172210" cy="1044223"/>
          </a:xfrm>
          <a:prstGeom prst="rightBrac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1552924" y="1968352"/>
                <a:ext cx="37055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11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2924" y="1968352"/>
                <a:ext cx="370551" cy="276999"/>
              </a:xfrm>
              <a:prstGeom prst="rect">
                <a:avLst/>
              </a:prstGeom>
              <a:blipFill rotWithShape="0">
                <a:blip r:embed="rId2"/>
                <a:stretch>
                  <a:fillRect l="-14754" r="-6557" b="-155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 rot="1873464">
                <a:off x="1367648" y="2459830"/>
                <a:ext cx="37055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73464">
                <a:off x="1367648" y="2459830"/>
                <a:ext cx="370551" cy="276999"/>
              </a:xfrm>
              <a:prstGeom prst="rect">
                <a:avLst/>
              </a:prstGeom>
              <a:blipFill rotWithShape="0">
                <a:blip r:embed="rId3"/>
                <a:stretch>
                  <a:fillRect l="-10390" t="-2817" b="-112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1552924" y="3504491"/>
                <a:ext cx="37587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22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2924" y="3504491"/>
                <a:ext cx="375872" cy="276999"/>
              </a:xfrm>
              <a:prstGeom prst="rect">
                <a:avLst/>
              </a:prstGeom>
              <a:blipFill rotWithShape="0">
                <a:blip r:embed="rId4"/>
                <a:stretch>
                  <a:fillRect l="-16393" r="-6557" b="-155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 rot="19944161">
                <a:off x="1134273" y="2827297"/>
                <a:ext cx="37587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21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944161">
                <a:off x="1134273" y="2827297"/>
                <a:ext cx="375872" cy="276999"/>
              </a:xfrm>
              <a:prstGeom prst="rect">
                <a:avLst/>
              </a:prstGeom>
              <a:blipFill rotWithShape="0">
                <a:blip r:embed="rId5"/>
                <a:stretch>
                  <a:fillRect l="-9211" r="-7895" b="-101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682067" y="2164427"/>
                <a:ext cx="18114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067" y="2164427"/>
                <a:ext cx="181140" cy="276999"/>
              </a:xfrm>
              <a:prstGeom prst="rect">
                <a:avLst/>
              </a:prstGeom>
              <a:blipFill rotWithShape="0">
                <a:blip r:embed="rId6"/>
                <a:stretch>
                  <a:fillRect l="-33333" r="-26667" b="-88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682067" y="3227492"/>
                <a:ext cx="18114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067" y="3227492"/>
                <a:ext cx="181140" cy="276999"/>
              </a:xfrm>
              <a:prstGeom prst="rect">
                <a:avLst/>
              </a:prstGeom>
              <a:blipFill rotWithShape="0">
                <a:blip r:embed="rId7"/>
                <a:stretch>
                  <a:fillRect l="-33333" r="-26667" b="-65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102845" y="2671990"/>
                <a:ext cx="367473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𝑋</m:t>
                      </m:r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845" y="2671990"/>
                <a:ext cx="367473" cy="492443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3018826" y="2650103"/>
                <a:ext cx="349839" cy="4924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𝑌</m:t>
                      </m:r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8826" y="2650103"/>
                <a:ext cx="349839" cy="492443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2638897" y="2161201"/>
                <a:ext cx="18114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8897" y="2161201"/>
                <a:ext cx="181140" cy="276999"/>
              </a:xfrm>
              <a:prstGeom prst="rect">
                <a:avLst/>
              </a:prstGeom>
              <a:blipFill rotWithShape="0">
                <a:blip r:embed="rId10"/>
                <a:stretch>
                  <a:fillRect l="-33333" r="-26667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2638897" y="3227492"/>
                <a:ext cx="18114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8897" y="3227492"/>
                <a:ext cx="181140" cy="276999"/>
              </a:xfrm>
              <a:prstGeom prst="rect">
                <a:avLst/>
              </a:prstGeom>
              <a:blipFill rotWithShape="0">
                <a:blip r:embed="rId7"/>
                <a:stretch>
                  <a:fillRect l="-33333" r="-26667" b="-65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6096000" y="2383849"/>
                <a:ext cx="6096000" cy="31572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i="1" dirty="0"/>
                  <a:t>Х</a:t>
                </a:r>
                <a:r>
                  <a:rPr lang="ru-RU" sz="2400" dirty="0"/>
                  <a:t> =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ru-RU" sz="2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ru-RU" sz="2400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ru-RU" sz="24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ru-RU" sz="2400" dirty="0" smtClean="0"/>
                  <a:t>) -- </a:t>
                </a:r>
                <a:r>
                  <a:rPr lang="ru-RU" sz="2400" dirty="0"/>
                  <a:t>множество состояний контролируемого параметра, причем состояние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ru-RU" sz="2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ru-RU" sz="2400" dirty="0"/>
                  <a:t> – параметр в допуске,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ru-RU" sz="24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ru-RU" sz="2400" dirty="0"/>
                  <a:t> – параметр не в допуске</a:t>
                </a:r>
                <a:r>
                  <a:rPr lang="ru-RU" sz="2400" dirty="0" smtClean="0"/>
                  <a:t>;</a:t>
                </a:r>
              </a:p>
              <a:p>
                <a:r>
                  <a:rPr lang="ru-RU" sz="2400" i="1" dirty="0" smtClean="0"/>
                  <a:t>Y</a:t>
                </a:r>
                <a:r>
                  <a:rPr lang="ru-RU" sz="2400" dirty="0" smtClean="0"/>
                  <a:t> </a:t>
                </a:r>
                <a:r>
                  <a:rPr lang="ru-RU" sz="2400" dirty="0"/>
                  <a:t>=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24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ru-RU" sz="2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ru-RU" sz="2400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24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ru-RU" sz="24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ru-RU" sz="2400" dirty="0"/>
                  <a:t>) – множество состояний результата контроля параметра,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24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ru-RU" sz="2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ru-RU" sz="2400" dirty="0"/>
                  <a:t> – параметр «годен»,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24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ru-RU" sz="24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ru-RU" sz="2400" dirty="0"/>
                  <a:t> – параметр «не годен»</a:t>
                </a:r>
                <a:r>
                  <a:rPr lang="ru-RU" sz="2400" dirty="0" smtClean="0"/>
                  <a:t> </a:t>
                </a:r>
                <a:endParaRPr lang="ru-RU" sz="24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2383849"/>
                <a:ext cx="6096000" cy="3157211"/>
              </a:xfrm>
              <a:prstGeom prst="rect">
                <a:avLst/>
              </a:prstGeom>
              <a:blipFill rotWithShape="0">
                <a:blip r:embed="rId11"/>
                <a:stretch>
                  <a:fillRect l="-1500" t="-1544" b="-34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Прямоугольник 36"/>
              <p:cNvSpPr/>
              <p:nvPr/>
            </p:nvSpPr>
            <p:spPr>
              <a:xfrm>
                <a:off x="324276" y="5536529"/>
                <a:ext cx="3292761" cy="8837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𝑃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ru-RU" sz="280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xy</m:t>
                          </m:r>
                        </m:sub>
                      </m:sSub>
                      <m:r>
                        <a:rPr lang="ru-RU" sz="2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  =   </m:t>
                      </m:r>
                      <m:d>
                        <m:dPr>
                          <m:ctrlPr>
                            <a:rPr lang="ru-RU" sz="2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ru-RU" sz="2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ru-RU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ru-RU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ru-RU" sz="280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ru-RU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ru-RU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ru-RU" sz="280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12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ru-RU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ru-RU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ru-RU" sz="280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ru-RU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ru-RU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ru-RU" sz="280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22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ru-RU" dirty="0">
                  <a:effectLst/>
                </a:endParaRPr>
              </a:p>
            </p:txBody>
          </p:sp>
        </mc:Choice>
        <mc:Fallback xmlns="">
          <p:sp>
            <p:nvSpPr>
              <p:cNvPr id="37" name="Прямоугольник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276" y="5536529"/>
                <a:ext cx="3292761" cy="883768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Прямоугольник 37"/>
              <p:cNvSpPr/>
              <p:nvPr/>
            </p:nvSpPr>
            <p:spPr>
              <a:xfrm>
                <a:off x="328489" y="4557502"/>
                <a:ext cx="2400978" cy="8053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ru-RU" sz="2800" i="0">
                              <a:latin typeface="Cambria Math" panose="02040503050406030204" pitchFamily="18" charset="0"/>
                            </a:rPr>
                            <m:t>x</m:t>
                          </m:r>
                        </m:sub>
                      </m:sSub>
                      <m:r>
                        <a:rPr lang="ru-RU" sz="2800" i="0">
                          <a:latin typeface="Cambria Math" panose="02040503050406030204" pitchFamily="18" charset="0"/>
                        </a:rPr>
                        <m:t> =  </m:t>
                      </m:r>
                      <m:d>
                        <m:dPr>
                          <m:begChr m:val="["/>
                          <m:endChr m:val="]"/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800" i="1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ru-RU" sz="2800" i="0">
                                  <a:latin typeface="Cambria Math" panose="02040503050406030204" pitchFamily="18" charset="0"/>
                                </a:rPr>
                                <m:t>&amp;</m:t>
                              </m:r>
                              <m:r>
                                <a:rPr lang="ru-RU" sz="2800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e>
                              <m:r>
                                <a:rPr lang="ru-RU" sz="2800" i="0">
                                  <a:latin typeface="Cambria Math" panose="02040503050406030204" pitchFamily="18" charset="0"/>
                                </a:rPr>
                                <m:t>&amp;1−</m:t>
                              </m:r>
                              <m:r>
                                <a:rPr lang="ru-RU" sz="2800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8" name="Прямоугольник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489" y="4557502"/>
                <a:ext cx="2400978" cy="805349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56387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Эквивалентная информационная модель</a:t>
            </a:r>
            <a:endParaRPr lang="ru-RU" dirty="0"/>
          </a:p>
        </p:txBody>
      </p:sp>
      <p:cxnSp>
        <p:nvCxnSpPr>
          <p:cNvPr id="4" name="Прямая со стрелкой 3"/>
          <p:cNvCxnSpPr/>
          <p:nvPr/>
        </p:nvCxnSpPr>
        <p:spPr>
          <a:xfrm>
            <a:off x="1573555" y="2393876"/>
            <a:ext cx="1800000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>
          <a:xfrm>
            <a:off x="1573555" y="3438098"/>
            <a:ext cx="1800000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 flipV="1">
            <a:off x="1573555" y="2393876"/>
            <a:ext cx="1800000" cy="1044222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1573555" y="2393876"/>
            <a:ext cx="1800000" cy="1044222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Левая фигурная скобка 7"/>
          <p:cNvSpPr/>
          <p:nvPr/>
        </p:nvSpPr>
        <p:spPr>
          <a:xfrm>
            <a:off x="1217316" y="2393869"/>
            <a:ext cx="180000" cy="1044223"/>
          </a:xfrm>
          <a:prstGeom prst="leftBrac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авая фигурная скобка 8"/>
          <p:cNvSpPr/>
          <p:nvPr/>
        </p:nvSpPr>
        <p:spPr>
          <a:xfrm>
            <a:off x="3565223" y="2393869"/>
            <a:ext cx="172210" cy="1044223"/>
          </a:xfrm>
          <a:prstGeom prst="rightBrac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288279" y="1978379"/>
                <a:ext cx="66550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11</m:t>
                          </m:r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 экв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8279" y="1978379"/>
                <a:ext cx="665503" cy="276999"/>
              </a:xfrm>
              <a:prstGeom prst="rect">
                <a:avLst/>
              </a:prstGeom>
              <a:blipFill rotWithShape="0">
                <a:blip r:embed="rId2"/>
                <a:stretch>
                  <a:fillRect l="-7273" r="-909" b="-155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 rot="1873464">
                <a:off x="1955528" y="2469857"/>
                <a:ext cx="66550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 экв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73464">
                <a:off x="1955528" y="2469857"/>
                <a:ext cx="665503" cy="276999"/>
              </a:xfrm>
              <a:prstGeom prst="rect">
                <a:avLst/>
              </a:prstGeom>
              <a:blipFill rotWithShape="0">
                <a:blip r:embed="rId3"/>
                <a:stretch>
                  <a:fillRect l="-6780" t="-2083" b="-41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288279" y="3514518"/>
                <a:ext cx="67082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22</m:t>
                          </m:r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 экв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8279" y="3514518"/>
                <a:ext cx="670825" cy="276999"/>
              </a:xfrm>
              <a:prstGeom prst="rect">
                <a:avLst/>
              </a:prstGeom>
              <a:blipFill rotWithShape="0">
                <a:blip r:embed="rId4"/>
                <a:stretch>
                  <a:fillRect l="-7273" r="-1818" b="-155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 rot="19944161">
                <a:off x="1722152" y="2837324"/>
                <a:ext cx="67082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21</m:t>
                          </m:r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 экв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944161">
                <a:off x="1722152" y="2837324"/>
                <a:ext cx="670825" cy="276999"/>
              </a:xfrm>
              <a:prstGeom prst="rect">
                <a:avLst/>
              </a:prstGeom>
              <a:blipFill rotWithShape="0">
                <a:blip r:embed="rId5"/>
                <a:stretch>
                  <a:fillRect l="-5042" r="-2521" b="-65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417422" y="2174454"/>
                <a:ext cx="18114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7422" y="2174454"/>
                <a:ext cx="181140" cy="276999"/>
              </a:xfrm>
              <a:prstGeom prst="rect">
                <a:avLst/>
              </a:prstGeom>
              <a:blipFill rotWithShape="0">
                <a:blip r:embed="rId6"/>
                <a:stretch>
                  <a:fillRect l="-34483" r="-31034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417422" y="3237519"/>
                <a:ext cx="18114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7422" y="3237519"/>
                <a:ext cx="181140" cy="276999"/>
              </a:xfrm>
              <a:prstGeom prst="rect">
                <a:avLst/>
              </a:prstGeom>
              <a:blipFill rotWithShape="0">
                <a:blip r:embed="rId7"/>
                <a:stretch>
                  <a:fillRect l="-34483" r="-31034" b="-65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838200" y="2682017"/>
                <a:ext cx="367473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𝑋</m:t>
                      </m:r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2682017"/>
                <a:ext cx="367473" cy="492443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3754181" y="2660130"/>
                <a:ext cx="349839" cy="4924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𝑌</m:t>
                      </m:r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4181" y="2660130"/>
                <a:ext cx="349839" cy="492443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374252" y="2171228"/>
                <a:ext cx="18114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4252" y="2171228"/>
                <a:ext cx="181140" cy="276999"/>
              </a:xfrm>
              <a:prstGeom prst="rect">
                <a:avLst/>
              </a:prstGeom>
              <a:blipFill rotWithShape="0">
                <a:blip r:embed="rId10"/>
                <a:stretch>
                  <a:fillRect l="-34483" r="-31034" b="-65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3374252" y="3237519"/>
                <a:ext cx="18114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4252" y="3237519"/>
                <a:ext cx="181140" cy="276999"/>
              </a:xfrm>
              <a:prstGeom prst="rect">
                <a:avLst/>
              </a:prstGeom>
              <a:blipFill rotWithShape="0">
                <a:blip r:embed="rId11"/>
                <a:stretch>
                  <a:fillRect l="-34483" r="-31034" b="-65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6722789" y="2462905"/>
                <a:ext cx="4631011" cy="8118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𝑃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ru-RU" sz="280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xy</m:t>
                          </m:r>
                          <m:r>
                            <a:rPr lang="ru-RU" sz="2800" b="0" i="0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 экв</m:t>
                          </m:r>
                        </m:sub>
                      </m:sSub>
                      <m:r>
                        <a:rPr lang="ru-RU" sz="2800" i="1"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  =   </m:t>
                      </m:r>
                      <m:d>
                        <m:dPr>
                          <m:ctrlPr>
                            <a:rPr lang="ru-RU" sz="28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ru-RU" sz="28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ru-RU" sz="2800" i="1"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ru-RU" sz="2800" i="1"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ru-RU" sz="2800"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11</m:t>
                                    </m:r>
                                    <m:r>
                                      <a:rPr lang="ru-RU" sz="2800" b="0" i="0" smtClean="0"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 экв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ru-RU" sz="2800" i="1"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ru-RU" sz="2800" i="1"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ru-RU" sz="2800"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12экв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ru-RU" sz="2800" i="1"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ru-RU" sz="2800" i="1"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ru-RU" sz="2800"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21экв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ru-RU" sz="2800" i="1"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ru-RU" sz="2800" i="1"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ru-RU" sz="2800"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22экв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22789" y="2462905"/>
                <a:ext cx="4631011" cy="811825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42968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Показатели достоверности и быстродействия 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838200" y="1711789"/>
                <a:ext cx="7413172" cy="92595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indent="450215" algn="just">
                  <a:lnSpc>
                    <a:spcPct val="120000"/>
                  </a:lnSpc>
                  <a:spcBef>
                    <a:spcPts val="1200"/>
                  </a:spcBef>
                  <a:spcAft>
                    <a:spcPts val="0"/>
                  </a:spcAft>
                  <a:tabLst>
                    <a:tab pos="449580" algn="l"/>
                    <a:tab pos="630555" algn="l"/>
                    <a:tab pos="899160" algn="l"/>
                    <a:tab pos="1348740" algn="l"/>
                    <a:tab pos="1798320" algn="l"/>
                    <a:tab pos="2247900" algn="l"/>
                    <a:tab pos="2697480" algn="l"/>
                    <a:tab pos="6120130" algn="r"/>
                  </a:tabLst>
                </a:pPr>
                <a:r>
                  <a:rPr lang="ru-RU" sz="2800" dirty="0" smtClean="0"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1)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𝐷</m:t>
                        </m:r>
                      </m:e>
                      <m:sub>
                        <m:r>
                          <a:rPr lang="ru-RU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г</m:t>
                        </m:r>
                      </m:sub>
                    </m:sSub>
                    <m:r>
                      <a:rPr lang="ru-RU" sz="2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𝑃</m:t>
                    </m:r>
                    <m:d>
                      <m:dPr>
                        <m:ctrlPr>
                          <a:rPr lang="ru-RU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ru-RU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ru-RU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ru-RU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/</m:t>
                        </m:r>
                        <m:sSub>
                          <m:sSubPr>
                            <m:ctrlPr>
                              <a:rPr lang="ru-RU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ru-RU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ru-RU" sz="2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 </m:t>
                    </m:r>
                    <m:f>
                      <m:fPr>
                        <m:ctrlPr>
                          <a:rPr lang="ru-RU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𝑃</m:t>
                        </m:r>
                        <m:d>
                          <m:dPr>
                            <m:ctrlPr>
                              <a:rPr lang="ru-RU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ru-RU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1−</m:t>
                            </m:r>
                            <m:sSub>
                              <m:sSubPr>
                                <m:ctrlPr>
                                  <a:rPr lang="ru-RU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ru-RU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12 экв</m:t>
                                </m:r>
                              </m:sub>
                            </m:sSub>
                          </m:e>
                        </m:d>
                      </m:num>
                      <m:den>
                        <m:r>
                          <a:rPr lang="en-US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𝑃</m:t>
                        </m:r>
                        <m:d>
                          <m:dPr>
                            <m:ctrlPr>
                              <a:rPr lang="ru-RU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ru-RU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1−</m:t>
                            </m:r>
                            <m:sSub>
                              <m:sSubPr>
                                <m:ctrlPr>
                                  <a:rPr lang="ru-RU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ru-RU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12 экв</m:t>
                                </m:r>
                              </m:sub>
                            </m:sSub>
                          </m:e>
                        </m:d>
                        <m:r>
                          <a:rPr lang="ru-RU" sz="2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d>
                          <m:dPr>
                            <m:ctrlPr>
                              <a:rPr lang="ru-RU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ru-RU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1−</m:t>
                            </m:r>
                            <m: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𝑃</m:t>
                            </m:r>
                          </m:e>
                        </m:d>
                        <m:sSub>
                          <m:sSubPr>
                            <m:ctrlPr>
                              <a:rPr lang="ru-RU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ru-RU" sz="2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21 экв</m:t>
                            </m:r>
                          </m:sub>
                        </m:sSub>
                      </m:den>
                    </m:f>
                  </m:oMath>
                </a14:m>
                <a:r>
                  <a:rPr lang="ru-RU" sz="32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;</a:t>
                </a:r>
                <a:endParaRPr lang="ru-RU" sz="3200" dirty="0" smtClean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1711789"/>
                <a:ext cx="7413172" cy="925959"/>
              </a:xfrm>
              <a:prstGeom prst="rect">
                <a:avLst/>
              </a:prstGeom>
              <a:blipFill rotWithShape="0">
                <a:blip r:embed="rId2"/>
                <a:stretch>
                  <a:fillRect b="-52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1190727" y="2884003"/>
                <a:ext cx="6708118" cy="9161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800" dirty="0" smtClean="0"/>
                  <a:t>2)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2800" i="1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ru-RU" sz="2800" i="0">
                            <a:latin typeface="Cambria Math" panose="02040503050406030204" pitchFamily="18" charset="0"/>
                          </a:rPr>
                          <m:t>нг</m:t>
                        </m:r>
                      </m:sub>
                    </m:sSub>
                    <m:r>
                      <a:rPr lang="ru-RU" sz="28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ru-RU" sz="2800" i="1">
                        <a:latin typeface="Cambria Math" panose="02040503050406030204" pitchFamily="18" charset="0"/>
                      </a:rPr>
                      <m:t>𝑃</m:t>
                    </m:r>
                    <m:r>
                      <a:rPr lang="ru-RU" sz="2800" i="0">
                        <a:latin typeface="Cambria Math" panose="02040503050406030204" pitchFamily="18" charset="0"/>
                      </a:rPr>
                      <m:t>(</m:t>
                    </m:r>
                    <m:f>
                      <m:fPr>
                        <m:type m:val="lin"/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2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ru-RU" sz="2800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ru-RU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28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ru-RU" sz="2800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ru-RU" sz="2800" i="0">
                        <a:latin typeface="Cambria Math" panose="02040503050406030204" pitchFamily="18" charset="0"/>
                      </a:rPr>
                      <m:t>)=</m:t>
                    </m:r>
                    <m:f>
                      <m:f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ru-RU" sz="2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ru-RU" sz="2800" i="0">
                                <a:latin typeface="Cambria Math" panose="02040503050406030204" pitchFamily="18" charset="0"/>
                              </a:rPr>
                              <m:t>1−</m:t>
                            </m:r>
                            <m:r>
                              <a:rPr lang="ru-RU" sz="2800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  <m:r>
                              <a:rPr lang="ru-RU" sz="2800" i="0">
                                <a:latin typeface="Cambria Math" panose="02040503050406030204" pitchFamily="18" charset="0"/>
                              </a:rPr>
                              <m:t>)(1−</m:t>
                            </m:r>
                            <m:sSub>
                              <m:sSubPr>
                                <m:ctrlPr>
                                  <a:rPr lang="ru-RU" sz="2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ru-RU" sz="2800" i="1"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ru-RU" sz="2800" i="0">
                                    <a:latin typeface="Cambria Math" panose="02040503050406030204" pitchFamily="18" charset="0"/>
                                  </a:rPr>
                                  <m:t>21 экв</m:t>
                                </m:r>
                              </m:sub>
                            </m:sSub>
                          </m:e>
                        </m:d>
                      </m:num>
                      <m:den>
                        <m:d>
                          <m:dPr>
                            <m:endChr m:val=""/>
                            <m:ctrlPr>
                              <a:rPr lang="ru-RU" sz="2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ru-RU" sz="2800" i="0">
                                <a:latin typeface="Cambria Math" panose="02040503050406030204" pitchFamily="18" charset="0"/>
                              </a:rPr>
                              <m:t>1−</m:t>
                            </m:r>
                            <m:r>
                              <a:rPr lang="ru-RU" sz="2800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  <m:r>
                              <a:rPr lang="ru-RU" sz="2800" i="0">
                                <a:latin typeface="Cambria Math" panose="02040503050406030204" pitchFamily="18" charset="0"/>
                              </a:rPr>
                              <m:t>)</m:t>
                            </m:r>
                            <m:sSub>
                              <m:sSubPr>
                                <m:ctrlPr>
                                  <a:rPr lang="ru-RU" sz="2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d>
                                  <m:dPr>
                                    <m:endChr m:val=""/>
                                    <m:ctrlPr>
                                      <a:rPr lang="ru-RU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ru-RU" sz="2800" i="0">
                                        <a:latin typeface="Cambria Math" panose="02040503050406030204" pitchFamily="18" charset="0"/>
                                      </a:rPr>
                                      <m:t>1−</m:t>
                                    </m:r>
                                    <m:r>
                                      <a:rPr lang="ru-RU" sz="2800" i="1">
                                        <a:latin typeface="Cambria Math" panose="02040503050406030204" pitchFamily="18" charset="0"/>
                                      </a:rPr>
                                      <m:t>𝑃</m:t>
                                    </m:r>
                                  </m:e>
                                </m:d>
                              </m:e>
                              <m:sub>
                                <m:r>
                                  <a:rPr lang="ru-RU" sz="2800" i="0">
                                    <a:latin typeface="Cambria Math" panose="02040503050406030204" pitchFamily="18" charset="0"/>
                                  </a:rPr>
                                  <m:t>21 экв</m:t>
                                </m:r>
                              </m:sub>
                            </m:sSub>
                            <m:r>
                              <a:rPr lang="ru-RU" sz="2800" i="0">
                                <a:latin typeface="Cambria Math" panose="02040503050406030204" pitchFamily="18" charset="0"/>
                              </a:rPr>
                              <m:t>)+ </m:t>
                            </m:r>
                            <m:sSub>
                              <m:sSubPr>
                                <m:ctrlPr>
                                  <a:rPr lang="ru-RU" sz="2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ru-RU" sz="2800" i="1">
                                    <a:latin typeface="Cambria Math" panose="02040503050406030204" pitchFamily="18" charset="0"/>
                                  </a:rPr>
                                  <m:t>𝑃𝑃</m:t>
                                </m:r>
                              </m:e>
                              <m:sub>
                                <m:r>
                                  <a:rPr lang="ru-RU" sz="2800" i="0">
                                    <a:latin typeface="Cambria Math" panose="02040503050406030204" pitchFamily="18" charset="0"/>
                                  </a:rPr>
                                  <m:t>12 экв</m:t>
                                </m:r>
                              </m:sub>
                            </m:sSub>
                          </m:e>
                        </m:d>
                      </m:den>
                    </m:f>
                  </m:oMath>
                </a14:m>
                <a:endParaRPr lang="ru-RU" sz="2800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0727" y="2884003"/>
                <a:ext cx="6708118" cy="916148"/>
              </a:xfrm>
              <a:prstGeom prst="rect">
                <a:avLst/>
              </a:prstGeom>
              <a:blipFill rotWithShape="0">
                <a:blip r:embed="rId3"/>
                <a:stretch>
                  <a:fillRect l="-18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1189220" y="3863341"/>
                <a:ext cx="2712666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sz="2800" b="0" i="1" smtClean="0">
                              <a:latin typeface="Cambria Math" panose="02040503050406030204" pitchFamily="18" charset="0"/>
                            </a:rPr>
                            <m:t>3)</m:t>
                          </m:r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ru-RU" sz="2800" i="0">
                              <a:latin typeface="Cambria Math" panose="02040503050406030204" pitchFamily="18" charset="0"/>
                            </a:rPr>
                            <m:t>ло</m:t>
                          </m:r>
                        </m:sub>
                      </m:sSub>
                      <m:r>
                        <a:rPr lang="ru-RU" sz="2800" i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𝑃𝑃</m:t>
                          </m:r>
                        </m:e>
                        <m:sub>
                          <m:r>
                            <a:rPr lang="ru-RU" sz="2800" i="0">
                              <a:latin typeface="Cambria Math" panose="02040503050406030204" pitchFamily="18" charset="0"/>
                            </a:rPr>
                            <m:t>12 экв</m:t>
                          </m:r>
                        </m:sub>
                      </m:sSub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9220" y="3863341"/>
                <a:ext cx="2712666" cy="52322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1189220" y="4779489"/>
                <a:ext cx="3709221" cy="5709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sz="2800" b="0" i="1" smtClean="0">
                              <a:latin typeface="Cambria Math" panose="02040503050406030204" pitchFamily="18" charset="0"/>
                            </a:rPr>
                            <m:t>4)</m:t>
                          </m:r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ru-RU" sz="2800" i="0">
                              <a:latin typeface="Cambria Math" panose="02040503050406030204" pitchFamily="18" charset="0"/>
                            </a:rPr>
                            <m:t>но</m:t>
                          </m:r>
                        </m:sub>
                      </m:sSub>
                      <m:r>
                        <a:rPr lang="ru-RU" sz="2800" i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endChr m:val=""/>
                              <m:ctrlPr>
                                <a:rPr lang="ru-RU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ru-RU" sz="2800" i="0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lang="ru-RU" sz="2800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  <m:r>
                                <a:rPr lang="ru-RU" sz="2800" i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  <m:r>
                                <a:rPr lang="ru-RU" sz="2800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</m:d>
                        </m:e>
                        <m:sub>
                          <m:r>
                            <a:rPr lang="ru-RU" sz="2800" i="0">
                              <a:latin typeface="Cambria Math" panose="02040503050406030204" pitchFamily="18" charset="0"/>
                            </a:rPr>
                            <m:t>21 экв</m:t>
                          </m:r>
                        </m:sub>
                      </m:sSub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9220" y="4779489"/>
                <a:ext cx="3709221" cy="57092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1189220" y="5402448"/>
                <a:ext cx="2644570" cy="68179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sz="2800" b="0" i="0" smtClean="0">
                              <a:latin typeface="Cambria Math" panose="02040503050406030204" pitchFamily="18" charset="0"/>
                            </a:rPr>
                            <m:t>5)</m:t>
                          </m:r>
                          <m:bar>
                            <m:barPr>
                              <m:pos m:val="top"/>
                              <m:ctrlPr>
                                <a:rPr lang="ru-RU" sz="2800" i="1">
                                  <a:latin typeface="Cambria Math" panose="02040503050406030204" pitchFamily="18" charset="0"/>
                                </a:rPr>
                              </m:ctrlPr>
                            </m:barPr>
                            <m:e>
                              <m:r>
                                <a:rPr lang="ru-RU" sz="28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</m:bar>
                        </m:e>
                        <m:sub>
                          <m:r>
                            <a:rPr lang="ru-RU" sz="2800" i="0">
                              <a:latin typeface="Cambria Math" panose="02040503050406030204" pitchFamily="18" charset="0"/>
                            </a:rPr>
                            <m:t>ср</m:t>
                          </m:r>
                        </m:sub>
                      </m:sSub>
                      <m:r>
                        <a:rPr lang="ru-RU" sz="2800" i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sz="2800" i="0">
                              <a:latin typeface="Cambria Math" panose="02040503050406030204" pitchFamily="18" charset="0"/>
                            </a:rPr>
                            <m:t>А</m:t>
                          </m:r>
                        </m:e>
                        <m:sub>
                          <m:r>
                            <a:rPr lang="ru-RU" sz="2800" i="0">
                              <a:latin typeface="Cambria Math" panose="02040503050406030204" pitchFamily="18" charset="0"/>
                            </a:rPr>
                            <m:t>экв</m:t>
                          </m:r>
                        </m:sub>
                      </m:sSub>
                      <m:r>
                        <a:rPr lang="ru-RU" sz="28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bar>
                        <m:barPr>
                          <m:pos m:val="top"/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m:rPr>
                              <m:sty m:val="p"/>
                            </m:rPr>
                            <a:rPr lang="ru-RU" sz="2800" i="0">
                              <a:latin typeface="Cambria Math" panose="02040503050406030204" pitchFamily="18" charset="0"/>
                            </a:rPr>
                            <m:t>τ</m:t>
                          </m:r>
                        </m:e>
                      </m:ba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9220" y="5402448"/>
                <a:ext cx="2644570" cy="68179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3601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3514" y="2350679"/>
            <a:ext cx="10515600" cy="1325563"/>
          </a:xfrm>
        </p:spPr>
        <p:txBody>
          <a:bodyPr/>
          <a:lstStyle/>
          <a:p>
            <a:pPr algn="ctr"/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42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Классификация методов самоконтроля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743450" y="1690688"/>
            <a:ext cx="3086100" cy="60484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Самоконтроль</a:t>
            </a:r>
            <a:endParaRPr lang="ru-RU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126700" y="2900368"/>
            <a:ext cx="2880000" cy="720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Схемный</a:t>
            </a:r>
            <a:endParaRPr lang="ru-RU" sz="2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086800" y="4804288"/>
            <a:ext cx="2880000" cy="792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Программно-логический</a:t>
            </a:r>
            <a:endParaRPr lang="ru-RU" sz="2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839200" y="4809356"/>
            <a:ext cx="2880000" cy="720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Тестовый</a:t>
            </a:r>
            <a:endParaRPr lang="ru-RU" sz="28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606900" y="2887488"/>
            <a:ext cx="2880000" cy="720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Программный</a:t>
            </a:r>
            <a:endParaRPr lang="ru-RU" sz="2800" dirty="0"/>
          </a:p>
        </p:txBody>
      </p:sp>
      <p:cxnSp>
        <p:nvCxnSpPr>
          <p:cNvPr id="10" name="Прямая со стрелкой 9"/>
          <p:cNvCxnSpPr>
            <a:stCxn id="4" idx="2"/>
            <a:endCxn id="5" idx="3"/>
          </p:cNvCxnSpPr>
          <p:nvPr/>
        </p:nvCxnSpPr>
        <p:spPr>
          <a:xfrm flipH="1">
            <a:off x="5006700" y="2295528"/>
            <a:ext cx="1279800" cy="9648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8" idx="2"/>
            <a:endCxn id="6" idx="0"/>
          </p:cNvCxnSpPr>
          <p:nvPr/>
        </p:nvCxnSpPr>
        <p:spPr>
          <a:xfrm flipH="1">
            <a:off x="6526800" y="3607488"/>
            <a:ext cx="1520100" cy="1196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8" idx="2"/>
            <a:endCxn id="7" idx="0"/>
          </p:cNvCxnSpPr>
          <p:nvPr/>
        </p:nvCxnSpPr>
        <p:spPr>
          <a:xfrm>
            <a:off x="8046900" y="3607488"/>
            <a:ext cx="2232300" cy="12018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4" idx="2"/>
            <a:endCxn id="8" idx="0"/>
          </p:cNvCxnSpPr>
          <p:nvPr/>
        </p:nvCxnSpPr>
        <p:spPr>
          <a:xfrm>
            <a:off x="6286500" y="2295528"/>
            <a:ext cx="1760400" cy="5919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2641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270456"/>
            <a:ext cx="9144000" cy="86979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Критерий достоверности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одзаголовок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508254"/>
                <a:ext cx="11178540" cy="4275325"/>
              </a:xfrm>
            </p:spPr>
            <p:txBody>
              <a:bodyPr>
                <a:noAutofit/>
              </a:bodyPr>
              <a:lstStyle/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ru-RU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ru-RU" sz="2800" b="0" i="1" smtClean="0">
                        <a:latin typeface="Cambria Math" panose="02040503050406030204" pitchFamily="18" charset="0"/>
                      </a:rPr>
                      <m:t> −</m:t>
                    </m:r>
                  </m:oMath>
                </a14:m>
                <a:r>
                  <a:rPr lang="ru-RU" sz="2800" dirty="0" smtClean="0"/>
                  <a:t> событие, заключающееся в том, что контролируемый объект находится в </a:t>
                </a:r>
                <a:r>
                  <a:rPr lang="en-US" sz="2800" dirty="0" err="1" smtClean="0"/>
                  <a:t>i</a:t>
                </a:r>
                <a:r>
                  <a:rPr lang="en-US" sz="2800" dirty="0" smtClean="0"/>
                  <a:t>-</a:t>
                </a:r>
                <a:r>
                  <a:rPr lang="ru-RU" sz="2800" dirty="0" smtClean="0"/>
                  <a:t>ом состоянии, </a:t>
                </a:r>
                <a:r>
                  <a:rPr lang="en-US" sz="2800" dirty="0" err="1"/>
                  <a:t>i</a:t>
                </a:r>
                <a:r>
                  <a:rPr lang="en-US" sz="2800" dirty="0" smtClean="0"/>
                  <a:t> =1,2;</a:t>
                </a:r>
              </a:p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ru-RU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ru-RU" sz="2800" b="0" i="1" smtClean="0">
                        <a:latin typeface="Cambria Math" panose="02040503050406030204" pitchFamily="18" charset="0"/>
                      </a:rPr>
                      <m:t> −</m:t>
                    </m:r>
                  </m:oMath>
                </a14:m>
                <a:r>
                  <a:rPr lang="en-US" sz="2800" dirty="0" smtClean="0"/>
                  <a:t> </a:t>
                </a:r>
                <a:r>
                  <a:rPr lang="ru-RU" sz="2800" dirty="0"/>
                  <a:t> </a:t>
                </a:r>
                <a:r>
                  <a:rPr lang="ru-RU" sz="2800" dirty="0" smtClean="0"/>
                  <a:t>событие заключающееся в выдаче </a:t>
                </a:r>
                <a:r>
                  <a:rPr lang="en-US" sz="2800" dirty="0" smtClean="0"/>
                  <a:t>j-</a:t>
                </a:r>
                <a:r>
                  <a:rPr lang="ru-RU" sz="2800" dirty="0" err="1" smtClean="0"/>
                  <a:t>го</a:t>
                </a:r>
                <a:r>
                  <a:rPr lang="ru-RU" sz="2800" dirty="0" smtClean="0"/>
                  <a:t> результата контроля</a:t>
                </a:r>
                <a:r>
                  <a:rPr lang="en-US" sz="2800" dirty="0" smtClean="0"/>
                  <a:t> j=1,2;</a:t>
                </a:r>
              </a:p>
              <a:p>
                <a:pPr algn="just"/>
                <a:r>
                  <a:rPr lang="en-US" sz="2800" dirty="0" smtClean="0"/>
                  <a:t>P(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800" dirty="0" smtClean="0"/>
                  <a:t>) – </a:t>
                </a:r>
                <a:r>
                  <a:rPr lang="ru-RU" sz="2800" dirty="0" smtClean="0"/>
                  <a:t>вероятность того, что в момент проведения контроля объект находится в </a:t>
                </a:r>
                <a:r>
                  <a:rPr lang="en-US" sz="2800" dirty="0" err="1" smtClean="0"/>
                  <a:t>i</a:t>
                </a:r>
                <a:r>
                  <a:rPr lang="en-US" sz="2800" dirty="0" smtClean="0"/>
                  <a:t>-</a:t>
                </a:r>
                <a:r>
                  <a:rPr lang="ru-RU" sz="2800" dirty="0" smtClean="0"/>
                  <a:t>ом состоянии</a:t>
                </a:r>
                <a:r>
                  <a:rPr lang="en-US" sz="2800" dirty="0" smtClean="0"/>
                  <a:t>;</a:t>
                </a:r>
                <a:endParaRPr lang="ru-RU" sz="2800" dirty="0" smtClean="0"/>
              </a:p>
              <a:p>
                <a:pPr algn="just"/>
                <a:r>
                  <a:rPr lang="en-US" sz="2800" dirty="0" smtClean="0"/>
                  <a:t>P(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/</m:t>
                    </m:r>
                    <m:sSub>
                      <m:sSubPr>
                        <m:ctrlPr>
                          <a:rPr lang="ru-RU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800" dirty="0" smtClean="0"/>
                  <a:t>) – </a:t>
                </a:r>
                <a:r>
                  <a:rPr lang="ru-RU" sz="2800" dirty="0" smtClean="0"/>
                  <a:t>вероятность того, что в момент проведения контроля объект находился в </a:t>
                </a:r>
                <a:r>
                  <a:rPr lang="en-US" sz="2800" dirty="0" err="1" smtClean="0"/>
                  <a:t>i</a:t>
                </a:r>
                <a:r>
                  <a:rPr lang="en-US" sz="2800" dirty="0" smtClean="0"/>
                  <a:t>-</a:t>
                </a:r>
                <a:r>
                  <a:rPr lang="ru-RU" sz="2800" dirty="0" smtClean="0"/>
                  <a:t>ом состоянии и после проведения контроля получен </a:t>
                </a:r>
                <a:r>
                  <a:rPr lang="en-US" sz="2800" dirty="0" smtClean="0"/>
                  <a:t>j-</a:t>
                </a:r>
                <a:r>
                  <a:rPr lang="ru-RU" sz="2800" dirty="0" smtClean="0"/>
                  <a:t>й результат.</a:t>
                </a:r>
                <a:endParaRPr lang="ru-RU" sz="2800" dirty="0"/>
              </a:p>
            </p:txBody>
          </p:sp>
        </mc:Choice>
        <mc:Fallback xmlns="">
          <p:sp>
            <p:nvSpPr>
              <p:cNvPr id="3" name="Подзаголовок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508254"/>
                <a:ext cx="11178540" cy="4275325"/>
              </a:xfrm>
              <a:blipFill rotWithShape="0">
                <a:blip r:embed="rId2"/>
                <a:stretch>
                  <a:fillRect l="-1091" t="-2279" r="-109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66338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/>
                  <a:t>P(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/</m:t>
                    </m:r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 smtClean="0"/>
                  <a:t>)</a:t>
                </a:r>
                <a:r>
                  <a:rPr lang="ru-RU" dirty="0" smtClean="0"/>
                  <a:t>,</a:t>
                </a:r>
                <a:r>
                  <a:rPr lang="en-US" dirty="0" smtClean="0"/>
                  <a:t> P(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/</m:t>
                    </m:r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 smtClean="0"/>
                  <a:t>) – </a:t>
                </a:r>
                <a:r>
                  <a:rPr lang="ru-RU" dirty="0" smtClean="0"/>
                  <a:t>условные вероятности ошибок первого и второго рода</a:t>
                </a:r>
                <a:r>
                  <a:rPr lang="en-US" dirty="0" smtClean="0"/>
                  <a:t>;</a:t>
                </a:r>
                <a:endParaRPr lang="ru-RU" dirty="0" smtClean="0"/>
              </a:p>
              <a:p>
                <a:pPr marL="0" indent="0">
                  <a:buNone/>
                </a:pPr>
                <a:r>
                  <a:rPr lang="en-US" dirty="0" smtClean="0"/>
                  <a:t>P(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 smtClean="0"/>
                  <a:t>) P(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/</m:t>
                    </m:r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 smtClean="0"/>
                  <a:t>), P(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 smtClean="0"/>
                  <a:t>) P(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/</m:t>
                    </m:r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 smtClean="0"/>
                  <a:t>) – </a:t>
                </a:r>
                <a:r>
                  <a:rPr lang="ru-RU" dirty="0" smtClean="0"/>
                  <a:t>полные вероятности ошибок первого и второго рода</a:t>
                </a:r>
                <a:r>
                  <a:rPr lang="en-US" dirty="0" smtClean="0"/>
                  <a:t>;</a:t>
                </a:r>
                <a:endParaRPr lang="ru-RU" dirty="0" smtClean="0"/>
              </a:p>
              <a:p>
                <a:pPr marL="0" indent="0">
                  <a:buNone/>
                </a:pPr>
                <a:r>
                  <a:rPr lang="en-US" dirty="0" smtClean="0"/>
                  <a:t>P(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 smtClean="0"/>
                  <a:t>) P(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/</m:t>
                    </m:r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 smtClean="0"/>
                  <a:t>)</a:t>
                </a:r>
                <a:r>
                  <a:rPr lang="ru-RU" dirty="0" smtClean="0"/>
                  <a:t>+</a:t>
                </a:r>
                <a:r>
                  <a:rPr lang="en-US" dirty="0" smtClean="0"/>
                  <a:t>P(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 smtClean="0"/>
                  <a:t>) P(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/</m:t>
                    </m:r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 smtClean="0"/>
                  <a:t>)</a:t>
                </a:r>
                <a:r>
                  <a:rPr lang="ru-RU" dirty="0" smtClean="0"/>
                  <a:t> – полная средняя ошибка</a:t>
                </a:r>
                <a:r>
                  <a:rPr lang="en-US" dirty="0" smtClean="0"/>
                  <a:t>;</a:t>
                </a:r>
                <a:endParaRPr lang="ru-RU" dirty="0"/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217" t="-2241" r="-19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3603" y="0"/>
            <a:ext cx="9144793" cy="1457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7273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5400" dirty="0" smtClean="0"/>
              <a:t>Критерий Быстродействия</a:t>
            </a:r>
            <a:endParaRPr lang="ru-RU" sz="5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 −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ru-RU" dirty="0" smtClean="0"/>
                  <a:t>среднее время выполнения контроля объекта</a:t>
                </a:r>
                <a:r>
                  <a:rPr lang="en-US" dirty="0" smtClean="0"/>
                  <a:t>;</a:t>
                </a:r>
                <a:endParaRPr lang="ru-RU" dirty="0" smtClean="0"/>
              </a:p>
              <a:p>
                <a:pPr marL="0" indent="0">
                  <a:buNone/>
                </a:pPr>
                <a:r>
                  <a:rPr lang="en-US" i="1" dirty="0" smtClean="0"/>
                  <a:t>P(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≤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з</m:t>
                        </m:r>
                      </m:sub>
                    </m:sSub>
                  </m:oMath>
                </a14:m>
                <a:r>
                  <a:rPr lang="en-US" dirty="0" smtClean="0"/>
                  <a:t>)</a:t>
                </a:r>
                <a:r>
                  <a:rPr lang="ru-RU" dirty="0"/>
                  <a:t> </a:t>
                </a:r>
                <a:r>
                  <a:rPr lang="ru-RU" dirty="0" smtClean="0"/>
                  <a:t>– вероятность выполнения задания АСК в заданный срок.</a:t>
                </a: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217" t="-22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36993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Классификация алгоритмов принятия решения по результатам контроля параметра</a:t>
            </a:r>
            <a:endParaRPr lang="ru-RU" dirty="0"/>
          </a:p>
        </p:txBody>
      </p:sp>
      <p:cxnSp>
        <p:nvCxnSpPr>
          <p:cNvPr id="4" name="Прямая со стрелкой 3"/>
          <p:cNvCxnSpPr/>
          <p:nvPr/>
        </p:nvCxnSpPr>
        <p:spPr>
          <a:xfrm flipH="1">
            <a:off x="2910467" y="3213463"/>
            <a:ext cx="2552881" cy="7857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2910467" y="2528120"/>
            <a:ext cx="5277394" cy="68534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Алгоритмы принятия решения по результатам контроля параметра</a:t>
            </a:r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5463348" y="3213463"/>
            <a:ext cx="2724513" cy="7857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1776438" y="4001282"/>
            <a:ext cx="2410469" cy="68534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При постоянном числе циклов</a:t>
            </a:r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825604" y="4001282"/>
            <a:ext cx="2724513" cy="68534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При переменном числе циклов</a:t>
            </a:r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 flipH="1">
            <a:off x="6997234" y="4686625"/>
            <a:ext cx="1190626" cy="3566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8187860" y="4713763"/>
            <a:ext cx="1125957" cy="3295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8590048" y="5070413"/>
            <a:ext cx="1447538" cy="40403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Усеченные</a:t>
            </a:r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431755" y="5070413"/>
            <a:ext cx="1167585" cy="42966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Полные</a:t>
            </a:r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38568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1134" y="29641"/>
            <a:ext cx="10515600" cy="1325563"/>
          </a:xfrm>
        </p:spPr>
        <p:txBody>
          <a:bodyPr/>
          <a:lstStyle/>
          <a:p>
            <a:pPr algn="ctr"/>
            <a:r>
              <a:rPr lang="ru-RU" dirty="0" smtClean="0"/>
              <a:t>Графы формирования результатов контроля</a:t>
            </a:r>
            <a:endParaRPr lang="ru-RU" dirty="0"/>
          </a:p>
        </p:txBody>
      </p:sp>
      <p:sp>
        <p:nvSpPr>
          <p:cNvPr id="72" name="TextBox 71"/>
          <p:cNvSpPr txBox="1"/>
          <p:nvPr/>
        </p:nvSpPr>
        <p:spPr>
          <a:xfrm>
            <a:off x="7173134" y="3708027"/>
            <a:ext cx="46133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Полный алгоритм «2 из 3-х» </a:t>
            </a:r>
            <a:endParaRPr lang="ru-RU" sz="2800" dirty="0"/>
          </a:p>
        </p:txBody>
      </p:sp>
      <p:cxnSp>
        <p:nvCxnSpPr>
          <p:cNvPr id="278" name="Прямая со стрелкой 277"/>
          <p:cNvCxnSpPr/>
          <p:nvPr/>
        </p:nvCxnSpPr>
        <p:spPr>
          <a:xfrm flipV="1">
            <a:off x="2030342" y="4092288"/>
            <a:ext cx="666444" cy="19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9" name="Прямая соединительная линия 278"/>
          <p:cNvCxnSpPr/>
          <p:nvPr/>
        </p:nvCxnSpPr>
        <p:spPr>
          <a:xfrm>
            <a:off x="2696786" y="4092288"/>
            <a:ext cx="0" cy="115759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0" name="Прямая соединительная линия 279"/>
          <p:cNvCxnSpPr/>
          <p:nvPr/>
        </p:nvCxnSpPr>
        <p:spPr>
          <a:xfrm flipV="1">
            <a:off x="2696786" y="2983335"/>
            <a:ext cx="0" cy="110895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1" name="Прямая соединительная линия 280"/>
          <p:cNvCxnSpPr/>
          <p:nvPr/>
        </p:nvCxnSpPr>
        <p:spPr>
          <a:xfrm>
            <a:off x="2696786" y="2983335"/>
            <a:ext cx="68093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2" name="Прямая соединительная линия 281"/>
          <p:cNvCxnSpPr/>
          <p:nvPr/>
        </p:nvCxnSpPr>
        <p:spPr>
          <a:xfrm>
            <a:off x="2696786" y="5249879"/>
            <a:ext cx="68093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3" name="Прямая соединительная линия 282"/>
          <p:cNvCxnSpPr/>
          <p:nvPr/>
        </p:nvCxnSpPr>
        <p:spPr>
          <a:xfrm flipV="1">
            <a:off x="3374480" y="2574773"/>
            <a:ext cx="0" cy="40856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4" name="Прямая соединительная линия 283"/>
          <p:cNvCxnSpPr/>
          <p:nvPr/>
        </p:nvCxnSpPr>
        <p:spPr>
          <a:xfrm flipV="1">
            <a:off x="3374480" y="2983335"/>
            <a:ext cx="0" cy="40856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5" name="Прямая соединительная линия 284"/>
          <p:cNvCxnSpPr/>
          <p:nvPr/>
        </p:nvCxnSpPr>
        <p:spPr>
          <a:xfrm flipV="1">
            <a:off x="3374480" y="5249879"/>
            <a:ext cx="0" cy="40856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6" name="Прямая соединительная линия 285"/>
          <p:cNvCxnSpPr/>
          <p:nvPr/>
        </p:nvCxnSpPr>
        <p:spPr>
          <a:xfrm flipV="1">
            <a:off x="3374480" y="4841317"/>
            <a:ext cx="0" cy="40856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7" name="Прямая соединительная линия 286"/>
          <p:cNvCxnSpPr/>
          <p:nvPr/>
        </p:nvCxnSpPr>
        <p:spPr>
          <a:xfrm>
            <a:off x="3372005" y="2574773"/>
            <a:ext cx="68093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8" name="Прямая соединительная линия 287"/>
          <p:cNvCxnSpPr/>
          <p:nvPr/>
        </p:nvCxnSpPr>
        <p:spPr>
          <a:xfrm>
            <a:off x="3374480" y="3391897"/>
            <a:ext cx="68093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9" name="Прямая соединительная линия 288"/>
          <p:cNvCxnSpPr/>
          <p:nvPr/>
        </p:nvCxnSpPr>
        <p:spPr>
          <a:xfrm>
            <a:off x="3374480" y="4841317"/>
            <a:ext cx="68093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0" name="Прямая соединительная линия 289"/>
          <p:cNvCxnSpPr/>
          <p:nvPr/>
        </p:nvCxnSpPr>
        <p:spPr>
          <a:xfrm>
            <a:off x="3374480" y="5658441"/>
            <a:ext cx="68093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1" name="Прямая соединительная линия 290"/>
          <p:cNvCxnSpPr/>
          <p:nvPr/>
        </p:nvCxnSpPr>
        <p:spPr>
          <a:xfrm flipV="1">
            <a:off x="4055416" y="2983335"/>
            <a:ext cx="0" cy="40856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2" name="Прямая соединительная линия 291"/>
          <p:cNvCxnSpPr/>
          <p:nvPr/>
        </p:nvCxnSpPr>
        <p:spPr>
          <a:xfrm flipV="1">
            <a:off x="4055416" y="3391897"/>
            <a:ext cx="0" cy="40856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3" name="Прямая соединительная линия 292"/>
          <p:cNvCxnSpPr/>
          <p:nvPr/>
        </p:nvCxnSpPr>
        <p:spPr>
          <a:xfrm flipV="1">
            <a:off x="4055416" y="4432755"/>
            <a:ext cx="0" cy="40856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4" name="Прямая соединительная линия 293"/>
          <p:cNvCxnSpPr/>
          <p:nvPr/>
        </p:nvCxnSpPr>
        <p:spPr>
          <a:xfrm flipV="1">
            <a:off x="4055376" y="4841317"/>
            <a:ext cx="0" cy="40856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5" name="Прямая соединительная линия 294"/>
          <p:cNvCxnSpPr/>
          <p:nvPr/>
        </p:nvCxnSpPr>
        <p:spPr>
          <a:xfrm>
            <a:off x="4052941" y="2983335"/>
            <a:ext cx="68093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6" name="Прямая соединительная линия 295"/>
          <p:cNvCxnSpPr/>
          <p:nvPr/>
        </p:nvCxnSpPr>
        <p:spPr>
          <a:xfrm>
            <a:off x="4052941" y="3800574"/>
            <a:ext cx="68093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7" name="Прямая соединительная линия 296"/>
          <p:cNvCxnSpPr/>
          <p:nvPr/>
        </p:nvCxnSpPr>
        <p:spPr>
          <a:xfrm>
            <a:off x="4052941" y="4432755"/>
            <a:ext cx="68093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8" name="Прямая соединительная линия 297"/>
          <p:cNvCxnSpPr/>
          <p:nvPr/>
        </p:nvCxnSpPr>
        <p:spPr>
          <a:xfrm>
            <a:off x="4052941" y="5249102"/>
            <a:ext cx="68093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9" name="TextBox 298"/>
          <p:cNvSpPr txBox="1"/>
          <p:nvPr/>
        </p:nvSpPr>
        <p:spPr>
          <a:xfrm>
            <a:off x="2878517" y="2614003"/>
            <a:ext cx="3991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</a:p>
        </p:txBody>
      </p:sp>
      <p:sp>
        <p:nvSpPr>
          <p:cNvPr id="300" name="TextBox 299"/>
          <p:cNvSpPr txBox="1"/>
          <p:nvPr/>
        </p:nvSpPr>
        <p:spPr>
          <a:xfrm>
            <a:off x="2878517" y="4841316"/>
            <a:ext cx="3991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нг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1" name="TextBox 300"/>
          <p:cNvSpPr txBox="1"/>
          <p:nvPr/>
        </p:nvSpPr>
        <p:spPr>
          <a:xfrm>
            <a:off x="3515392" y="2188363"/>
            <a:ext cx="3991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</a:p>
        </p:txBody>
      </p:sp>
      <p:sp>
        <p:nvSpPr>
          <p:cNvPr id="302" name="TextBox 301"/>
          <p:cNvSpPr txBox="1"/>
          <p:nvPr/>
        </p:nvSpPr>
        <p:spPr>
          <a:xfrm>
            <a:off x="4186504" y="2614003"/>
            <a:ext cx="3991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</a:p>
        </p:txBody>
      </p:sp>
      <p:sp>
        <p:nvSpPr>
          <p:cNvPr id="303" name="TextBox 302"/>
          <p:cNvSpPr txBox="1"/>
          <p:nvPr/>
        </p:nvSpPr>
        <p:spPr>
          <a:xfrm>
            <a:off x="3515391" y="4486417"/>
            <a:ext cx="3991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</a:p>
        </p:txBody>
      </p:sp>
      <p:sp>
        <p:nvSpPr>
          <p:cNvPr id="304" name="TextBox 303"/>
          <p:cNvSpPr txBox="1"/>
          <p:nvPr/>
        </p:nvSpPr>
        <p:spPr>
          <a:xfrm>
            <a:off x="4213870" y="4046581"/>
            <a:ext cx="3991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5" name="TextBox 304"/>
          <p:cNvSpPr txBox="1"/>
          <p:nvPr/>
        </p:nvSpPr>
        <p:spPr>
          <a:xfrm>
            <a:off x="3515391" y="5285850"/>
            <a:ext cx="3991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нг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6" name="TextBox 305"/>
          <p:cNvSpPr txBox="1"/>
          <p:nvPr/>
        </p:nvSpPr>
        <p:spPr>
          <a:xfrm>
            <a:off x="4176029" y="4880547"/>
            <a:ext cx="3991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нг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" name="TextBox 306"/>
          <p:cNvSpPr txBox="1"/>
          <p:nvPr/>
        </p:nvSpPr>
        <p:spPr>
          <a:xfrm>
            <a:off x="3514155" y="3022565"/>
            <a:ext cx="586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нг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8" name="TextBox 307"/>
          <p:cNvSpPr txBox="1"/>
          <p:nvPr/>
        </p:nvSpPr>
        <p:spPr>
          <a:xfrm>
            <a:off x="4176028" y="3425777"/>
            <a:ext cx="3991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нг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9" name="TextBox 308"/>
          <p:cNvSpPr txBox="1"/>
          <p:nvPr/>
        </p:nvSpPr>
        <p:spPr>
          <a:xfrm>
            <a:off x="4673512" y="3518937"/>
            <a:ext cx="991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«НГ»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0" name="TextBox 309"/>
          <p:cNvSpPr txBox="1"/>
          <p:nvPr/>
        </p:nvSpPr>
        <p:spPr>
          <a:xfrm>
            <a:off x="3998294" y="5388378"/>
            <a:ext cx="997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«НГ»</a:t>
            </a:r>
          </a:p>
        </p:txBody>
      </p:sp>
      <p:sp>
        <p:nvSpPr>
          <p:cNvPr id="311" name="TextBox 310"/>
          <p:cNvSpPr txBox="1"/>
          <p:nvPr/>
        </p:nvSpPr>
        <p:spPr>
          <a:xfrm>
            <a:off x="4683067" y="4979815"/>
            <a:ext cx="9356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«НГ»</a:t>
            </a:r>
          </a:p>
        </p:txBody>
      </p:sp>
      <p:sp>
        <p:nvSpPr>
          <p:cNvPr id="312" name="TextBox 311"/>
          <p:cNvSpPr txBox="1"/>
          <p:nvPr/>
        </p:nvSpPr>
        <p:spPr>
          <a:xfrm>
            <a:off x="3998294" y="2300449"/>
            <a:ext cx="6801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«Г»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3" name="TextBox 312"/>
          <p:cNvSpPr txBox="1"/>
          <p:nvPr/>
        </p:nvSpPr>
        <p:spPr>
          <a:xfrm>
            <a:off x="4673512" y="2714816"/>
            <a:ext cx="6801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«Г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4" name="TextBox 313"/>
          <p:cNvSpPr txBox="1"/>
          <p:nvPr/>
        </p:nvSpPr>
        <p:spPr>
          <a:xfrm>
            <a:off x="4683067" y="4161105"/>
            <a:ext cx="6801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«Г»</a:t>
            </a:r>
            <a:endParaRPr lang="ru-RU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4605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Графы формирования результатов контроля</a:t>
            </a: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 flipV="1">
            <a:off x="2056467" y="3804905"/>
            <a:ext cx="666444" cy="19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2722911" y="3804905"/>
            <a:ext cx="0" cy="115759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V="1">
            <a:off x="2722911" y="2695952"/>
            <a:ext cx="0" cy="110895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2722911" y="2695952"/>
            <a:ext cx="68093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2722911" y="4962496"/>
            <a:ext cx="68093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3400605" y="4962496"/>
            <a:ext cx="0" cy="40856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3400605" y="4553934"/>
            <a:ext cx="0" cy="40856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3400605" y="4553934"/>
            <a:ext cx="68093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3400605" y="5367799"/>
            <a:ext cx="68093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4079066" y="4145372"/>
            <a:ext cx="0" cy="40856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4079066" y="4553933"/>
            <a:ext cx="0" cy="40856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4079066" y="4145372"/>
            <a:ext cx="68093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079066" y="4962495"/>
            <a:ext cx="68093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904642" y="2326620"/>
            <a:ext cx="3991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904642" y="4553933"/>
            <a:ext cx="3991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нг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541516" y="4199034"/>
            <a:ext cx="3991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239995" y="3759198"/>
            <a:ext cx="3991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541516" y="4998467"/>
            <a:ext cx="3991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нг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202154" y="4593164"/>
            <a:ext cx="3991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нг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075825" y="5100994"/>
            <a:ext cx="10567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«НГ»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54286" y="4692432"/>
            <a:ext cx="9326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«НГ»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755052" y="3887988"/>
            <a:ext cx="6801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«Г»</a:t>
            </a:r>
            <a:endParaRPr lang="ru-RU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400986" y="2429534"/>
            <a:ext cx="6801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«Г»</a:t>
            </a:r>
            <a:endParaRPr lang="ru-RU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770967" y="3800459"/>
            <a:ext cx="46133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Алгоритм «2 из 3-х А»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037727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Графы формирования результатов контроля</a:t>
            </a: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 flipV="1">
            <a:off x="2056467" y="3804905"/>
            <a:ext cx="666444" cy="19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2722911" y="3804905"/>
            <a:ext cx="0" cy="115759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V="1">
            <a:off x="2722911" y="2695952"/>
            <a:ext cx="0" cy="110895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2722911" y="2695952"/>
            <a:ext cx="68093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2722911" y="4962496"/>
            <a:ext cx="68093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3400605" y="4962496"/>
            <a:ext cx="0" cy="40856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3400605" y="4553934"/>
            <a:ext cx="0" cy="40856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3400605" y="4553934"/>
            <a:ext cx="68093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3400605" y="5371058"/>
            <a:ext cx="68093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904642" y="2326620"/>
            <a:ext cx="3991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904642" y="4553933"/>
            <a:ext cx="3991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нг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541516" y="4199034"/>
            <a:ext cx="3991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41516" y="4998467"/>
            <a:ext cx="3991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нг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078299" y="5113115"/>
            <a:ext cx="9637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«НГ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079062" y="4296550"/>
            <a:ext cx="6801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«Г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401372" y="2429813"/>
            <a:ext cx="6801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«Г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770967" y="3800459"/>
            <a:ext cx="46133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«2 из 3-х Б»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109699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2026</TotalTime>
  <Words>210</Words>
  <Application>Microsoft Office PowerPoint</Application>
  <PresentationFormat>Широкоэкранный</PresentationFormat>
  <Paragraphs>103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Times New Roman</vt:lpstr>
      <vt:lpstr>Тема Office</vt:lpstr>
      <vt:lpstr>Презентация PowerPoint</vt:lpstr>
      <vt:lpstr>Классификация методов самоконтроля</vt:lpstr>
      <vt:lpstr>Критерий достоверности</vt:lpstr>
      <vt:lpstr>Презентация PowerPoint</vt:lpstr>
      <vt:lpstr>Критерий Быстродействия</vt:lpstr>
      <vt:lpstr>Классификация алгоритмов принятия решения по результатам контроля параметра</vt:lpstr>
      <vt:lpstr>Графы формирования результатов контроля</vt:lpstr>
      <vt:lpstr>Графы формирования результатов контроля</vt:lpstr>
      <vt:lpstr>Графы формирования результатов контроля</vt:lpstr>
      <vt:lpstr>Информационная модель</vt:lpstr>
      <vt:lpstr>Эквивалентная информационная модель</vt:lpstr>
      <vt:lpstr>Показатели достоверности и быстродействия </vt:lpstr>
      <vt:lpstr>Спасибо за внимание!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Дмитрий Берестовский</dc:creator>
  <cp:lastModifiedBy>Дмитрий Берестовский</cp:lastModifiedBy>
  <cp:revision>23</cp:revision>
  <dcterms:created xsi:type="dcterms:W3CDTF">2015-04-24T18:13:26Z</dcterms:created>
  <dcterms:modified xsi:type="dcterms:W3CDTF">2015-09-13T01:33:57Z</dcterms:modified>
</cp:coreProperties>
</file>