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76" r:id="rId4"/>
    <p:sldId id="258" r:id="rId5"/>
    <p:sldId id="274" r:id="rId6"/>
    <p:sldId id="275" r:id="rId7"/>
    <p:sldId id="260" r:id="rId8"/>
    <p:sldId id="261" r:id="rId9"/>
    <p:sldId id="262" r:id="rId10"/>
    <p:sldId id="271" r:id="rId11"/>
    <p:sldId id="269" r:id="rId12"/>
    <p:sldId id="270" r:id="rId13"/>
    <p:sldId id="272" r:id="rId14"/>
    <p:sldId id="273" r:id="rId15"/>
    <p:sldId id="263" r:id="rId16"/>
    <p:sldId id="268" r:id="rId17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500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54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F4DAD0-8EFF-4EE4-8910-3854B40D86CC}" type="datetimeFigureOut">
              <a:rPr lang="ru-RU" smtClean="0"/>
              <a:pPr/>
              <a:t>07.09.2015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8F3E4C-F47E-412A-94C6-62A5A66D91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5224600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9C48BB-6BE1-459C-AF9B-F0133DC6DA23}" type="datetimeFigureOut">
              <a:rPr lang="ru-RU" smtClean="0"/>
              <a:pPr/>
              <a:t>07.09.2015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814796-8B2D-4CB1-810E-78AD2F7C38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2567858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F6039777-608E-4D96-A55F-6F6365C8797B}" type="datetime1">
              <a:rPr lang="en-US" smtClean="0"/>
              <a:pPr/>
              <a:t>9/7/2015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r>
              <a:rPr lang="en-US" smtClean="0"/>
              <a:t>1</a:t>
            </a:r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DDEEC-5E01-43CA-867C-A293ACF3036A}" type="datetime1">
              <a:rPr lang="en-US" smtClean="0"/>
              <a:pPr/>
              <a:t>9/7/2015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E9607-8DC5-424A-B982-E9CC83B84A67}" type="datetime1">
              <a:rPr lang="en-US" smtClean="0"/>
              <a:pPr/>
              <a:t>9/7/2015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4336-1C2B-4D79-BC69-5153FD573CF4}" type="datetime1">
              <a:rPr lang="en-US" smtClean="0"/>
              <a:pPr/>
              <a:t>9/7/2015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8BB3F-14CE-4A5C-8EC0-622A958D573E}" type="datetime1">
              <a:rPr lang="en-US" smtClean="0"/>
              <a:pPr/>
              <a:t>9/7/2015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1594F-DC46-4BE8-97ED-073E91C11090}" type="datetime1">
              <a:rPr lang="en-US" smtClean="0"/>
              <a:pPr/>
              <a:t>9/7/2015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</a:t>
            </a: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1982FF6-EC64-44D9-8309-60887A8375A3}" type="datetime1">
              <a:rPr lang="en-US" smtClean="0"/>
              <a:pPr/>
              <a:t>9/7/2015</a:t>
            </a:fld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 smtClean="0"/>
              <a:t>1</a:t>
            </a:r>
            <a:endParaRPr lang="en-US"/>
          </a:p>
        </p:txBody>
      </p:sp>
    </p:spTree>
  </p:cSld>
  <p:clrMapOvr>
    <a:masterClrMapping/>
  </p:clrMapOvr>
  <p:transition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D508599-D989-4FC6-A5E8-8F4194037381}" type="datetime1">
              <a:rPr lang="en-US" smtClean="0"/>
              <a:pPr/>
              <a:t>9/7/2015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r>
              <a:rPr lang="en-US" smtClean="0"/>
              <a:t>1</a:t>
            </a: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D84D3-7633-46E3-8D25-B2E838437DE9}" type="datetime1">
              <a:rPr lang="en-US" smtClean="0"/>
              <a:pPr/>
              <a:t>9/7/2015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</a:t>
            </a:r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336E9-A288-4A07-A26C-E4E4E999CB30}" type="datetime1">
              <a:rPr lang="en-US" smtClean="0"/>
              <a:pPr/>
              <a:t>9/7/2015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</a:t>
            </a: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A7B17-9313-44F2-BEED-58C9428950D6}" type="datetime1">
              <a:rPr lang="en-US" smtClean="0"/>
              <a:pPr/>
              <a:t>9/7/2015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</a:t>
            </a: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F594A246-2669-4E98-AEEF-EE7CC1A0B88E}" type="datetime1">
              <a:rPr lang="en-US" smtClean="0"/>
              <a:pPr/>
              <a:t>9/7/2015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1</a:t>
            </a:r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pull/>
  </p:transition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609600"/>
            <a:ext cx="8458200" cy="2819400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Тема :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«Обобщенный метод наименьших квадратов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4038600"/>
            <a:ext cx="8458200" cy="2348462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pPr algn="r"/>
            <a:r>
              <a:rPr lang="ru-RU" dirty="0" smtClean="0"/>
              <a:t>Научный руководитель:</a:t>
            </a:r>
          </a:p>
          <a:p>
            <a:pPr algn="r"/>
            <a:r>
              <a:rPr lang="ru-RU" dirty="0" smtClean="0"/>
              <a:t>Канд. физ.-мат. наук Канева О. Н.</a:t>
            </a:r>
          </a:p>
          <a:p>
            <a:pPr algn="r"/>
            <a:r>
              <a:rPr lang="ru-RU" dirty="0" smtClean="0"/>
              <a:t>Выполнили студентки </a:t>
            </a:r>
            <a:r>
              <a:rPr lang="ru-RU" dirty="0" smtClean="0"/>
              <a:t>группы БД-411:</a:t>
            </a:r>
          </a:p>
          <a:p>
            <a:pPr algn="r"/>
            <a:r>
              <a:rPr lang="ru-RU" dirty="0" smtClean="0"/>
              <a:t>Дубейко Е. С</a:t>
            </a:r>
            <a:r>
              <a:rPr lang="ru-RU" dirty="0" smtClean="0"/>
              <a:t>.</a:t>
            </a:r>
          </a:p>
          <a:p>
            <a:pPr algn="r"/>
            <a:r>
              <a:rPr lang="ru-RU" dirty="0" err="1" smtClean="0"/>
              <a:t>Абдильдинова</a:t>
            </a:r>
            <a:r>
              <a:rPr lang="ru-RU" dirty="0" smtClean="0"/>
              <a:t> Д. Ч.</a:t>
            </a:r>
            <a:r>
              <a:rPr lang="ru-RU" dirty="0" smtClean="0"/>
              <a:t> </a:t>
            </a:r>
            <a:endParaRPr lang="ru-RU" dirty="0" smtClean="0"/>
          </a:p>
          <a:p>
            <a:pPr algn="r"/>
            <a:endParaRPr lang="ru-RU" dirty="0" smtClean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76200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Численный эксперимент 1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74736" y="6492240"/>
            <a:ext cx="762000" cy="365760"/>
          </a:xfrm>
        </p:spPr>
        <p:txBody>
          <a:bodyPr/>
          <a:lstStyle/>
          <a:p>
            <a:fld id="{A483448D-3A78-4528-A469-B745A65DA480}" type="slidenum">
              <a:rPr lang="en-US" smtClean="0">
                <a:solidFill>
                  <a:schemeClr val="tx1"/>
                </a:solidFill>
              </a:rPr>
              <a:pPr/>
              <a:t>10</a:t>
            </a:fld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8196" name="Picture 4" descr="C:\Users\Катерина\YandexDisk\Скриншоты\2015-06-18 21-03-18 Скриншот экрана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295400"/>
            <a:ext cx="7315200" cy="5323215"/>
          </a:xfrm>
          <a:prstGeom prst="rect">
            <a:avLst/>
          </a:prstGeom>
          <a:noFill/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914400"/>
          </a:xfrm>
        </p:spPr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Численный эксперимент 1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74736" y="6492240"/>
            <a:ext cx="762000" cy="365760"/>
          </a:xfrm>
        </p:spPr>
        <p:txBody>
          <a:bodyPr/>
          <a:lstStyle/>
          <a:p>
            <a:fld id="{A483448D-3A78-4528-A469-B745A65DA480}" type="slidenum">
              <a:rPr lang="en-US" smtClean="0">
                <a:solidFill>
                  <a:schemeClr val="tx1"/>
                </a:solidFill>
              </a:rPr>
              <a:pPr/>
              <a:t>11</a:t>
            </a:fld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0722" name="Picture 2" descr="C:\Users\Катерина\YandexDisk\Скриншоты\2015-06-16 22-04-21 Скриншот экрана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1524000"/>
            <a:ext cx="4800600" cy="1633081"/>
          </a:xfrm>
          <a:prstGeom prst="rect">
            <a:avLst/>
          </a:prstGeom>
          <a:noFill/>
        </p:spPr>
      </p:pic>
      <p:pic>
        <p:nvPicPr>
          <p:cNvPr id="30723" name="Picture 3" descr="C:\Users\Катерина\YandexDisk\Скриншоты\2015-06-16 22-05-09 Скриншот экрана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200400"/>
            <a:ext cx="5638800" cy="3426795"/>
          </a:xfrm>
          <a:prstGeom prst="rect">
            <a:avLst/>
          </a:prstGeom>
          <a:noFill/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Численный эксперимент 2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700" dirty="0" smtClean="0"/>
              <a:t>Вывод результатов процедуры Кохрейна-Оркатта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74736" y="6492240"/>
            <a:ext cx="762000" cy="365760"/>
          </a:xfrm>
        </p:spPr>
        <p:txBody>
          <a:bodyPr/>
          <a:lstStyle/>
          <a:p>
            <a:fld id="{A483448D-3A78-4528-A469-B745A65DA480}" type="slidenum">
              <a:rPr lang="en-US" smtClean="0">
                <a:solidFill>
                  <a:schemeClr val="tx1"/>
                </a:solidFill>
              </a:rPr>
              <a:pPr/>
              <a:t>12</a:t>
            </a:fld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2771" name="Picture 3" descr="C:\Users\Катерина\YandexDisk\Скриншоты\2015-06-15 11-00-07 Скриншот экрана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752600"/>
            <a:ext cx="7467600" cy="4819761"/>
          </a:xfrm>
          <a:prstGeom prst="rect">
            <a:avLst/>
          </a:prstGeom>
          <a:noFill/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Численный эксперимент 2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700" dirty="0" smtClean="0"/>
              <a:t>Вывод результатов процедуры Хилдрета-Лу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174736" y="6492240"/>
            <a:ext cx="762000" cy="365760"/>
          </a:xfrm>
        </p:spPr>
        <p:txBody>
          <a:bodyPr/>
          <a:lstStyle/>
          <a:p>
            <a:fld id="{A483448D-3A78-4528-A469-B745A65DA480}" type="slidenum">
              <a:rPr lang="en-US" smtClean="0">
                <a:solidFill>
                  <a:schemeClr val="tx1"/>
                </a:solidFill>
              </a:rPr>
              <a:pPr/>
              <a:t>13</a:t>
            </a:fld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3794" name="Picture 2" descr="C:\Users\Катерина\YandexDisk\Скриншоты\2015-06-15 11-00-40 Скриншот экрана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828800"/>
            <a:ext cx="7401996" cy="4800600"/>
          </a:xfrm>
          <a:prstGeom prst="rect">
            <a:avLst/>
          </a:prstGeom>
          <a:noFill/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Численный эксперимент 2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700" dirty="0" smtClean="0"/>
              <a:t>Вывод результатов процедуры Дарбина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229600" y="6492240"/>
            <a:ext cx="762000" cy="365760"/>
          </a:xfrm>
        </p:spPr>
        <p:txBody>
          <a:bodyPr/>
          <a:lstStyle/>
          <a:p>
            <a:fld id="{A483448D-3A78-4528-A469-B745A65DA480}" type="slidenum">
              <a:rPr lang="en-US" smtClean="0">
                <a:solidFill>
                  <a:schemeClr val="tx1"/>
                </a:solidFill>
              </a:rPr>
              <a:pPr/>
              <a:t>14</a:t>
            </a:fld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4818" name="Picture 2" descr="C:\Users\Катерина\YandexDisk\Скриншоты\2015-06-15 11-01-24 Скриншот экрана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828800"/>
            <a:ext cx="7696200" cy="4790129"/>
          </a:xfrm>
          <a:prstGeom prst="rect">
            <a:avLst/>
          </a:prstGeom>
          <a:noFill/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/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Заключение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517136"/>
          </a:xfrm>
        </p:spPr>
        <p:txBody>
          <a:bodyPr>
            <a:normAutofit/>
          </a:bodyPr>
          <a:lstStyle/>
          <a:p>
            <a:pPr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Изучен обобщенный метод наименьших квадратов</a:t>
            </a:r>
          </a:p>
          <a:p>
            <a:pPr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Реализованы процедуры:</a:t>
            </a:r>
          </a:p>
          <a:p>
            <a:pPr marL="720000">
              <a:buClr>
                <a:schemeClr val="tx2"/>
              </a:buCl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Процедура Кохрейна-Оркатта</a:t>
            </a:r>
          </a:p>
          <a:p>
            <a:pPr marL="720000">
              <a:buClr>
                <a:schemeClr val="tx2"/>
              </a:buCl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Процедура Хилдрета-Лу</a:t>
            </a:r>
          </a:p>
          <a:p>
            <a:pPr marL="720000">
              <a:buClr>
                <a:schemeClr val="tx2"/>
              </a:buCl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Процедура Дарбина</a:t>
            </a:r>
          </a:p>
          <a:p>
            <a:pPr marL="367200"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Проведены численные эксперименты</a:t>
            </a:r>
          </a:p>
          <a:p>
            <a:pPr>
              <a:buClr>
                <a:schemeClr val="accent5">
                  <a:lumMod val="50000"/>
                </a:schemeClr>
              </a:buClr>
              <a:buFont typeface="Wingdings" pitchFamily="2" charset="2"/>
              <a:buChar char="v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Разработан программный продукт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174736" y="6492240"/>
            <a:ext cx="762000" cy="365760"/>
          </a:xfrm>
        </p:spPr>
        <p:txBody>
          <a:bodyPr/>
          <a:lstStyle/>
          <a:p>
            <a:fld id="{A483448D-3A78-4528-A469-B745A65DA480}" type="slidenum">
              <a:rPr lang="en-US" smtClean="0">
                <a:solidFill>
                  <a:schemeClr val="tx1"/>
                </a:solidFill>
              </a:rPr>
              <a:pPr/>
              <a:t>15</a:t>
            </a:fld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209800"/>
            <a:ext cx="8229600" cy="1371600"/>
          </a:xfrm>
        </p:spPr>
        <p:txBody>
          <a:bodyPr>
            <a:normAutofit/>
          </a:bodyPr>
          <a:lstStyle/>
          <a:p>
            <a:pPr algn="ctr"/>
            <a:r>
              <a:rPr lang="ru-RU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</a:t>
            </a:r>
            <a:endParaRPr lang="ru-RU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74736" y="6492240"/>
            <a:ext cx="762000" cy="365760"/>
          </a:xfrm>
        </p:spPr>
        <p:txBody>
          <a:bodyPr/>
          <a:lstStyle/>
          <a:p>
            <a:fld id="{A483448D-3A78-4528-A469-B745A65DA480}" type="slidenum">
              <a:rPr lang="en-US" smtClean="0">
                <a:solidFill>
                  <a:schemeClr val="tx1"/>
                </a:solidFill>
              </a:rPr>
              <a:pPr/>
              <a:t>16</a:t>
            </a:fld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229600" cy="1066800"/>
          </a:xfrm>
        </p:spPr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Постановка задачи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1600200"/>
            <a:ext cx="8458200" cy="4876800"/>
          </a:xfrm>
        </p:spPr>
        <p:txBody>
          <a:bodyPr>
            <a:normAutofit fontScale="92500"/>
          </a:bodyPr>
          <a:lstStyle/>
          <a:p>
            <a:pPr algn="just" hangingPunct="0">
              <a:buNone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Объектом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работы является обобщенный метод наименьших квадратов.</a:t>
            </a:r>
          </a:p>
          <a:p>
            <a:pPr algn="just" hangingPunct="0">
              <a:buNone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Цель работы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– повышение точности вычисления параметров функции регрессии.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Задачи исследования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:</a:t>
            </a:r>
          </a:p>
          <a:p>
            <a:pPr lvl="0" algn="just"/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Изучение методов приближений исходных данных аппроксимирующей функцией.</a:t>
            </a:r>
          </a:p>
          <a:p>
            <a:pPr lvl="0" algn="just"/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Изучение обобщенного метода наименьших квадратов.</a:t>
            </a:r>
          </a:p>
          <a:p>
            <a:pPr lvl="0" algn="just"/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Разработка и реализация программного продукта.</a:t>
            </a:r>
          </a:p>
          <a:p>
            <a:pPr lvl="0" algn="just"/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Проведение численного эксперимента.</a:t>
            </a:r>
          </a:p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174736" y="6492240"/>
            <a:ext cx="762000" cy="365760"/>
          </a:xfrm>
        </p:spPr>
        <p:txBody>
          <a:bodyPr/>
          <a:lstStyle/>
          <a:p>
            <a:fld id="{A483448D-3A78-4528-A469-B745A65DA480}" type="slidenum">
              <a:rPr lang="en-US" smtClean="0">
                <a:solidFill>
                  <a:schemeClr val="tx1"/>
                </a:solidFill>
              </a:rPr>
              <a:pPr/>
              <a:t>2</a:t>
            </a:fld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66800"/>
          </a:xfrm>
        </p:spPr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Методы приближений функций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325112"/>
          </a:xfrm>
        </p:spPr>
        <p:txBody>
          <a:bodyPr>
            <a:normAutofit/>
          </a:bodyPr>
          <a:lstStyle/>
          <a:p>
            <a:pPr marL="0" indent="256032" algn="just">
              <a:buNone/>
            </a:pPr>
            <a:r>
              <a:rPr lang="ru-RU" i="1" dirty="0" smtClean="0">
                <a:solidFill>
                  <a:schemeClr val="accent6">
                    <a:lumMod val="50000"/>
                  </a:schemeClr>
                </a:solidFill>
              </a:rPr>
              <a:t>Под приближением функции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понимают замену по определенному правилу одной функции на другую, близкую к исходной в том или ином смысле.</a:t>
            </a:r>
          </a:p>
          <a:p>
            <a:pPr marL="0" indent="256032" algn="just">
              <a:buNone/>
            </a:pPr>
            <a:endParaRPr lang="ru-RU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256032"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аппроксимация </a:t>
            </a:r>
          </a:p>
          <a:p>
            <a:pPr marL="0" indent="256032"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интерполяция</a:t>
            </a:r>
          </a:p>
          <a:p>
            <a:pPr marL="0" indent="256032"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экстраполяция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6492240"/>
            <a:ext cx="762000" cy="365760"/>
          </a:xfrm>
        </p:spPr>
        <p:txBody>
          <a:bodyPr/>
          <a:lstStyle/>
          <a:p>
            <a:fld id="{A483448D-3A78-4528-A469-B745A65DA480}" type="slidenum">
              <a:rPr lang="en-US" smtClean="0">
                <a:solidFill>
                  <a:schemeClr val="tx1"/>
                </a:solidFill>
              </a:rPr>
              <a:pPr/>
              <a:t>3</a:t>
            </a:fld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762000"/>
            <a:ext cx="8686800" cy="106680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Характеристика объекта исследования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Текст 16"/>
          <p:cNvSpPr>
            <a:spLocks noGrp="1"/>
          </p:cNvSpPr>
          <p:nvPr>
            <p:ph type="body" idx="1"/>
          </p:nvPr>
        </p:nvSpPr>
        <p:spPr>
          <a:xfrm>
            <a:off x="381000" y="1905000"/>
            <a:ext cx="4041648" cy="457200"/>
          </a:xfrm>
        </p:spPr>
        <p:txBody>
          <a:bodyPr/>
          <a:lstStyle/>
          <a:p>
            <a:r>
              <a:rPr lang="ru-RU" dirty="0" smtClean="0"/>
              <a:t>ОМНК</a:t>
            </a:r>
            <a:endParaRPr lang="ru-RU" dirty="0"/>
          </a:p>
        </p:txBody>
      </p:sp>
      <p:sp>
        <p:nvSpPr>
          <p:cNvPr id="19" name="Текст 18"/>
          <p:cNvSpPr>
            <a:spLocks noGrp="1"/>
          </p:cNvSpPr>
          <p:nvPr>
            <p:ph type="body" sz="half" idx="3"/>
          </p:nvPr>
        </p:nvSpPr>
        <p:spPr>
          <a:xfrm>
            <a:off x="4648200" y="1905000"/>
            <a:ext cx="4041775" cy="457200"/>
          </a:xfrm>
        </p:spPr>
        <p:txBody>
          <a:bodyPr/>
          <a:lstStyle/>
          <a:p>
            <a:r>
              <a:rPr lang="ru-RU" dirty="0" smtClean="0"/>
              <a:t>МНК</a:t>
            </a:r>
            <a:endParaRPr lang="ru-RU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2"/>
          </p:nvPr>
        </p:nvSpPr>
        <p:spPr>
          <a:xfrm>
            <a:off x="381000" y="2438400"/>
            <a:ext cx="4041648" cy="4156319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 algn="just">
              <a:buNone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e –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вектор остатков </a:t>
            </a:r>
          </a:p>
          <a:p>
            <a:pPr>
              <a:buNone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W –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симметрическая положительно определенная весовая матрица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V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– матрица, обратная ковариационной матрице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4"/>
          </p:nvPr>
        </p:nvSpPr>
        <p:spPr>
          <a:xfrm>
            <a:off x="4718304" y="2438400"/>
            <a:ext cx="4041775" cy="4156319"/>
          </a:xfrm>
        </p:spPr>
        <p:txBody>
          <a:bodyPr/>
          <a:lstStyle/>
          <a:p>
            <a:endParaRPr lang="ru-RU" dirty="0" smtClean="0"/>
          </a:p>
          <a:p>
            <a:pPr marL="566928" indent="-457200">
              <a:buNone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e –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вектор остатков</a:t>
            </a:r>
            <a:endParaRPr lang="en-US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Если нарушается условие отсутствия автокорреляции, то есть случайные величины </a:t>
            </a:r>
            <a:r>
              <a:rPr lang="el-GR" dirty="0" smtClean="0">
                <a:solidFill>
                  <a:schemeClr val="accent6">
                    <a:lumMod val="50000"/>
                  </a:schemeClr>
                </a:solidFill>
              </a:rPr>
              <a:t>ε</a:t>
            </a:r>
            <a:r>
              <a:rPr lang="en-US" sz="1200" i="1" dirty="0" err="1" smtClean="0">
                <a:solidFill>
                  <a:schemeClr val="accent6">
                    <a:lumMod val="50000"/>
                  </a:schemeClr>
                </a:solidFill>
              </a:rPr>
              <a:t>i</a:t>
            </a:r>
            <a:r>
              <a:rPr lang="en-US" sz="1200" i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зависимы друг от друга, то следует применять </a:t>
            </a:r>
            <a:endParaRPr lang="ru-RU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174736" y="6492240"/>
            <a:ext cx="762000" cy="365760"/>
          </a:xfrm>
        </p:spPr>
        <p:txBody>
          <a:bodyPr/>
          <a:lstStyle/>
          <a:p>
            <a:fld id="{A483448D-3A78-4528-A469-B745A65DA480}" type="slidenum">
              <a:rPr lang="en-US" smtClean="0">
                <a:solidFill>
                  <a:schemeClr val="tx1"/>
                </a:solidFill>
              </a:rPr>
              <a:pPr/>
              <a:t>4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30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30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306" name="Picture 18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4419600"/>
            <a:ext cx="3810000" cy="429054"/>
          </a:xfrm>
          <a:prstGeom prst="rect">
            <a:avLst/>
          </a:prstGeom>
          <a:noFill/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295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9200" y="2438400"/>
            <a:ext cx="1905000" cy="436926"/>
          </a:xfrm>
          <a:prstGeom prst="rect">
            <a:avLst/>
          </a:prstGeom>
          <a:noFill/>
        </p:spPr>
      </p:pic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10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81600" y="2438400"/>
            <a:ext cx="1682496" cy="457200"/>
          </a:xfrm>
          <a:prstGeom prst="rect">
            <a:avLst/>
          </a:prstGeom>
          <a:noFill/>
        </p:spPr>
      </p:pic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303" name="Rectangle 15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Стрелка углом 38"/>
          <p:cNvSpPr/>
          <p:nvPr/>
        </p:nvSpPr>
        <p:spPr>
          <a:xfrm rot="10800000">
            <a:off x="4267200" y="4648200"/>
            <a:ext cx="3200400" cy="1447800"/>
          </a:xfrm>
          <a:prstGeom prst="ben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304800" y="533400"/>
            <a:ext cx="8610600" cy="1066800"/>
          </a:xfrm>
        </p:spPr>
        <p:txBody>
          <a:bodyPr>
            <a:norm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ОМНК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433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>Проблема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ОМНК</a:t>
            </a:r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> заключается в неизвестности </a:t>
            </a:r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</a:rPr>
              <a:t>V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sz="3200" dirty="0" smtClean="0"/>
          </a:p>
          <a:p>
            <a:pPr marL="0" indent="0" algn="ctr">
              <a:buNone/>
            </a:pPr>
            <a:r>
              <a:rPr lang="ru-RU" dirty="0" smtClean="0"/>
              <a:t> </a:t>
            </a:r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>Используется некоторая оценка </a:t>
            </a:r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</a:rPr>
              <a:t>V</a:t>
            </a:r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>. </a:t>
            </a:r>
            <a:endParaRPr lang="ru-RU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ru-RU" sz="24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Рассмотрено и реализовано три процедуры:</a:t>
            </a:r>
          </a:p>
          <a:p>
            <a:pPr marL="0" indent="0">
              <a:buClr>
                <a:schemeClr val="accent2"/>
              </a:buClr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Процедура Кохрейна-Оркатта</a:t>
            </a:r>
          </a:p>
          <a:p>
            <a:pPr marL="0" indent="0">
              <a:buClr>
                <a:schemeClr val="accent2"/>
              </a:buClr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Процедура Хилдрета-Лу</a:t>
            </a:r>
          </a:p>
          <a:p>
            <a:pPr marL="0" indent="0">
              <a:buClr>
                <a:schemeClr val="accent2"/>
              </a:buClr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Процедура Дарбина</a:t>
            </a:r>
            <a:endParaRPr lang="en-US" sz="2400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74736" y="6492240"/>
            <a:ext cx="762000" cy="365760"/>
          </a:xfrm>
        </p:spPr>
        <p:txBody>
          <a:bodyPr/>
          <a:lstStyle/>
          <a:p>
            <a:fld id="{A483448D-3A78-4528-A469-B745A65DA480}" type="slidenum">
              <a:rPr lang="en-US" smtClean="0">
                <a:solidFill>
                  <a:schemeClr val="tx1"/>
                </a:solidFill>
              </a:rPr>
              <a:pPr/>
              <a:t>5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3886200" y="2743200"/>
            <a:ext cx="1066800" cy="1066800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685800"/>
            <a:ext cx="8382000" cy="106680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Авторегрессионное преобразование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93336"/>
          </a:xfrm>
        </p:spPr>
        <p:txBody>
          <a:bodyPr/>
          <a:lstStyle/>
          <a:p>
            <a:pPr algn="just">
              <a:buNone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Если остатки модели связаны авторегрессионной зависимостью первого порядка, ее формула имеет вид:</a:t>
            </a:r>
          </a:p>
          <a:p>
            <a:pPr>
              <a:buNone/>
            </a:pPr>
            <a:endParaRPr lang="ru-RU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just">
              <a:buNone/>
            </a:pPr>
            <a:r>
              <a:rPr lang="en-US" i="1" dirty="0" smtClean="0">
                <a:solidFill>
                  <a:schemeClr val="accent6">
                    <a:lumMod val="50000"/>
                  </a:schemeClr>
                </a:solidFill>
              </a:rPr>
              <a:t>r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– коэффициент автокорреляции. То вводим новые переменные</a:t>
            </a:r>
          </a:p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74736" y="6492240"/>
            <a:ext cx="762000" cy="365760"/>
          </a:xfrm>
        </p:spPr>
        <p:txBody>
          <a:bodyPr/>
          <a:lstStyle/>
          <a:p>
            <a:fld id="{A483448D-3A78-4528-A469-B745A65DA480}" type="slidenum">
              <a:rPr lang="en-US" smtClean="0">
                <a:solidFill>
                  <a:schemeClr val="tx1"/>
                </a:solidFill>
              </a:rPr>
              <a:pPr/>
              <a:t>6</a:t>
            </a:fld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2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9000" y="4648200"/>
            <a:ext cx="2209800" cy="1505226"/>
          </a:xfrm>
          <a:prstGeom prst="rect">
            <a:avLst/>
          </a:prstGeom>
          <a:noFill/>
        </p:spPr>
      </p:pic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21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6600" y="3276600"/>
            <a:ext cx="2667000" cy="551033"/>
          </a:xfrm>
          <a:prstGeom prst="rect">
            <a:avLst/>
          </a:prstGeom>
          <a:noFill/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382000" cy="1069848"/>
          </a:xfrm>
        </p:spPr>
        <p:txBody>
          <a:bodyPr>
            <a:norm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Процедура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Кохрейна-Оркатта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304800" y="1676400"/>
            <a:ext cx="8458200" cy="4876800"/>
          </a:xfrm>
        </p:spPr>
        <p:txBody>
          <a:bodyPr>
            <a:normAutofit/>
          </a:bodyPr>
          <a:lstStyle/>
          <a:p>
            <a:pPr lvl="0" algn="just">
              <a:buNone/>
            </a:pP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Шаг 1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. Оценка модели МНК, получение остатков модели.</a:t>
            </a:r>
          </a:p>
          <a:p>
            <a:pPr lvl="0" algn="just">
              <a:buNone/>
            </a:pP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Шаг 2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. Оценка коэффициента автокорреляции остатков модели.</a:t>
            </a:r>
          </a:p>
          <a:p>
            <a:pPr lvl="0" algn="just">
              <a:buNone/>
            </a:pP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Шаг 3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. Авторегрессионное преобразование данных и оценка параметров преобразованной модели обычным МНК.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174736" y="6492240"/>
            <a:ext cx="762000" cy="365760"/>
          </a:xfrm>
        </p:spPr>
        <p:txBody>
          <a:bodyPr/>
          <a:lstStyle/>
          <a:p>
            <a:fld id="{A483448D-3A78-4528-A469-B745A65DA480}" type="slidenum">
              <a:rPr lang="en-US" smtClean="0">
                <a:solidFill>
                  <a:schemeClr val="tx1"/>
                </a:solidFill>
              </a:rPr>
              <a:pPr/>
              <a:t>7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4572000"/>
            <a:ext cx="2209800" cy="1505226"/>
          </a:xfrm>
          <a:prstGeom prst="rect">
            <a:avLst/>
          </a:prstGeom>
          <a:noFill/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8382000" cy="914400"/>
          </a:xfrm>
        </p:spPr>
        <p:txBody>
          <a:bodyPr>
            <a:normAutofit/>
          </a:bodyPr>
          <a:lstStyle/>
          <a:p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Процедура </a:t>
            </a:r>
            <a:r>
              <a:rPr lang="ru-RU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Хилдрета-Лу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quarter" idx="2"/>
          </p:nvPr>
        </p:nvSpPr>
        <p:spPr>
          <a:xfrm>
            <a:off x="381000" y="1752600"/>
            <a:ext cx="8458200" cy="484211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Этап 1. Задаем значение коэффициента </a:t>
            </a:r>
            <a:r>
              <a:rPr lang="en-US" i="1" dirty="0" smtClean="0">
                <a:solidFill>
                  <a:schemeClr val="accent6">
                    <a:lumMod val="50000"/>
                  </a:schemeClr>
                </a:solidFill>
              </a:rPr>
              <a:t>r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из интервала (-1;1) с шагом 0,1.</a:t>
            </a:r>
          </a:p>
          <a:p>
            <a:pPr>
              <a:buNone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Этап 2. Для каждого коэффициента производим авторегрессионное преобразование. </a:t>
            </a:r>
          </a:p>
          <a:p>
            <a:pPr>
              <a:buNone/>
            </a:pPr>
            <a:endParaRPr lang="ru-RU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ru-RU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ru-RU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Этап 3. Оцениваем каждую модель МНК и находим сумму квадратов остатков. </a:t>
            </a:r>
          </a:p>
          <a:p>
            <a:pPr>
              <a:buNone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Этап 4. Выбираем коэффициент автокорреляции, для которого значение суммы квадратов остатков является минимальным. В окрестности найденной точки строится сетка с более мелким шагом. 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>
          <a:xfrm>
            <a:off x="8174736" y="6492240"/>
            <a:ext cx="762000" cy="365760"/>
          </a:xfrm>
        </p:spPr>
        <p:txBody>
          <a:bodyPr/>
          <a:lstStyle/>
          <a:p>
            <a:fld id="{A483448D-3A78-4528-A469-B745A65DA480}" type="slidenum">
              <a:rPr lang="en-US" smtClean="0">
                <a:solidFill>
                  <a:schemeClr val="tx1"/>
                </a:solidFill>
              </a:rPr>
              <a:pPr/>
              <a:t>8</a:t>
            </a:fld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4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2819400"/>
            <a:ext cx="1905000" cy="1297609"/>
          </a:xfrm>
          <a:prstGeom prst="rect">
            <a:avLst/>
          </a:prstGeom>
          <a:noFill/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" y="381000"/>
            <a:ext cx="8382000" cy="917448"/>
          </a:xfrm>
        </p:spPr>
        <p:txBody>
          <a:bodyPr>
            <a:norm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Процедура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Дарбина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174736" y="6492240"/>
            <a:ext cx="762000" cy="365760"/>
          </a:xfrm>
        </p:spPr>
        <p:txBody>
          <a:bodyPr/>
          <a:lstStyle/>
          <a:p>
            <a:fld id="{A483448D-3A78-4528-A469-B745A65DA480}" type="slidenum">
              <a:rPr lang="en-US" smtClean="0">
                <a:solidFill>
                  <a:schemeClr val="tx1"/>
                </a:solidFill>
              </a:rPr>
              <a:pPr/>
              <a:t>9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533400" y="1447800"/>
            <a:ext cx="8226679" cy="5146919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Применяем авторегрессионное преобразование</a:t>
            </a:r>
          </a:p>
          <a:p>
            <a:endParaRPr lang="ru-RU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ru-RU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just">
              <a:buNone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В полученной модели, раскрыв скобки и перенеся лаговую зависимую перемену вправо, введя обозначения:</a:t>
            </a:r>
          </a:p>
          <a:p>
            <a:pPr>
              <a:buNone/>
            </a:pPr>
            <a:endParaRPr lang="ru-RU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ru-RU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ru-RU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Получаем следующую модель</a:t>
            </a:r>
          </a:p>
          <a:p>
            <a:endParaRPr lang="ru-RU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ru-RU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4" name="Picture 1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2800" y="1905000"/>
            <a:ext cx="1752600" cy="1193800"/>
          </a:xfrm>
          <a:prstGeom prst="rect">
            <a:avLst/>
          </a:prstGeom>
          <a:noFill/>
        </p:spPr>
      </p:pic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52600" y="5257800"/>
            <a:ext cx="5791200" cy="1085850"/>
          </a:xfrm>
          <a:prstGeom prst="rect">
            <a:avLst/>
          </a:prstGeom>
          <a:noFill/>
        </p:spPr>
      </p:pic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65220" y="3886200"/>
            <a:ext cx="1813560" cy="381000"/>
          </a:xfrm>
          <a:prstGeom prst="rect">
            <a:avLst/>
          </a:prstGeom>
          <a:noFill/>
        </p:spPr>
      </p:pic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49980" y="4572000"/>
            <a:ext cx="1844040" cy="381000"/>
          </a:xfrm>
          <a:prstGeom prst="rect">
            <a:avLst/>
          </a:prstGeom>
          <a:noFill/>
        </p:spPr>
      </p:pic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23" name="Picture 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14611" y="4267200"/>
            <a:ext cx="1114778" cy="381000"/>
          </a:xfrm>
          <a:prstGeom prst="rect">
            <a:avLst/>
          </a:prstGeom>
          <a:noFill/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1349</TotalTime>
  <Words>395</Words>
  <Application>Microsoft Office PowerPoint</Application>
  <PresentationFormat>Экран (4:3)</PresentationFormat>
  <Paragraphs>102</Paragraphs>
  <Slides>16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Городская</vt:lpstr>
      <vt:lpstr>Тема : «Обобщенный метод наименьших квадратов» </vt:lpstr>
      <vt:lpstr>Постановка задачи</vt:lpstr>
      <vt:lpstr>Методы приближений функций</vt:lpstr>
      <vt:lpstr>Характеристика объекта исследования</vt:lpstr>
      <vt:lpstr>ОМНК</vt:lpstr>
      <vt:lpstr>Авторегрессионное преобразование</vt:lpstr>
      <vt:lpstr>Процедура Кохрейна-Оркатта</vt:lpstr>
      <vt:lpstr>Процедура Хилдрета-Лу</vt:lpstr>
      <vt:lpstr>Процедура Дарбина</vt:lpstr>
      <vt:lpstr>Численный эксперимент 1</vt:lpstr>
      <vt:lpstr>Численный эксперимент 1</vt:lpstr>
      <vt:lpstr>Численный эксперимент 2 Вывод результатов процедуры Кохрейна-Оркатта</vt:lpstr>
      <vt:lpstr>Численный эксперимент 2 Вывод результатов процедуры Хилдрета-Лу</vt:lpstr>
      <vt:lpstr>Численный эксперимент 2 Вывод результатов процедуры Дарбина</vt:lpstr>
      <vt:lpstr>Заключение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ФЕДЕРАЛЬНОЕ ГОСУДАРСТВЕННОЕ БЮДЖЕТНОЕ ОБРАЗОВАТЕЛЬНОЕ УЧРЕЖДЕНИЕ ВЫСШЕГО ПРОФЕССИОНАЛЬНОГО ОБРАЗОВАНИЯ  «Омский государственный технический университет»  Кафедра «Прикладная математика и фундаментальная информатика»</dc:title>
  <dc:creator>Катерина</dc:creator>
  <cp:lastModifiedBy>Катерина</cp:lastModifiedBy>
  <cp:revision>72</cp:revision>
  <dcterms:created xsi:type="dcterms:W3CDTF">2015-05-31T16:49:43Z</dcterms:created>
  <dcterms:modified xsi:type="dcterms:W3CDTF">2015-09-07T05:16:49Z</dcterms:modified>
</cp:coreProperties>
</file>