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67CFE-5614-43DF-BC3F-7E8D165B7D2E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48067-84D0-4A83-9359-CC815811A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44C8-3743-405E-BD04-F15F7C4CBC8D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A49EB-FBF1-42DC-A1DE-6AFCACC97314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7860-3400-4ABD-B4D5-DC396EB85C57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C433-8452-4721-B04E-F3E147CF9AB1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881E-7D7D-4FAB-A76A-C7B7B308A811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439E-FD85-4BDC-8428-9727E0DCB849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85EF-0EF2-43A4-8F80-F61446FEDC3A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C31B-514E-4785-91AD-81C4A95B9707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9DDF-5FE7-491D-9483-06CA272FB3AA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5B4B-59BF-4242-93A4-4146B2A2BA12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CD50-92EF-4F80-B4FA-545CFEF9B448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002B33-E109-4FB2-8D61-F39C39BD49F2}" type="datetime1">
              <a:rPr lang="ru-RU" smtClean="0"/>
              <a:pPr/>
              <a:t>26.06.2015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929198"/>
            <a:ext cx="6400800" cy="1600200"/>
          </a:xfrm>
        </p:spPr>
        <p:txBody>
          <a:bodyPr/>
          <a:lstStyle/>
          <a:p>
            <a:pPr algn="r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Выполнила: студентка группы БД 411</a:t>
            </a:r>
          </a:p>
          <a:p>
            <a:pPr algn="r"/>
            <a:r>
              <a:rPr lang="ru-RU" i="1" u="sng" dirty="0" err="1" smtClean="0">
                <a:latin typeface="Times New Roman" pitchFamily="18" charset="0"/>
                <a:cs typeface="Times New Roman" pitchFamily="18" charset="0"/>
              </a:rPr>
              <a:t>Крейдунова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В.В.</a:t>
            </a:r>
          </a:p>
          <a:p>
            <a:pPr algn="r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Научный руководитель: Зыкина А.В.</a:t>
            </a:r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Тема: «Сравнительный анализ методов решения транспортной задачи»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APLE</a:t>
            </a:r>
            <a:endParaRPr lang="ru-RU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5053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Библиотека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Simplex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basis</a:t>
            </a:r>
            <a:r>
              <a:rPr lang="ru-RU" sz="1800" dirty="0" smtClean="0"/>
              <a:t> находит базисные переменные;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cterm</a:t>
            </a:r>
            <a:r>
              <a:rPr lang="ru-RU" sz="1800" dirty="0" smtClean="0"/>
              <a:t> выводит список элементов вектора ресурсов; 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display</a:t>
            </a:r>
            <a:r>
              <a:rPr lang="ru-RU" sz="1800" dirty="0" smtClean="0"/>
              <a:t> представляет систему в матричной форме;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dual</a:t>
            </a:r>
            <a:r>
              <a:rPr lang="ru-RU" sz="1800" dirty="0" smtClean="0"/>
              <a:t> преобразует данную задачу в двойственную задачу; 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feasible</a:t>
            </a:r>
            <a:r>
              <a:rPr lang="ru-RU" sz="1800" dirty="0" smtClean="0"/>
              <a:t> возвращает </a:t>
            </a:r>
            <a:r>
              <a:rPr lang="ru-RU" sz="1800" i="1" dirty="0" err="1" smtClean="0"/>
              <a:t>true</a:t>
            </a:r>
            <a:r>
              <a:rPr lang="ru-RU" sz="1800" dirty="0" smtClean="0"/>
              <a:t> – если решение существует, и </a:t>
            </a:r>
            <a:r>
              <a:rPr lang="ru-RU" sz="1800" i="1" dirty="0" err="1" smtClean="0"/>
              <a:t>false</a:t>
            </a:r>
            <a:r>
              <a:rPr lang="ru-RU" sz="1800" dirty="0" smtClean="0"/>
              <a:t> – если нет;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maximize</a:t>
            </a:r>
            <a:r>
              <a:rPr lang="ru-RU" sz="1800" dirty="0" smtClean="0"/>
              <a:t> находит максимум целевой функции;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err="1" smtClean="0"/>
              <a:t>minimize</a:t>
            </a:r>
            <a:r>
              <a:rPr lang="ru-RU" sz="1800" dirty="0" smtClean="0"/>
              <a:t> находит минимум целевой функции;</a:t>
            </a:r>
          </a:p>
          <a:p>
            <a:r>
              <a:rPr lang="ru-RU" sz="1800" dirty="0" smtClean="0"/>
              <a:t>– </a:t>
            </a:r>
            <a:r>
              <a:rPr lang="ru-RU" sz="1800" i="1" u="sng" dirty="0" smtClean="0"/>
              <a:t>NONNEGATIVE</a:t>
            </a:r>
            <a:r>
              <a:rPr lang="ru-RU" sz="1800" dirty="0" smtClean="0"/>
              <a:t> опция: указание на условие не отрицательности всех переменных; </a:t>
            </a:r>
            <a:br>
              <a:rPr lang="ru-RU" sz="1800" dirty="0" smtClean="0"/>
            </a:br>
            <a:r>
              <a:rPr lang="ru-RU" sz="1800" dirty="0" smtClean="0"/>
              <a:t>– </a:t>
            </a:r>
            <a:r>
              <a:rPr lang="ru-RU" sz="1800" i="1" u="sng" dirty="0" err="1" smtClean="0"/>
              <a:t>setup</a:t>
            </a:r>
            <a:r>
              <a:rPr lang="ru-RU" sz="1800" dirty="0" smtClean="0"/>
              <a:t> приводит систему ограничений к стандартной форме;</a:t>
            </a:r>
            <a:br>
              <a:rPr lang="ru-RU" sz="1800" dirty="0" smtClean="0"/>
            </a:br>
            <a:r>
              <a:rPr lang="ru-RU" sz="1800" dirty="0" smtClean="0"/>
              <a:t>– </a:t>
            </a:r>
            <a:r>
              <a:rPr lang="ru-RU" sz="1800" i="1" u="sng" dirty="0" err="1" smtClean="0"/>
              <a:t>standardize</a:t>
            </a:r>
            <a:r>
              <a:rPr lang="ru-RU" sz="1800" dirty="0" smtClean="0"/>
              <a:t> превращает систему ограничений в пары неравенств.</a:t>
            </a:r>
          </a:p>
          <a:p>
            <a:pPr>
              <a:buNone/>
            </a:pP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Постановка транспортной задачи</a:t>
            </a:r>
            <a:endParaRPr lang="ru-RU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358246" cy="48387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Пусть имеется </a:t>
            </a: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несколько поставщиков однородной продукции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(каждый с определенным запасом) и </a:t>
            </a: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несколько потребителей</a:t>
            </a:r>
          </a:p>
          <a:p>
            <a:pPr algn="ctr">
              <a:buNone/>
            </a:pP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этой продукции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(с известными потребностями у каждого).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Задана также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сеть коммуникаций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(дорог, рек, воздушных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линий и т.д.) связывающая каждого поставщика с каждым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потребителем. На каждой коммуникации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задана цена</a:t>
            </a:r>
          </a:p>
          <a:p>
            <a:pPr algn="ctr">
              <a:buNone/>
            </a:pP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перевозки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стоимость перевозки единицы продукции. Если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какая-либо коммуникация отсутствует, то считаем, что она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есть, но цену перевозки на ней устанавливаем равной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бесконечности . Это соглашение сделает невыгодным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перевозку по ней и автоматически исключит данную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коммуникацию из плана перевозок.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 решения: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MAPLE</a:t>
            </a:r>
            <a:endParaRPr lang="ru-RU" sz="20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3" descr="Новый рисунок (86)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57356" y="928670"/>
            <a:ext cx="5572164" cy="1928826"/>
          </a:xfrm>
          <a:ln w="63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714612" y="2928934"/>
            <a:ext cx="4357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7 – Исходные данные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Новый рисунок (89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286124"/>
            <a:ext cx="6342858" cy="35238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3071802" y="3714752"/>
            <a:ext cx="471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8 – Подключение библиотеки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Новый рисунок (90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000504"/>
            <a:ext cx="2428892" cy="221457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3643306" y="6286520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Рисунок 8 – Результат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2" grpId="0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MathCad</a:t>
            </a:r>
            <a:endParaRPr lang="ru-RU" sz="18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ый рисунок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3108" y="1000108"/>
            <a:ext cx="5214974" cy="45720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643042" y="5715016"/>
            <a:ext cx="685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9 – Ввод массива запаса и массивов потребностей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MathCad</a:t>
            </a:r>
            <a:endParaRPr lang="ru-RU" sz="1800" dirty="0"/>
          </a:p>
        </p:txBody>
      </p:sp>
      <p:pic>
        <p:nvPicPr>
          <p:cNvPr id="4" name="Содержимое 3" descr="Новый рисунок (96)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1071546"/>
            <a:ext cx="7143800" cy="464347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357554" y="5786454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10 – Разбиение таблицы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MathCad</a:t>
            </a:r>
            <a:endParaRPr lang="ru-RU" sz="1800" dirty="0"/>
          </a:p>
        </p:txBody>
      </p:sp>
      <p:pic>
        <p:nvPicPr>
          <p:cNvPr id="4" name="Содержимое 3" descr="Новый рисунок (94)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43042" y="1214422"/>
            <a:ext cx="6143668" cy="342902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714480" y="4714884"/>
            <a:ext cx="571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11 – Результат после объединения массивов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MathCad</a:t>
            </a:r>
            <a:endParaRPr lang="ru-RU" sz="1800" dirty="0"/>
          </a:p>
        </p:txBody>
      </p:sp>
      <p:pic>
        <p:nvPicPr>
          <p:cNvPr id="4" name="Содержимое 3" descr="Новый рисунок (97)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43042" y="1214422"/>
            <a:ext cx="6000792" cy="407196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357422" y="5357826"/>
            <a:ext cx="471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12 – Полученный массив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MathCad</a:t>
            </a:r>
            <a:endParaRPr lang="ru-RU" sz="1800" dirty="0"/>
          </a:p>
        </p:txBody>
      </p:sp>
      <p:pic>
        <p:nvPicPr>
          <p:cNvPr id="4" name="Содержимое 3" descr="Новый рисунок (98)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000108"/>
            <a:ext cx="3000397" cy="235745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-142908" y="3500438"/>
            <a:ext cx="5072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13 – Необходимые условия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Новый рисунок (99).bmp"/>
          <p:cNvPicPr/>
          <p:nvPr/>
        </p:nvPicPr>
        <p:blipFill>
          <a:blip r:embed="rId3"/>
          <a:stretch>
            <a:fillRect/>
          </a:stretch>
        </p:blipFill>
        <p:spPr>
          <a:xfrm>
            <a:off x="3857620" y="1643050"/>
            <a:ext cx="5000628" cy="351428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000464" y="5214950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14 – Результат выполнения алгоритма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3971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транспортной задачи, с помощью </a:t>
            </a:r>
            <a:r>
              <a:rPr lang="ru-RU" sz="1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теории графов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7429551" cy="485778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43174" y="5786454"/>
            <a:ext cx="4500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15 – Исходный граф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транспортной задачи, с помощью </a:t>
            </a:r>
            <a:r>
              <a:rPr lang="ru-RU" sz="1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теории графов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3929090" cy="314327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4572008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16 – Нулевой поток, шаг 1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428868"/>
            <a:ext cx="4214842" cy="307183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929190" y="5572140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17 – Увеличение потока в сети, шаг 15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50006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785794"/>
            <a:ext cx="7772400" cy="5234006"/>
          </a:xfrm>
        </p:spPr>
        <p:txBody>
          <a:bodyPr>
            <a:normAutofit/>
          </a:bodyPr>
          <a:lstStyle/>
          <a:p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исследования является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транспортная задача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исследования </a:t>
            </a:r>
            <a:r>
              <a:rPr lang="ru-RU" sz="2000" dirty="0" smtClean="0"/>
              <a:t>выступают </a:t>
            </a:r>
            <a:r>
              <a:rPr lang="ru-RU" sz="2000" i="1" u="sng" dirty="0" smtClean="0"/>
              <a:t>способы реализации </a:t>
            </a:r>
            <a:r>
              <a:rPr lang="ru-RU" sz="2000" dirty="0" smtClean="0"/>
              <a:t>методов решения транспортной задачи;</a:t>
            </a:r>
          </a:p>
          <a:p>
            <a:r>
              <a:rPr lang="ru-RU" sz="2000" i="1" u="sng" dirty="0" smtClean="0">
                <a:solidFill>
                  <a:srgbClr val="FF0000"/>
                </a:solidFill>
              </a:rPr>
              <a:t>Целью </a:t>
            </a:r>
            <a:r>
              <a:rPr lang="ru-RU" sz="2000" dirty="0" smtClean="0"/>
              <a:t>исследования является нахождение эффективного метода решения транспортной задачи.</a:t>
            </a:r>
          </a:p>
          <a:p>
            <a:r>
              <a:rPr lang="ru-RU" sz="2000" i="1" u="sng" dirty="0" smtClean="0"/>
              <a:t>В процессе работы </a:t>
            </a:r>
            <a:r>
              <a:rPr lang="ru-RU" sz="2000" dirty="0" smtClean="0"/>
              <a:t>проводилось сравнение эффективности полученных решений в:</a:t>
            </a:r>
          </a:p>
          <a:p>
            <a:pPr>
              <a:buFontTx/>
              <a:buChar char="-"/>
            </a:pPr>
            <a:r>
              <a:rPr lang="ru-RU" sz="2000" dirty="0" smtClean="0"/>
              <a:t>табличном процессоре </a:t>
            </a:r>
            <a:r>
              <a:rPr lang="en-US" sz="2000" i="1" u="sng" dirty="0" smtClean="0"/>
              <a:t>MS Excel</a:t>
            </a:r>
            <a:r>
              <a:rPr lang="ru-RU" sz="2000" dirty="0" smtClean="0"/>
              <a:t>, </a:t>
            </a:r>
          </a:p>
          <a:p>
            <a:pPr>
              <a:buFontTx/>
              <a:buChar char="-"/>
            </a:pPr>
            <a:r>
              <a:rPr lang="ru-RU" sz="2000" dirty="0" smtClean="0"/>
              <a:t>программном комплексе </a:t>
            </a:r>
            <a:r>
              <a:rPr lang="en-US" sz="2000" i="1" u="sng" dirty="0" err="1" smtClean="0"/>
              <a:t>MathCad</a:t>
            </a:r>
            <a:r>
              <a:rPr lang="en-US" sz="2000" dirty="0" smtClean="0"/>
              <a:t> </a:t>
            </a:r>
            <a:r>
              <a:rPr lang="ru-RU" sz="2000" dirty="0" smtClean="0"/>
              <a:t>,</a:t>
            </a:r>
          </a:p>
          <a:p>
            <a:pPr>
              <a:buFontTx/>
              <a:buChar char="-"/>
            </a:pPr>
            <a:r>
              <a:rPr lang="ru-RU" sz="2000" dirty="0" smtClean="0"/>
              <a:t>системе компьютерной алгебры </a:t>
            </a:r>
            <a:r>
              <a:rPr lang="en-US" sz="2000" i="1" u="sng" dirty="0" smtClean="0"/>
              <a:t>MAPLE</a:t>
            </a:r>
            <a:r>
              <a:rPr lang="ru-RU" sz="2000" dirty="0" smtClean="0"/>
              <a:t>.</a:t>
            </a:r>
          </a:p>
          <a:p>
            <a:pPr algn="just">
              <a:buNone/>
            </a:pPr>
            <a:r>
              <a:rPr lang="ru-RU" sz="2000" i="1" u="sng" dirty="0" smtClean="0"/>
              <a:t>В результате </a:t>
            </a:r>
            <a:r>
              <a:rPr lang="ru-RU" sz="2000" i="1" dirty="0" smtClean="0"/>
              <a:t>сравнительного анализа полученных решений</a:t>
            </a:r>
          </a:p>
          <a:p>
            <a:pPr algn="just">
              <a:buNone/>
            </a:pPr>
            <a:r>
              <a:rPr lang="ru-RU" sz="2000" i="1" dirty="0" smtClean="0"/>
              <a:t>была выбрана </a:t>
            </a:r>
            <a:r>
              <a:rPr lang="ru-RU" sz="2000" i="1" u="sng" dirty="0" smtClean="0"/>
              <a:t>наиболее эффективная технология </a:t>
            </a:r>
            <a:r>
              <a:rPr lang="ru-RU" sz="2000" i="1" dirty="0" smtClean="0"/>
              <a:t>решения</a:t>
            </a:r>
          </a:p>
          <a:p>
            <a:pPr algn="just">
              <a:buNone/>
            </a:pPr>
            <a:r>
              <a:rPr lang="ru-RU" sz="2000" i="1" dirty="0" smtClean="0"/>
              <a:t>транспортной задачи.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транспортной задачи, с помощью </a:t>
            </a:r>
            <a:r>
              <a:rPr lang="ru-RU" sz="1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теории графов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/>
          </a:p>
        </p:txBody>
      </p:sp>
      <p:pic>
        <p:nvPicPr>
          <p:cNvPr id="6" name="Содержимое 5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214422"/>
            <a:ext cx="3536250" cy="413696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00298" y="5500702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18 – План перевозок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Сравнение эффективности технологий решения транспортных задач: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329642" cy="542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MS Excel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Maple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MathCad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Плюсы: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Плюсы: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Плюсы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1)Не требуется знаний                                    1) Работа ведется интерактивно;              1) Запись в простой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программирования;                                         2) Автоматическая проверка                        форме;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2) Интуитивные представления                     корректности операций ;                           2) Подсказки;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 пространстве и                                              3) Собственный язык                                3) Возможность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связи явлений;                                                  программирования;                                    импорта и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3) Допускаются ошибки и                               </a:t>
            </a:r>
            <a:r>
              <a:rPr lang="ru-RU" sz="1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Минусы: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экспорта данных;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незаконченность структуры;                          1) Структурный подход                               </a:t>
            </a:r>
            <a:r>
              <a:rPr lang="ru-RU" sz="1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Минусы: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4) Возможность гибко                                     решения;                                                           -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менять алгоритм;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5) Возможность комментировать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логику работы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</a:p>
          <a:p>
            <a:pPr marL="342900" indent="-342900">
              <a:buNone/>
            </a:pPr>
            <a:r>
              <a:rPr lang="ru-RU" sz="1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Минусы: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1) Низкая производительность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при работе с большими </a:t>
            </a:r>
          </a:p>
          <a:p>
            <a:pPr marL="342900" indent="-34290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объемами данных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186766" cy="501969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Таким образом, при огромном  количестве  компьютерных  программ,  любая  транспортная</a:t>
            </a:r>
          </a:p>
          <a:p>
            <a:pPr>
              <a:lnSpc>
                <a:spcPct val="15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фирма  выбирает  для  себя  наиболее  простую  программу,  чтобы  на  решение таких </a:t>
            </a:r>
          </a:p>
          <a:p>
            <a:pPr>
              <a:lnSpc>
                <a:spcPct val="15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сложных  проблем  транспортных  задач  уходило  меньше  средств  и времени. У каждого</a:t>
            </a:r>
          </a:p>
          <a:p>
            <a:pPr>
              <a:lnSpc>
                <a:spcPct val="15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метода есть свои достоинства и недостатки, выбор метода субъективен, все зависит от</a:t>
            </a:r>
          </a:p>
          <a:p>
            <a:pPr>
              <a:lnSpc>
                <a:spcPct val="15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поставленных целей использования той или иной технологии.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429000"/>
            <a:ext cx="3810027" cy="28575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Autofit/>
          </a:bodyPr>
          <a:lstStyle/>
          <a:p>
            <a:pPr algn="ctr"/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Исторические этапы исследований </a:t>
            </a:r>
            <a:b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транспортной задачи:</a:t>
            </a:r>
            <a:endParaRPr lang="ru-RU" sz="2000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071546"/>
            <a:ext cx="8143932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I этап</a:t>
            </a:r>
            <a:r>
              <a:rPr lang="ru-RU" dirty="0" smtClean="0"/>
              <a:t>. Задача национального плана перевозок, позволяющего </a:t>
            </a:r>
          </a:p>
          <a:p>
            <a:pPr algn="ctr"/>
            <a:r>
              <a:rPr lang="ru-RU" dirty="0" smtClean="0"/>
              <a:t>минимизировать суммарный километраж в железнодорожных </a:t>
            </a:r>
          </a:p>
          <a:p>
            <a:pPr algn="ctr"/>
            <a:r>
              <a:rPr lang="ru-RU" dirty="0" smtClean="0"/>
              <a:t>перевозках при наличии не более двух поставщиков</a:t>
            </a:r>
          </a:p>
          <a:p>
            <a:pPr algn="ctr"/>
            <a:r>
              <a:rPr lang="ru-RU" i="1" dirty="0" smtClean="0"/>
              <a:t>Толстой А. Н. Методы устранения нерациональных перевозок при планировании. -Социалистический транспорт, 1939, № 9.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643182"/>
            <a:ext cx="8143932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II этап</a:t>
            </a:r>
            <a:r>
              <a:rPr lang="ru-RU" dirty="0" smtClean="0"/>
              <a:t>. Одну из разновидностей транспортной задачи в </a:t>
            </a:r>
          </a:p>
          <a:p>
            <a:pPr algn="ctr"/>
            <a:r>
              <a:rPr lang="ru-RU" dirty="0" smtClean="0"/>
              <a:t>1941 г. поставил американец </a:t>
            </a:r>
            <a:r>
              <a:rPr lang="ru-RU" i="1" dirty="0" err="1" smtClean="0"/>
              <a:t>Хичкок</a:t>
            </a:r>
            <a:r>
              <a:rPr lang="ru-RU" dirty="0" smtClean="0"/>
              <a:t>. Детально разобрал </a:t>
            </a:r>
          </a:p>
          <a:p>
            <a:pPr algn="ctr"/>
            <a:r>
              <a:rPr lang="ru-RU" i="1" dirty="0" err="1" smtClean="0"/>
              <a:t>Тьяллинг</a:t>
            </a:r>
            <a:r>
              <a:rPr lang="ru-RU" i="1" dirty="0" smtClean="0"/>
              <a:t> Чарльз </a:t>
            </a:r>
            <a:r>
              <a:rPr lang="ru-RU" i="1" dirty="0" err="1" smtClean="0"/>
              <a:t>Купманс</a:t>
            </a:r>
            <a:r>
              <a:rPr lang="ru-RU" dirty="0" smtClean="0"/>
              <a:t>, который работал членом </a:t>
            </a:r>
          </a:p>
          <a:p>
            <a:pPr algn="ctr"/>
            <a:r>
              <a:rPr lang="ru-RU" dirty="0" smtClean="0"/>
              <a:t>Объединенного комитета перевозок во время Второй </a:t>
            </a:r>
          </a:p>
          <a:p>
            <a:pPr algn="ctr"/>
            <a:r>
              <a:rPr lang="ru-RU" dirty="0" smtClean="0"/>
              <a:t>мировой войны. 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4500570"/>
            <a:ext cx="8143932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III этап</a:t>
            </a:r>
            <a:r>
              <a:rPr lang="ru-RU" dirty="0" smtClean="0"/>
              <a:t>. Первый общий, законченный метод решения </a:t>
            </a:r>
          </a:p>
          <a:p>
            <a:pPr algn="ctr"/>
            <a:r>
              <a:rPr lang="ru-RU" dirty="0" smtClean="0"/>
              <a:t>транспортной задачи («метод потенциалов») </a:t>
            </a:r>
          </a:p>
          <a:p>
            <a:pPr algn="ctr"/>
            <a:r>
              <a:rPr lang="ru-RU" dirty="0" smtClean="0"/>
              <a:t>разработан  </a:t>
            </a:r>
            <a:r>
              <a:rPr lang="ru-RU" i="1" dirty="0" smtClean="0"/>
              <a:t>Леонидом Канторовичем</a:t>
            </a:r>
            <a:r>
              <a:rPr lang="ru-RU" dirty="0" smtClean="0"/>
              <a:t>. </a:t>
            </a:r>
          </a:p>
          <a:p>
            <a:pPr algn="ctr"/>
            <a:r>
              <a:rPr lang="ru-RU" dirty="0" smtClean="0"/>
              <a:t>Канторович Л. В., Гавурин М. К., Применение математических </a:t>
            </a:r>
          </a:p>
          <a:p>
            <a:pPr algn="ctr"/>
            <a:r>
              <a:rPr lang="ru-RU" dirty="0" smtClean="0"/>
              <a:t>методов в вопросах анализа грузопотоков, Сб. ст. Проблемы </a:t>
            </a:r>
          </a:p>
          <a:p>
            <a:pPr algn="ctr"/>
            <a:r>
              <a:rPr lang="ru-RU" dirty="0" smtClean="0"/>
              <a:t>повышения эффективности работы транспорта, АН СССР, 1949</a:t>
            </a:r>
            <a:endParaRPr lang="ru-RU" dirty="0"/>
          </a:p>
        </p:txBody>
      </p:sp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2786058"/>
            <a:ext cx="876300" cy="123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220px-Leonid_Kantorovich_19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4500570"/>
            <a:ext cx="928694" cy="14651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Постановка транспортной задачи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857232"/>
            <a:ext cx="8115328" cy="550072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Имеется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пунктов отправления (или пунктов производства)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которых сосредоточены запасы однородных продуктов в количестве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единиц. Имеется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пунктов назначения (или пунктов потребления)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8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потребность которых в указанных продуктах составляет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единиц. Известны также транспортные расходы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связанные с перевозкой единицы продукта из пункта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8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пункт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1,…,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1,...,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lnSpc>
                <a:spcPct val="150000"/>
              </a:lnSpc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 descr="30442_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857628"/>
            <a:ext cx="3552829" cy="2285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3971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Транспортной задачи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3749040" cy="4286280"/>
          </a:xfrm>
        </p:spPr>
        <p:txBody>
          <a:bodyPr/>
          <a:lstStyle/>
          <a:p>
            <a:r>
              <a:rPr lang="ru-RU" i="1" u="sng" dirty="0" smtClean="0"/>
              <a:t>Матричная: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928670"/>
            <a:ext cx="3749040" cy="5091130"/>
          </a:xfrm>
        </p:spPr>
        <p:txBody>
          <a:bodyPr/>
          <a:lstStyle/>
          <a:p>
            <a:r>
              <a:rPr lang="ru-RU" i="1" u="sng" dirty="0" smtClean="0"/>
              <a:t>Сетевая:</a:t>
            </a:r>
          </a:p>
          <a:p>
            <a:pPr>
              <a:buNone/>
            </a:pPr>
            <a:endParaRPr lang="ru-RU" i="1" u="sng" dirty="0"/>
          </a:p>
        </p:txBody>
      </p:sp>
      <p:pic>
        <p:nvPicPr>
          <p:cNvPr id="5" name="Рисунок 4" descr="Новый рисунок (100).bmp"/>
          <p:cNvPicPr/>
          <p:nvPr/>
        </p:nvPicPr>
        <p:blipFill>
          <a:blip r:embed="rId2"/>
          <a:stretch>
            <a:fillRect/>
          </a:stretch>
        </p:blipFill>
        <p:spPr>
          <a:xfrm>
            <a:off x="4786314" y="1571612"/>
            <a:ext cx="3786214" cy="37623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14348" y="5000636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1– Условия задачи в матричной форме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9" name="Рисунок 8" descr="Новый рисунок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500174"/>
            <a:ext cx="4500594" cy="33575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53028" y="558166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2– Условия задачи в сетевой форме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7" grpId="0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решения транспортной задачи: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214422"/>
            <a:ext cx="34290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- диагональный метод;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714488"/>
            <a:ext cx="38576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- метод минимального элемента;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2214554"/>
            <a:ext cx="41434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- метод аппроксимации Фогеля;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2714620"/>
            <a:ext cx="414340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- метод двойного предпочтения;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3500438"/>
            <a:ext cx="571504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- метод нахождения потока минимальной стоимости. </a:t>
            </a:r>
            <a:endParaRPr lang="ru-RU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4714876" y="1000108"/>
            <a:ext cx="1143008" cy="22145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500826" y="385762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9322" y="1785926"/>
            <a:ext cx="20002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Матричная форма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072330" y="3500438"/>
            <a:ext cx="135732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Сетевая форма</a:t>
            </a: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решения: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 Excel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ый рисунок (71).bmp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43042" y="1142984"/>
            <a:ext cx="6000792" cy="37147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571736" y="4929198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Рисунок 2 – рабочий лист </a:t>
            </a:r>
            <a:r>
              <a:rPr lang="en-US" dirty="0" smtClean="0"/>
              <a:t>MS Excel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73).bmp"/>
          <p:cNvPicPr/>
          <p:nvPr/>
        </p:nvPicPr>
        <p:blipFill>
          <a:blip r:embed="rId2"/>
          <a:stretch>
            <a:fillRect/>
          </a:stretch>
        </p:blipFill>
        <p:spPr>
          <a:xfrm>
            <a:off x="1857356" y="571480"/>
            <a:ext cx="4548207" cy="260033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3" name="Рисунок 2" descr="Новый рисунок (75).bmp"/>
          <p:cNvPicPr/>
          <p:nvPr/>
        </p:nvPicPr>
        <p:blipFill>
          <a:blip r:embed="rId3"/>
          <a:stretch>
            <a:fillRect/>
          </a:stretch>
        </p:blipFill>
        <p:spPr>
          <a:xfrm>
            <a:off x="571472" y="3786190"/>
            <a:ext cx="4338086" cy="135732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857356" y="335756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3 – Надстройка поиск решения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57422" y="528638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Рисунок 4 – Результат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8" name="Рисунок 7" descr="Новый рисунок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3786190"/>
            <a:ext cx="3571900" cy="135732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потенциалов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8329642" cy="550072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Алгоритм метода потенциалов для решения ТЗ состоит из следующих шагов:</a:t>
            </a:r>
          </a:p>
          <a:p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Шаг 1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Построение начального плана перевозок. </a:t>
            </a:r>
          </a:p>
          <a:p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Шаг 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Проверка текущего плана на оптимальность.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план оптимален, то алгоритм завершен.</a:t>
            </a:r>
          </a:p>
          <a:p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Шаг 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Улучшение плана перевозок. Переход к шагу 1.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Новый рисунок (15)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428868"/>
            <a:ext cx="6409524" cy="1314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7356" y="3714752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Рисунок 5 –Первый шаг алгоритма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Новый рисунок (16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214818"/>
            <a:ext cx="6715172" cy="15001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7422" y="5786454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6 – Улучшенный опорный план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258</TotalTime>
  <Words>881</Words>
  <PresentationFormat>Экран (4:3)</PresentationFormat>
  <Paragraphs>159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Справедливость</vt:lpstr>
      <vt:lpstr>Тема: «Сравнительный анализ методов решения транспортной задачи»</vt:lpstr>
      <vt:lpstr>  Структура:</vt:lpstr>
      <vt:lpstr>Исторические этапы исследований  транспортной задачи:</vt:lpstr>
      <vt:lpstr>Постановка транспортной задачи</vt:lpstr>
      <vt:lpstr>Формы Транспортной задачи</vt:lpstr>
      <vt:lpstr>Методы решения транспортной задачи:</vt:lpstr>
      <vt:lpstr>Технологии решения:  MS Excel.</vt:lpstr>
      <vt:lpstr>Слайд 8</vt:lpstr>
      <vt:lpstr>Метод потенциалов</vt:lpstr>
      <vt:lpstr>Технологии решения: МAPLE</vt:lpstr>
      <vt:lpstr>Технологии решения:  Постановка транспортной задачи</vt:lpstr>
      <vt:lpstr> Технология решения:  MAPLE</vt:lpstr>
      <vt:lpstr>Технологии решения: MathCad</vt:lpstr>
      <vt:lpstr>Технологии решения: MathCad</vt:lpstr>
      <vt:lpstr>Технологии решения: MathCad</vt:lpstr>
      <vt:lpstr>Технологии решения: MathCad</vt:lpstr>
      <vt:lpstr>Технологии решения: MathCad</vt:lpstr>
      <vt:lpstr>Решение транспортной задачи, с помощью теории графов:</vt:lpstr>
      <vt:lpstr>Решение транспортной задачи, с помощью теории графов:</vt:lpstr>
      <vt:lpstr>Решение транспортной задачи, с помощью теории графов:</vt:lpstr>
      <vt:lpstr>Сравнение эффективности технологий решения транспортных задач:</vt:lpstr>
      <vt:lpstr>Заключение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«Сравнительный анализ методов решения транспортной задачи»</dc:title>
  <cp:lastModifiedBy>User</cp:lastModifiedBy>
  <cp:revision>40</cp:revision>
  <dcterms:modified xsi:type="dcterms:W3CDTF">2015-06-26T09:57:55Z</dcterms:modified>
</cp:coreProperties>
</file>