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4"/>
  </p:notesMasterIdLst>
  <p:sldIdLst>
    <p:sldId id="256" r:id="rId2"/>
    <p:sldId id="277" r:id="rId3"/>
    <p:sldId id="292" r:id="rId4"/>
    <p:sldId id="295" r:id="rId5"/>
    <p:sldId id="278" r:id="rId6"/>
    <p:sldId id="294" r:id="rId7"/>
    <p:sldId id="293" r:id="rId8"/>
    <p:sldId id="261" r:id="rId9"/>
    <p:sldId id="273" r:id="rId10"/>
    <p:sldId id="267" r:id="rId11"/>
    <p:sldId id="264" r:id="rId12"/>
    <p:sldId id="28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349" autoAdjust="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A48BAB-EF15-45E0-A2E7-484F97B8E43B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656A5-6873-4E25-8D50-BC32B44A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69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AA700-6E08-440B-9C18-CEB7C146D7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E4970-EE49-4FEB-9D0B-5A643B2A8381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0DAFA-04E8-4DD3-B9B6-EADFB7A89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8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ECE24-3D14-4C1E-8674-67421EE41E97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BC4C7-8E4B-4681-AF87-62F976ACB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3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88DA-A5F7-464F-9948-1AB626E813EE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C6DA9-9E81-43AD-8807-2DBEDEEB7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9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09C52-64AF-4837-8B03-6FF93058126E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72AF-9E3C-49B6-9FEB-CDEB083374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DE757-1500-4A53-A4EE-BB1E1E8EB950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F11E8-E4D0-46D8-9CE9-BCB2F1BA5E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AC628-BCCA-4F22-9105-F48CFDDA0FCE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3FE7A-1794-44C6-B260-6167011303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6CB46-D18F-45F5-BDC3-20CA99815263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56E8-B732-4F55-9B95-3CFCA8A91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1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5207F-201F-4C27-A240-C31833E4B81C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3CF7C-3158-4524-B48A-19147D8048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863AC-4C33-4D7C-8106-0359BC58A3DB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0754-BD62-4982-AFBC-1C8A1F631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5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E4897-CEEC-4C69-8275-38ACC6551B47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71749-E66A-49CB-8316-DC91A8286C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2465A-37F9-4B01-97C6-283A2DB854BA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96FD1-3D97-4920-878F-C2E8E62FFD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8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A85B45-F116-405F-8F4A-7E90BC60B082}" type="datetimeFigureOut">
              <a:rPr lang="ru-RU" smtClean="0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FA466A-B231-4665-ACBF-417E294F4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Lesnyak\презентации\head-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79" y="980728"/>
            <a:ext cx="28575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980728"/>
            <a:ext cx="360045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</a:t>
            </a:r>
          </a:p>
          <a:p>
            <a:endParaRPr lang="ru-RU" sz="14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</a:t>
            </a: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57250" y="3429000"/>
            <a:ext cx="73485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 smtClean="0">
              <a:latin typeface="Verdana" pitchFamily="34" charset="0"/>
            </a:endParaRPr>
          </a:p>
          <a:p>
            <a:pPr algn="ctr"/>
            <a:r>
              <a:rPr lang="ru-RU" sz="1600" b="1" dirty="0" smtClean="0">
                <a:latin typeface="Verdana" pitchFamily="34" charset="0"/>
              </a:rPr>
              <a:t>Студент </a:t>
            </a:r>
            <a:r>
              <a:rPr lang="ru-RU" sz="1600" b="1" dirty="0">
                <a:latin typeface="Verdana" pitchFamily="34" charset="0"/>
              </a:rPr>
              <a:t>кафедры «Авиа- и ракетостроения» </a:t>
            </a:r>
          </a:p>
          <a:p>
            <a:pPr algn="ctr"/>
            <a:r>
              <a:rPr lang="ru-RU" sz="1600" b="1" dirty="0">
                <a:latin typeface="Verdana" pitchFamily="34" charset="0"/>
              </a:rPr>
              <a:t>Белоусова С.И</a:t>
            </a:r>
            <a:r>
              <a:rPr lang="ru-RU" sz="1600" b="1" dirty="0" smtClean="0">
                <a:latin typeface="Verdana" pitchFamily="34" charset="0"/>
              </a:rPr>
              <a:t>.</a:t>
            </a:r>
          </a:p>
          <a:p>
            <a:pPr algn="ctr"/>
            <a:r>
              <a:rPr lang="ru-RU" sz="1600" b="1" dirty="0" smtClean="0">
                <a:latin typeface="Verdana" pitchFamily="34" charset="0"/>
              </a:rPr>
              <a:t>Научный руководитель: </a:t>
            </a:r>
            <a:r>
              <a:rPr lang="ru-RU" sz="1600" b="1" dirty="0" err="1" smtClean="0">
                <a:latin typeface="Verdana" pitchFamily="34" charset="0"/>
              </a:rPr>
              <a:t>д.т.н</a:t>
            </a:r>
            <a:r>
              <a:rPr lang="ru-RU" sz="1600" b="1" dirty="0" smtClean="0">
                <a:latin typeface="Verdana" pitchFamily="34" charset="0"/>
              </a:rPr>
              <a:t> проф. </a:t>
            </a:r>
            <a:r>
              <a:rPr lang="ru-RU" sz="1600" b="1" dirty="0" err="1" smtClean="0">
                <a:latin typeface="Verdana" pitchFamily="34" charset="0"/>
              </a:rPr>
              <a:t>Трушляков</a:t>
            </a:r>
            <a:r>
              <a:rPr lang="ru-RU" sz="1600" b="1" dirty="0" smtClean="0">
                <a:latin typeface="Verdana" pitchFamily="34" charset="0"/>
              </a:rPr>
              <a:t> В.И.</a:t>
            </a:r>
            <a:endParaRPr lang="en-US" sz="1600" b="1" dirty="0">
              <a:latin typeface="Verdana" pitchFamily="34" charset="0"/>
            </a:endParaRPr>
          </a:p>
          <a:p>
            <a:pPr algn="ctr"/>
            <a:endParaRPr lang="en-US" sz="1600" b="1" dirty="0">
              <a:solidFill>
                <a:srgbClr val="C4BD97"/>
              </a:solidFill>
              <a:latin typeface="Verdana" pitchFamily="34" charset="0"/>
            </a:endParaRPr>
          </a:p>
          <a:p>
            <a:pPr algn="ctr"/>
            <a:endParaRPr lang="en-US" sz="1600" b="1" dirty="0">
              <a:solidFill>
                <a:srgbClr val="C4BD97"/>
              </a:solidFill>
              <a:latin typeface="Verdana" pitchFamily="34" charset="0"/>
            </a:endParaRPr>
          </a:p>
          <a:p>
            <a:pPr algn="ctr"/>
            <a:endParaRPr lang="ru-RU" sz="1600" b="1" dirty="0">
              <a:solidFill>
                <a:srgbClr val="C4BD97"/>
              </a:solidFill>
              <a:latin typeface="Verdana" pitchFamily="34" charset="0"/>
            </a:endParaRPr>
          </a:p>
        </p:txBody>
      </p:sp>
      <p:sp>
        <p:nvSpPr>
          <p:cNvPr id="14342" name="Подзаголовок 2"/>
          <p:cNvSpPr>
            <a:spLocks noGrp="1"/>
          </p:cNvSpPr>
          <p:nvPr/>
        </p:nvSpPr>
        <p:spPr bwMode="auto">
          <a:xfrm>
            <a:off x="0" y="4084638"/>
            <a:ext cx="901065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Verdana" pitchFamily="34" charset="0"/>
              </a:rPr>
              <a:t> 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17312" y="2265809"/>
            <a:ext cx="928903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ОСУШКА И ОЧИСТКА ТОПЛИВНЫХ БАКОВ И МАГИСТРАЛЕЙ РАКЕТ КОСМИЧЕСКОГО НАЗНАЧЕНИЯ 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8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Заключение</a:t>
            </a:r>
            <a:endParaRPr lang="ru-RU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286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	В </a:t>
            </a:r>
            <a:r>
              <a:rPr lang="ru-RU" sz="3600" dirty="0"/>
              <a:t>итоге, реализованный проект станет решением, в первую очередь  экономической, экологической, и социальной проблемы космической деятельности России и других стран.</a:t>
            </a:r>
            <a:endParaRPr lang="ru-RU" sz="3600" b="1" dirty="0" smtClean="0">
              <a:latin typeface="Verdana" pitchFamily="34" charset="0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0825" y="6550069"/>
            <a:ext cx="8893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1200" dirty="0" smtClean="0">
                <a:latin typeface="Verdana" pitchFamily="34" charset="0"/>
              </a:rPr>
              <a:t>                                                                                                                                               12/14</a:t>
            </a:r>
            <a:endParaRPr lang="ru-RU" altLang="ru-RU" sz="1200" dirty="0">
              <a:latin typeface="Verdana" pitchFamily="34" charset="0"/>
            </a:endParaRPr>
          </a:p>
        </p:txBody>
      </p:sp>
      <p:sp>
        <p:nvSpPr>
          <p:cNvPr id="27652" name="Подзаголовок 2"/>
          <p:cNvSpPr>
            <a:spLocks noGrp="1"/>
          </p:cNvSpPr>
          <p:nvPr/>
        </p:nvSpPr>
        <p:spPr bwMode="auto">
          <a:xfrm>
            <a:off x="9525" y="5707493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1400" dirty="0">
              <a:latin typeface="Verdana" pitchFamily="34" charset="0"/>
            </a:endParaRPr>
          </a:p>
          <a:p>
            <a:r>
              <a:rPr lang="ru-RU" sz="1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</a:t>
            </a:r>
            <a:endParaRPr lang="ru-RU" altLang="ru-RU" sz="1200" dirty="0">
              <a:latin typeface="Verdana" pitchFamily="34" charset="0"/>
            </a:endParaRPr>
          </a:p>
        </p:txBody>
      </p:sp>
      <p:pic>
        <p:nvPicPr>
          <p:cNvPr id="27653" name="Picture 2" descr="D:\Учеба\флэша-август14\1\все\А Москва2014\картинки\Rakete_Erde_493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931666"/>
            <a:ext cx="2762781" cy="276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25638"/>
            <a:ext cx="2880320" cy="23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Список литературы </a:t>
            </a:r>
            <a:endParaRPr lang="ru-RU" sz="28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635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1. Шатров Я. Т. Обеспечение экологической безопасности ракетно-космической деятельности / Я. Т.Шатров.- Королев ; М. : ЦНИИмаш, 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2010.-261с.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2. Трушляков В.И., Шатров Я.Т., Шалай В.В. Снижение техногенного воздействия ракетных средств выведения на жидких токсичных компонентах ракетного топлива на окружающую среду: монография/под ред. В.И, Трушлякова. Омск: из-во ОмГТУ, 2004. 220 с.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3. Пат. 2359876 РФ. Способ очистки отделяющейся части ракеты от жидких токсичных остатков компонентов ракетного топлива и устройство для его осуществления / В. И.   Трушляков, В. Ю. Куденцов, П. В. Одинцов, В. В. Шалай, М. В. Шукшин; опубл. 27.06.2009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4. Трушляков В.И., В.Ю. Куденцов Газификация жидких остатков ракетного топлива в условиях малой гравитации/ Полёт. – 2011. №3 – С.33-40.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5. Пат. 2173223 РФ Способ очистки дисперсного материала от нефтепродуктов и устройство для его осуществления. Патент </a:t>
            </a:r>
            <a:r>
              <a:rPr lang="en-US" sz="1300" b="1" smtClean="0">
                <a:latin typeface="Verdana" pitchFamily="34" charset="0"/>
              </a:rPr>
              <a:t>B</a:t>
            </a:r>
            <a:r>
              <a:rPr lang="ru-RU" sz="1300" b="1" smtClean="0">
                <a:latin typeface="Verdana" pitchFamily="34" charset="0"/>
              </a:rPr>
              <a:t>09 </a:t>
            </a:r>
            <a:r>
              <a:rPr lang="en-US" sz="1300" b="1" smtClean="0">
                <a:latin typeface="Verdana" pitchFamily="34" charset="0"/>
              </a:rPr>
              <a:t>C</a:t>
            </a:r>
            <a:r>
              <a:rPr lang="ru-RU" sz="1300" b="1" smtClean="0">
                <a:latin typeface="Verdana" pitchFamily="34" charset="0"/>
              </a:rPr>
              <a:t>1/06, </a:t>
            </a:r>
            <a:r>
              <a:rPr lang="en-US" sz="1300" b="1" smtClean="0">
                <a:latin typeface="Verdana" pitchFamily="34" charset="0"/>
              </a:rPr>
              <a:t>E</a:t>
            </a:r>
            <a:r>
              <a:rPr lang="ru-RU" sz="1300" b="1" smtClean="0">
                <a:latin typeface="Verdana" pitchFamily="34" charset="0"/>
              </a:rPr>
              <a:t>01 </a:t>
            </a:r>
            <a:r>
              <a:rPr lang="en-US" sz="1300" b="1" smtClean="0">
                <a:latin typeface="Verdana" pitchFamily="34" charset="0"/>
              </a:rPr>
              <a:t>H</a:t>
            </a:r>
            <a:r>
              <a:rPr lang="ru-RU" sz="1300" b="1" smtClean="0">
                <a:latin typeface="Verdana" pitchFamily="34" charset="0"/>
              </a:rPr>
              <a:t>12/00, </a:t>
            </a:r>
            <a:r>
              <a:rPr lang="en-US" sz="1300" b="1" smtClean="0">
                <a:latin typeface="Verdana" pitchFamily="34" charset="0"/>
              </a:rPr>
              <a:t>E</a:t>
            </a:r>
            <a:r>
              <a:rPr lang="ru-RU" sz="1300" b="1" smtClean="0">
                <a:latin typeface="Verdana" pitchFamily="34" charset="0"/>
              </a:rPr>
              <a:t>02 </a:t>
            </a:r>
            <a:r>
              <a:rPr lang="en-US" sz="1300" b="1" smtClean="0">
                <a:latin typeface="Verdana" pitchFamily="34" charset="0"/>
              </a:rPr>
              <a:t>B</a:t>
            </a:r>
            <a:r>
              <a:rPr lang="ru-RU" sz="1300" b="1" smtClean="0">
                <a:latin typeface="Verdana" pitchFamily="34" charset="0"/>
              </a:rPr>
              <a:t> 14/04. ОмГТУ, заяв. №99117474/13 от 10.08.1999/ Трушляков В.И., Доронин В.П., Шалай В.В., Сальников В.С., Блинов В.Н., Карнаухов Н.А.; опуб. 10.09.2001 Бюл. №25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          6. Пат. 122919 РФ. Техническое средство для детоксикации почв, загрязненных НДМГ / Е.Г. Писенко, А.П. Киселев, Н.Б. Захарова, А.В. Соловьев; опубл. 20.12.2012 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         7. Пат. 2424020 РФ. Способ детоксикации несимметричного диметилгидразина в почве и грунте / И.А. Родин, А.Д. Смоленков, О.А. Шпигун, М.В. Попик;  опубл. 20.07.2011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         8. Пат. 95110478 РФ. Способ обезвреживания грунта и почвы от токсичных органических веществ / Н.А. Кручинин, Н.И. Нехорошев; опубл. 20.06.1997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smtClean="0">
                <a:latin typeface="Verdana" pitchFamily="34" charset="0"/>
              </a:rPr>
              <a:t>         9. Пат. 2253520 РФ. Способ обезвреживания технологических проливов жидкостей, содержащих 1,1-диметилгидразин / Д.А. Манышев, О.В. Попов,  В.М. Островская, Н.В. Давидовский, О.А. Прокопенко, А.К. Буряк, А.В. Ульянов, О.Л. Голуб, С.И. Ануфриева; опубл. 10.06.2005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000" b="1" smtClean="0">
              <a:latin typeface="Verdana" pitchFamily="34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9525" y="5934075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Verdana" pitchFamily="34" charset="0"/>
              </a:rPr>
              <a:t>                                                                                                                                                            </a:t>
            </a:r>
          </a:p>
          <a:p>
            <a:r>
              <a:rPr lang="ru-RU" sz="1800" b="1">
                <a:latin typeface="Times New Roman" pitchFamily="18" charset="0"/>
                <a:cs typeface="FrankRuehl" pitchFamily="34" charset="-79"/>
              </a:rPr>
              <a:t>                                                </a:t>
            </a:r>
            <a:endParaRPr lang="ru-RU" sz="1800">
              <a:latin typeface="Calibri" pitchFamily="34" charset="0"/>
            </a:endParaRPr>
          </a:p>
          <a:p>
            <a:endParaRPr lang="ru-RU" sz="1800">
              <a:latin typeface="Calibri" pitchFamily="34" charset="0"/>
            </a:endParaRPr>
          </a:p>
        </p:txBody>
      </p:sp>
      <p:sp>
        <p:nvSpPr>
          <p:cNvPr id="28676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</a:t>
            </a:r>
            <a:endParaRPr lang="ru-RU" altLang="ru-RU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218488" y="6367462"/>
            <a:ext cx="762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cs typeface="Arial" charset="0"/>
              </a:rPr>
              <a:t>      14</a:t>
            </a:r>
            <a:r>
              <a:rPr lang="en-US" sz="1400" dirty="0" smtClean="0">
                <a:cs typeface="Arial" charset="0"/>
              </a:rPr>
              <a:t>/1</a:t>
            </a:r>
            <a:r>
              <a:rPr lang="ru-RU" sz="1400" dirty="0">
                <a:cs typeface="Arial" charset="0"/>
              </a:rPr>
              <a:t>4</a:t>
            </a:r>
            <a:endParaRPr lang="ru-RU" dirty="0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909763"/>
            <a:ext cx="78486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Спасибо за внимание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e-mail: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belousova.s.i@mail.ru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            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29699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</a:t>
            </a:r>
            <a:endParaRPr lang="ru-RU" altLang="ru-RU" sz="1400" dirty="0">
              <a:latin typeface="Verdana" pitchFamily="34" charset="0"/>
            </a:endParaRPr>
          </a:p>
        </p:txBody>
      </p:sp>
      <p:pic>
        <p:nvPicPr>
          <p:cNvPr id="29700" name="Picture 2" descr="D:\Учеба\флэша-август14\1\все\А Москва2014\картинки\RetroRocket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887413"/>
            <a:ext cx="15271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D:\Учеба\флэша-август14\1\все\А Москва2014\картинки\RetroRocket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133600"/>
            <a:ext cx="15287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126205" y="50942"/>
            <a:ext cx="8901113" cy="5184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latin typeface="Verdana" pitchFamily="34" charset="0"/>
              </a:rPr>
              <a:t>Решаемая проблема: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latin typeface="Verdana" pitchFamily="34" charset="0"/>
              </a:rPr>
              <a:t>	Разработка технологии газификации для очистки жидкостей в топливных баках </a:t>
            </a:r>
            <a:r>
              <a:rPr lang="ru-RU" sz="2000" b="1" dirty="0">
                <a:latin typeface="Verdana" pitchFamily="34" charset="0"/>
              </a:rPr>
              <a:t>ракет </a:t>
            </a:r>
            <a:r>
              <a:rPr lang="ru-RU" sz="2000" b="1" dirty="0" smtClean="0">
                <a:latin typeface="Verdana" pitchFamily="34" charset="0"/>
              </a:rPr>
              <a:t>на всех этапах жизненного цикла (Очистка топливных магистралей и баков ракет космического назначения от остатков жидких компонентов топлива)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dirty="0" smtClean="0">
                <a:latin typeface="Verdana" pitchFamily="34" charset="0"/>
              </a:rPr>
              <a:t>Актуальность: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000" b="1" dirty="0" smtClean="0">
                <a:latin typeface="Verdana" pitchFamily="34" charset="0"/>
              </a:rPr>
              <a:t>	Снижение техногенного воздействия пусков РКН на окружающую</a:t>
            </a:r>
          </a:p>
          <a:p>
            <a:pPr marL="0" indent="0" eaLnBrk="1" hangingPunct="1">
              <a:buFont typeface="Arial" charset="0"/>
              <a:buNone/>
            </a:pPr>
            <a:endParaRPr lang="ru-RU" sz="2000" b="1" dirty="0" smtClean="0">
              <a:latin typeface="Verdana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600" b="1" dirty="0" smtClean="0">
              <a:latin typeface="Verdana" pitchFamily="34" charset="0"/>
            </a:endParaRPr>
          </a:p>
        </p:txBody>
      </p:sp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6398136"/>
            <a:ext cx="762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1600">
              <a:latin typeface="Verdana" pitchFamily="34" charset="0"/>
            </a:endParaRPr>
          </a:p>
        </p:txBody>
      </p:sp>
      <p:pic>
        <p:nvPicPr>
          <p:cNvPr id="16388" name="Picture 4" descr="C:\Users\gagarin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4149080"/>
            <a:ext cx="59881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973547" y="5876925"/>
            <a:ext cx="2847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1400" dirty="0">
                <a:latin typeface="Verdana" pitchFamily="34" charset="0"/>
              </a:rPr>
              <a:t>               </a:t>
            </a:r>
          </a:p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/>
        </p:nvSpPr>
        <p:spPr bwMode="auto">
          <a:xfrm>
            <a:off x="161925" y="60293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</a:t>
            </a: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http://img.ntv.ru/home/news/20130702/proton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73829"/>
            <a:ext cx="4793377" cy="22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>
          <a:xfrm>
            <a:off x="461962" y="73349"/>
            <a:ext cx="8229600" cy="4525963"/>
          </a:xfrm>
        </p:spPr>
        <p:txBody>
          <a:bodyPr/>
          <a:lstStyle/>
          <a:p>
            <a:pPr marL="109538" indent="0">
              <a:buNone/>
            </a:pPr>
            <a:r>
              <a:rPr lang="ru-RU" sz="1800" b="1" dirty="0" smtClean="0">
                <a:latin typeface="Verdana" pitchFamily="34" charset="0"/>
              </a:rPr>
              <a:t>	В </a:t>
            </a:r>
            <a:r>
              <a:rPr lang="ru-RU" sz="1800" b="1" dirty="0">
                <a:latin typeface="Verdana" pitchFamily="34" charset="0"/>
              </a:rPr>
              <a:t>настоящее время в большинстве регионов России экологическая ситуация не только неблагоприятная, но и катастрофическая. К наиболее опасным на сегодняшний день проявлениям экологического кризиса относятся техногенное опустынивание, деградация почв, истощение и загрязнение водных ресурсов, загрязнение атмосферы, сокращение количества лесов</a:t>
            </a:r>
            <a:endParaRPr lang="ru-RU" sz="1800" b="1" dirty="0" smtClean="0">
              <a:latin typeface="Verdana" pitchFamily="34" charset="0"/>
            </a:endParaRPr>
          </a:p>
        </p:txBody>
      </p:sp>
      <p:pic>
        <p:nvPicPr>
          <p:cNvPr id="19458" name="Picture 2" descr="D:\Учеба\флэша-август14\1\все\А Москва2014\картинки\Rakete_Erde_493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332656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12763" y="5706916"/>
            <a:ext cx="8351837" cy="1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1200" dirty="0"/>
          </a:p>
          <a:p>
            <a:pPr algn="ctr">
              <a:spcBef>
                <a:spcPct val="20000"/>
              </a:spcBef>
            </a:pPr>
            <a:endParaRPr lang="ru-RU" altLang="ru-RU" sz="1200" dirty="0" smtClean="0"/>
          </a:p>
          <a:p>
            <a:pPr algn="ctr">
              <a:spcBef>
                <a:spcPct val="20000"/>
              </a:spcBef>
            </a:pPr>
            <a:r>
              <a:rPr lang="ru-RU" altLang="ru-RU" sz="1200" dirty="0"/>
              <a:t> </a:t>
            </a:r>
            <a:r>
              <a:rPr lang="ru-RU" altLang="ru-RU" sz="1200" dirty="0" smtClean="0"/>
              <a:t>                                                                                                                                                                                </a:t>
            </a:r>
          </a:p>
          <a:p>
            <a:pPr algn="ctr">
              <a:spcBef>
                <a:spcPct val="20000"/>
              </a:spcBef>
            </a:pPr>
            <a:r>
              <a:rPr lang="ru-RU" alt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altLang="ru-RU" sz="1400" dirty="0">
              <a:latin typeface="Verdana" pitchFamily="34" charset="0"/>
            </a:endParaRPr>
          </a:p>
          <a:p>
            <a:r>
              <a:rPr lang="ru-RU" altLang="ru-RU" sz="1400" dirty="0">
                <a:latin typeface="Verdana" pitchFamily="34" charset="0"/>
              </a:rPr>
              <a:t>                                                                                                                            </a:t>
            </a: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 </a:t>
            </a:r>
          </a:p>
          <a:p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alt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        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D:\Учеба\флэша-август14\1\все\А Москва2014\картинки\511_589b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36" y="2364440"/>
            <a:ext cx="8372367" cy="365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Сброс </a:t>
            </a:r>
            <a:r>
              <a:rPr lang="ru-RU" sz="2700" dirty="0"/>
              <a:t>неиспользуемых остатков топлива из баков и магистралей отработанных ступеней РКН не решает поставленной задачи по снижению техногенного воздействия пусков РКН, а только перераспределяет между сферами окружающей среды (атмосфера, грунты в районах падения).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861816" cy="34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6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0" y="41275"/>
            <a:ext cx="9151938" cy="48021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1900" b="1" dirty="0" smtClean="0">
              <a:latin typeface="Verdana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1900" b="1" dirty="0" smtClean="0">
                <a:latin typeface="Verdana" pitchFamily="34" charset="0"/>
              </a:rPr>
              <a:t>Объект  исследования:</a:t>
            </a:r>
          </a:p>
          <a:p>
            <a:pPr eaLnBrk="1" hangingPunct="1">
              <a:buFont typeface="Wingdings 3" pitchFamily="18" charset="2"/>
              <a:buNone/>
            </a:pPr>
            <a:endParaRPr lang="ru-RU" sz="1900" b="1" dirty="0" smtClean="0">
              <a:latin typeface="Verdana" pitchFamily="34" charset="0"/>
            </a:endParaRPr>
          </a:p>
          <a:p>
            <a:pPr eaLnBrk="1" hangingPunct="1">
              <a:buNone/>
            </a:pPr>
            <a:r>
              <a:rPr lang="ru-RU" sz="2000" b="1" i="1" dirty="0" smtClean="0"/>
              <a:t>при </a:t>
            </a:r>
            <a:r>
              <a:rPr lang="ru-RU" sz="2000" b="1" i="1" dirty="0"/>
              <a:t>изготовлении, ремонте: </a:t>
            </a:r>
            <a:r>
              <a:rPr lang="ru-RU" sz="2000" dirty="0"/>
              <a:t>проведение различных испытаний консервация, </a:t>
            </a:r>
            <a:r>
              <a:rPr lang="ru-RU" sz="2000" dirty="0" err="1"/>
              <a:t>расконсервация</a:t>
            </a:r>
            <a:r>
              <a:rPr lang="ru-RU" sz="2000" dirty="0"/>
              <a:t> и т.д</a:t>
            </a:r>
            <a:r>
              <a:rPr lang="ru-RU" sz="2000" dirty="0" smtClean="0"/>
              <a:t>.;</a:t>
            </a:r>
          </a:p>
          <a:p>
            <a:pPr eaLnBrk="1" hangingPunct="1">
              <a:buNone/>
            </a:pPr>
            <a:r>
              <a:rPr lang="ru-RU" sz="2000" b="1" i="1" dirty="0" smtClean="0"/>
              <a:t> </a:t>
            </a:r>
            <a:r>
              <a:rPr lang="ru-RU" sz="2000" b="1" i="1" dirty="0"/>
              <a:t>в полёте: </a:t>
            </a:r>
            <a:r>
              <a:rPr lang="ru-RU" sz="2000" dirty="0"/>
              <a:t>удаление остатков топлива из баков и магистралей ступеней РКН после выключения маршевого двигателя</a:t>
            </a:r>
            <a:r>
              <a:rPr lang="ru-RU" sz="2000" dirty="0" smtClean="0"/>
              <a:t>;</a:t>
            </a:r>
          </a:p>
          <a:p>
            <a:pPr eaLnBrk="1" hangingPunct="1">
              <a:buNone/>
            </a:pPr>
            <a:r>
              <a:rPr lang="ru-RU" sz="2000" dirty="0" smtClean="0"/>
              <a:t> </a:t>
            </a:r>
            <a:r>
              <a:rPr lang="ru-RU" sz="2000" b="1" i="1" dirty="0"/>
              <a:t>в районах падения: </a:t>
            </a:r>
            <a:r>
              <a:rPr lang="ru-RU" sz="2000" dirty="0"/>
              <a:t>разделка топливных отсеков, </a:t>
            </a:r>
            <a:r>
              <a:rPr lang="ru-RU" sz="2000" dirty="0" err="1"/>
              <a:t>детоксикация</a:t>
            </a:r>
            <a:r>
              <a:rPr lang="ru-RU" sz="2000" dirty="0"/>
              <a:t> грунтов и т.д.) </a:t>
            </a:r>
            <a:r>
              <a:rPr lang="ru-RU" sz="1900" b="1" dirty="0" smtClean="0">
                <a:latin typeface="Verdana" pitchFamily="34" charset="0"/>
              </a:rPr>
              <a:t>		 		</a:t>
            </a:r>
          </a:p>
          <a:p>
            <a:pPr eaLnBrk="1" hangingPunct="1">
              <a:buFontTx/>
              <a:buChar char="-"/>
            </a:pPr>
            <a:endParaRPr lang="ru-RU" sz="1900" b="1" dirty="0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sz="1900" b="1" dirty="0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sz="1500" b="1" dirty="0" smtClean="0">
              <a:latin typeface="Verdana" pitchFamily="34" charset="0"/>
            </a:endParaRP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45347" y="6492875"/>
            <a:ext cx="762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140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600" dirty="0">
              <a:latin typeface="Verdana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 bwMode="auto">
          <a:xfrm>
            <a:off x="161925" y="60293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«</a:t>
            </a:r>
            <a:r>
              <a:rPr lang="ru-RU" sz="1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систем, </a:t>
            </a:r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механизмов </a:t>
            </a:r>
            <a:r>
              <a:rPr lang="ru-RU" sz="1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машин»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400" b="1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11-13 ноября 2014</a:t>
            </a: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6469703"/>
              </p:ext>
            </p:extLst>
          </p:nvPr>
        </p:nvGraphicFramePr>
        <p:xfrm>
          <a:off x="251520" y="3564728"/>
          <a:ext cx="24542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тография Photo Editor" r:id="rId3" imgW="6409524" imgH="4315427" progId="MSPhotoEd.3">
                  <p:embed/>
                </p:oleObj>
              </mc:Choice>
              <mc:Fallback>
                <p:oleObj name="Фотография Photo Editor" r:id="rId3" imgW="6409524" imgH="4315427" progId="MSPhotoEd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64728"/>
                        <a:ext cx="2454275" cy="165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0162" y="3573017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550" y="3535841"/>
            <a:ext cx="2654930" cy="167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25" y="5319948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Районы падения отработанных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ступеней РКН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3964" y="5323326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районе старта при запуске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РКН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2362" y="5343031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активном участке полета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РКН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9100" y="2863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 загрязнения на разных этапах жизненного цикла</a:t>
            </a:r>
            <a:endParaRPr lang="ru-RU" sz="2800" i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615428" y="1124744"/>
            <a:ext cx="8229600" cy="4525962"/>
          </a:xfrm>
        </p:spPr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r>
              <a:rPr lang="ru-RU" sz="1800" dirty="0" smtClean="0">
                <a:latin typeface="Verdana" pitchFamily="34" charset="0"/>
              </a:rPr>
              <a:t> 	Для разработки технологической очистки топливного бака необходимо учитывать модели загрязнения. </a:t>
            </a:r>
          </a:p>
          <a:p>
            <a:pPr marL="109538" indent="0" eaLnBrk="1" hangingPunct="1">
              <a:buFont typeface="Wingdings 3" pitchFamily="18" charset="2"/>
              <a:buNone/>
            </a:pPr>
            <a:r>
              <a:rPr lang="ru-RU" sz="1800" dirty="0" smtClean="0">
                <a:latin typeface="Verdana" pitchFamily="34" charset="0"/>
              </a:rPr>
              <a:t>На заводе: жировые пятна, стружка, пыль, масляные капли</a:t>
            </a:r>
          </a:p>
          <a:p>
            <a:pPr marL="109538" indent="0" eaLnBrk="1" hangingPunct="1"/>
            <a:r>
              <a:rPr lang="ru-RU" sz="1800" dirty="0" smtClean="0">
                <a:latin typeface="Verdana" pitchFamily="34" charset="0"/>
              </a:rPr>
              <a:t>На старте космодрома, ТК (при заправке, ремонте) : остатки компонентов токсичного ракетного топлива (КРТ)</a:t>
            </a:r>
          </a:p>
          <a:p>
            <a:pPr marL="109538" indent="0" eaLnBrk="1" hangingPunct="1"/>
            <a:r>
              <a:rPr lang="ru-RU" sz="1800" dirty="0" smtClean="0">
                <a:latin typeface="Verdana" pitchFamily="34" charset="0"/>
              </a:rPr>
              <a:t>Районы падения: проливы КРТ</a:t>
            </a: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726" y="3270289"/>
            <a:ext cx="4766378" cy="28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42" y="3270289"/>
            <a:ext cx="4297965" cy="28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283642" y="6581001"/>
            <a:ext cx="8893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1200" dirty="0" smtClean="0">
                <a:latin typeface="Verdana" pitchFamily="34" charset="0"/>
              </a:rPr>
              <a:t>                                                                                                                                                      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/>
        </p:nvSpPr>
        <p:spPr bwMode="auto">
          <a:xfrm>
            <a:off x="162991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</a:t>
            </a: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le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3167" y="3284984"/>
            <a:ext cx="4465203" cy="2365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-1218390" y="5907632"/>
            <a:ext cx="12096581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dirty="0" smtClean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20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200" dirty="0" smtClean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</a:rPr>
              <a:t>              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FrankRuehl" pitchFamily="34" charset="-79"/>
              </a:rPr>
              <a:t>                                                </a:t>
            </a:r>
            <a:endParaRPr lang="ru-RU" sz="1200" dirty="0">
              <a:latin typeface="Calibri" pitchFamily="34" charset="0"/>
            </a:endParaRPr>
          </a:p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427538" y="0"/>
            <a:ext cx="47164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/>
              <a:t>Разработка методики находится на научно-исследовательской стадии. Экспериментальные исследования планируются в 2015-2016 году. </a:t>
            </a:r>
            <a:endParaRPr lang="ru-RU" sz="2000" dirty="0" smtClean="0"/>
          </a:p>
          <a:p>
            <a:r>
              <a:rPr lang="ru-RU" sz="2000" dirty="0"/>
              <a:t>	Омская область заинтересована в реализации работ по созданию методики нейтрализации для очистки агрегатов и узлов, топливных отсеков ступеней ракет. 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1508" name="Рисунок 6" descr="Сист нейтрализации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442753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50825" y="2492375"/>
            <a:ext cx="120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Verdana" pitchFamily="34" charset="0"/>
              </a:rPr>
              <a:t>ФОК-615</a:t>
            </a:r>
          </a:p>
        </p:txBody>
      </p:sp>
      <p:sp>
        <p:nvSpPr>
          <p:cNvPr id="7" name="Подзаголовок 2"/>
          <p:cNvSpPr>
            <a:spLocks noGrp="1"/>
          </p:cNvSpPr>
          <p:nvPr/>
        </p:nvSpPr>
        <p:spPr bwMode="auto">
          <a:xfrm>
            <a:off x="9525" y="594331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</a:t>
            </a: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6" y="260648"/>
            <a:ext cx="2564210" cy="192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"/>
            <a:ext cx="9144000" cy="7857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Прототип перспективного метода нейтрализации</a:t>
            </a:r>
            <a:endParaRPr lang="ru-RU" sz="32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79388" y="5934075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Verdana" pitchFamily="34" charset="0"/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1800" b="1">
                <a:latin typeface="Times New Roman" pitchFamily="18" charset="0"/>
                <a:cs typeface="FrankRuehl" pitchFamily="34" charset="-79"/>
              </a:rPr>
              <a:t>                                                </a:t>
            </a:r>
            <a:endParaRPr lang="ru-RU" sz="1800">
              <a:latin typeface="Calibri" pitchFamily="34" charset="0"/>
            </a:endParaRPr>
          </a:p>
          <a:p>
            <a:endParaRPr lang="ru-RU" sz="1800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803" y="1474350"/>
            <a:ext cx="22542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3017902" y="1986834"/>
            <a:ext cx="57864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latin typeface="Verdana" pitchFamily="34" charset="0"/>
            </a:endParaRPr>
          </a:p>
          <a:p>
            <a:r>
              <a:rPr lang="ru-RU" sz="1200" dirty="0">
                <a:latin typeface="Verdana" pitchFamily="34" charset="0"/>
              </a:rPr>
              <a:t>Активная бортовая система спуска:</a:t>
            </a:r>
          </a:p>
          <a:p>
            <a:r>
              <a:rPr lang="en-US" sz="1200" dirty="0">
                <a:latin typeface="Verdana" pitchFamily="34" charset="0"/>
              </a:rPr>
              <a:t>1  </a:t>
            </a:r>
            <a:r>
              <a:rPr lang="ru-RU" sz="1200" dirty="0">
                <a:latin typeface="Verdana" pitchFamily="34" charset="0"/>
              </a:rPr>
              <a:t>Жидкостной ракетный двигатель;</a:t>
            </a:r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2 </a:t>
            </a:r>
            <a:r>
              <a:rPr lang="ru-RU" sz="1200" dirty="0">
                <a:latin typeface="Verdana" pitchFamily="34" charset="0"/>
              </a:rPr>
              <a:t>Бак горючего;</a:t>
            </a:r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3</a:t>
            </a:r>
            <a:r>
              <a:rPr lang="ru-RU" sz="1200" dirty="0">
                <a:latin typeface="Verdana" pitchFamily="34" charset="0"/>
              </a:rPr>
              <a:t> Газогенератор бака горючего с акустическим излучателем;</a:t>
            </a:r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4 </a:t>
            </a:r>
            <a:r>
              <a:rPr lang="ru-RU" sz="1200" dirty="0">
                <a:latin typeface="Verdana" pitchFamily="34" charset="0"/>
              </a:rPr>
              <a:t>Жидкие остатки горючего;</a:t>
            </a:r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5 </a:t>
            </a:r>
            <a:r>
              <a:rPr lang="ru-RU" sz="1200" dirty="0">
                <a:latin typeface="Verdana" pitchFamily="34" charset="0"/>
              </a:rPr>
              <a:t>Бак окислителя;</a:t>
            </a:r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6 </a:t>
            </a:r>
            <a:r>
              <a:rPr lang="ru-RU" sz="1200" dirty="0">
                <a:latin typeface="Verdana" pitchFamily="34" charset="0"/>
              </a:rPr>
              <a:t>Жидкие остатки окислителя;</a:t>
            </a:r>
            <a:r>
              <a:rPr lang="en-US" sz="1200" dirty="0">
                <a:latin typeface="Verdana" pitchFamily="34" charset="0"/>
              </a:rPr>
              <a:t> </a:t>
            </a:r>
          </a:p>
          <a:p>
            <a:r>
              <a:rPr lang="en-US" sz="1200" dirty="0">
                <a:latin typeface="Verdana" pitchFamily="34" charset="0"/>
              </a:rPr>
              <a:t>7 </a:t>
            </a:r>
            <a:r>
              <a:rPr lang="ru-RU" sz="1200" dirty="0">
                <a:latin typeface="Verdana" pitchFamily="34" charset="0"/>
              </a:rPr>
              <a:t>Газогенератор бака окислителя с акустическим излучателем;</a:t>
            </a:r>
            <a:endParaRPr lang="en-US" sz="1200" dirty="0">
              <a:latin typeface="Verdana" pitchFamily="34" charset="0"/>
            </a:endParaRPr>
          </a:p>
          <a:p>
            <a:r>
              <a:rPr lang="en-US" sz="1200" dirty="0">
                <a:latin typeface="Verdana" pitchFamily="34" charset="0"/>
              </a:rPr>
              <a:t>8 </a:t>
            </a:r>
            <a:r>
              <a:rPr lang="ru-RU" sz="1200" dirty="0">
                <a:latin typeface="Verdana" pitchFamily="34" charset="0"/>
              </a:rPr>
              <a:t>Специальный газовый ракетный двигатель.</a:t>
            </a:r>
          </a:p>
          <a:p>
            <a:endParaRPr lang="ru-RU" sz="1400" b="1" dirty="0">
              <a:latin typeface="Verdana" pitchFamily="34" charset="0"/>
            </a:endParaRPr>
          </a:p>
          <a:p>
            <a:r>
              <a:rPr lang="ru-RU" sz="1400" b="1" dirty="0">
                <a:latin typeface="Verdana" pitchFamily="34" charset="0"/>
              </a:rPr>
              <a:t>	</a:t>
            </a:r>
          </a:p>
        </p:txBody>
      </p:sp>
      <p:sp>
        <p:nvSpPr>
          <p:cNvPr id="22533" name="Подзаголовок 2"/>
          <p:cNvSpPr>
            <a:spLocks noGrp="1"/>
          </p:cNvSpPr>
          <p:nvPr/>
        </p:nvSpPr>
        <p:spPr bwMode="auto">
          <a:xfrm>
            <a:off x="-131665" y="5767386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140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200" dirty="0" smtClean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20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200" dirty="0" smtClean="0">
                <a:latin typeface="Verdana" pitchFamily="34" charset="0"/>
              </a:rPr>
              <a:t>                                                                                                                                                               </a:t>
            </a:r>
            <a:endParaRPr lang="ru-RU" altLang="ru-RU" sz="1200" dirty="0">
              <a:latin typeface="Verdana" pitchFamily="34" charset="0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179388" y="867039"/>
            <a:ext cx="8624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latin typeface="Calibri" pitchFamily="34" charset="0"/>
              </a:rPr>
              <a:t>	На базе </a:t>
            </a:r>
            <a:r>
              <a:rPr lang="ru-RU" sz="1800" b="1" dirty="0" err="1">
                <a:latin typeface="Calibri" pitchFamily="34" charset="0"/>
              </a:rPr>
              <a:t>ОмГТУ</a:t>
            </a:r>
            <a:r>
              <a:rPr lang="ru-RU" sz="1800" b="1" dirty="0">
                <a:latin typeface="Calibri" pitchFamily="34" charset="0"/>
              </a:rPr>
              <a:t> научно-образовательным центром “Космическая </a:t>
            </a:r>
            <a:r>
              <a:rPr lang="ru-RU" sz="1800" b="1" dirty="0" smtClean="0">
                <a:latin typeface="Calibri" pitchFamily="34" charset="0"/>
              </a:rPr>
              <a:t>экология” </a:t>
            </a:r>
            <a:r>
              <a:rPr lang="ru-RU" sz="1800" b="1" dirty="0">
                <a:latin typeface="Calibri" pitchFamily="34" charset="0"/>
              </a:rPr>
              <a:t>была разработана система газификации невыработанных остатков топлива</a:t>
            </a:r>
          </a:p>
        </p:txBody>
      </p:sp>
      <p:sp>
        <p:nvSpPr>
          <p:cNvPr id="8" name="Подзаголовок 2"/>
          <p:cNvSpPr>
            <a:spLocks noGrp="1"/>
          </p:cNvSpPr>
          <p:nvPr/>
        </p:nvSpPr>
        <p:spPr bwMode="auto">
          <a:xfrm>
            <a:off x="0" y="593407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20" y="4026071"/>
            <a:ext cx="2726230" cy="260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15" y="4304037"/>
            <a:ext cx="2344886" cy="174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6"/>
          <p:cNvSpPr txBox="1">
            <a:spLocks noChangeArrowheads="1"/>
          </p:cNvSpPr>
          <p:nvPr/>
        </p:nvSpPr>
        <p:spPr bwMode="auto">
          <a:xfrm>
            <a:off x="-6819925" y="5937397"/>
            <a:ext cx="227934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dirty="0" smtClean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1200" dirty="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200" dirty="0" smtClean="0">
                <a:latin typeface="Verdana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FrankRuehl" pitchFamily="34" charset="-79"/>
              </a:rPr>
              <a:t>                                                </a:t>
            </a:r>
            <a:endParaRPr lang="ru-RU" sz="1800" dirty="0">
              <a:latin typeface="Calibri" pitchFamily="34" charset="0"/>
            </a:endParaRPr>
          </a:p>
          <a:p>
            <a:r>
              <a:rPr lang="ru-RU" altLang="ru-RU" sz="1400" dirty="0">
                <a:latin typeface="Verdana" pitchFamily="34" charset="0"/>
              </a:rPr>
              <a:t>                                            </a:t>
            </a:r>
            <a:r>
              <a:rPr lang="ru-RU" sz="1800" dirty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 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9512" y="804069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озможная </a:t>
            </a:r>
            <a:r>
              <a:rPr lang="ru-RU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схема использования предлагаемого метода для нейтрализации топливного отсека</a:t>
            </a:r>
            <a:endParaRPr lang="ru-RU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9585"/>
            <a:ext cx="9144000" cy="7857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Предлагаемые методы нейтрализации</a:t>
            </a:r>
            <a:endParaRPr lang="ru-RU" sz="32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25604" name="Подзаголовок 2"/>
          <p:cNvSpPr>
            <a:spLocks noGrp="1"/>
          </p:cNvSpPr>
          <p:nvPr/>
        </p:nvSpPr>
        <p:spPr bwMode="auto">
          <a:xfrm>
            <a:off x="9525" y="5876925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altLang="ru-RU" sz="1400"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endParaRPr lang="ru-RU" altLang="ru-RU" sz="1600">
              <a:latin typeface="Verdana" pitchFamily="34" charset="0"/>
            </a:endParaRP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4851162" y="2060848"/>
            <a:ext cx="439248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1- система формирования теплоносителя, </a:t>
            </a:r>
          </a:p>
          <a:p>
            <a:r>
              <a:rPr lang="ru-RU" sz="1600" dirty="0">
                <a:latin typeface="Calibri" pitchFamily="34" charset="0"/>
              </a:rPr>
              <a:t>2 – акустические излучатели Гартмана, </a:t>
            </a:r>
          </a:p>
          <a:p>
            <a:r>
              <a:rPr lang="ru-RU" sz="1600" dirty="0">
                <a:latin typeface="Calibri" pitchFamily="34" charset="0"/>
              </a:rPr>
              <a:t>3 – система утилизации продуктов газификации; </a:t>
            </a:r>
          </a:p>
          <a:p>
            <a:r>
              <a:rPr lang="ru-RU" sz="1600" dirty="0">
                <a:latin typeface="Calibri" pitchFamily="34" charset="0"/>
              </a:rPr>
              <a:t>4 – магистрали подачи теплоносителей и газифицированных продуктов; </a:t>
            </a:r>
          </a:p>
          <a:p>
            <a:r>
              <a:rPr lang="ru-RU" sz="1600" dirty="0">
                <a:latin typeface="Calibri" pitchFamily="34" charset="0"/>
              </a:rPr>
              <a:t>5 – внешняя газонепроницаемая оболочка (палатка).</a:t>
            </a:r>
          </a:p>
          <a:p>
            <a:r>
              <a:rPr lang="ru-RU" sz="1800" dirty="0">
                <a:latin typeface="Calibri" pitchFamily="34" charset="0"/>
              </a:rPr>
              <a:t> </a:t>
            </a:r>
          </a:p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/>
        </p:nvSpPr>
        <p:spPr bwMode="auto">
          <a:xfrm>
            <a:off x="-402249" y="5621119"/>
            <a:ext cx="913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</a:t>
            </a:r>
            <a:endParaRPr lang="ru-RU" altLang="ru-RU" sz="1400" b="1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3" name="Picture 5" descr="C:\Users\СВЕТ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9562"/>
            <a:ext cx="4571346" cy="26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444909" y="5738177"/>
            <a:ext cx="720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5" name="Picture 7" descr="C:\Users\СВЕТА\Desktop\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0728"/>
            <a:ext cx="5286461" cy="23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650</Words>
  <Application>Microsoft Office PowerPoint</Application>
  <PresentationFormat>Экран (4:3)</PresentationFormat>
  <Paragraphs>120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Фотография Photo Editor</vt:lpstr>
      <vt:lpstr>Презентация PowerPoint</vt:lpstr>
      <vt:lpstr>Презентация PowerPoint</vt:lpstr>
      <vt:lpstr>Презентация PowerPoint</vt:lpstr>
      <vt:lpstr>     Сброс неиспользуемых остатков топлива из баков и магистралей отработанных ступеней РКН не решает поставленной задачи по снижению техногенного воздействия пусков РКН, а только перераспределяет между сферами окружающей среды (атмосфера, грунты в районах падения). </vt:lpstr>
      <vt:lpstr>Презентация PowerPoint</vt:lpstr>
      <vt:lpstr>Модели загрязнения на разных этапах жизненного цикла</vt:lpstr>
      <vt:lpstr>Презентация PowerPoint</vt:lpstr>
      <vt:lpstr>Прототип перспективного метода нейтрализации</vt:lpstr>
      <vt:lpstr>Предлагаемые методы нейтрализации</vt:lpstr>
      <vt:lpstr>Заключение</vt:lpstr>
      <vt:lpstr>Список литературы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Света</cp:lastModifiedBy>
  <cp:revision>161</cp:revision>
  <dcterms:created xsi:type="dcterms:W3CDTF">2014-03-29T15:04:22Z</dcterms:created>
  <dcterms:modified xsi:type="dcterms:W3CDTF">2015-07-08T08:13:06Z</dcterms:modified>
</cp:coreProperties>
</file>