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3"/>
  </p:notesMasterIdLst>
  <p:sldIdLst>
    <p:sldId id="282" r:id="rId2"/>
    <p:sldId id="257" r:id="rId3"/>
    <p:sldId id="285" r:id="rId4"/>
    <p:sldId id="286" r:id="rId5"/>
    <p:sldId id="287" r:id="rId6"/>
    <p:sldId id="288" r:id="rId7"/>
    <p:sldId id="289" r:id="rId8"/>
    <p:sldId id="294" r:id="rId9"/>
    <p:sldId id="290" r:id="rId10"/>
    <p:sldId id="291" r:id="rId11"/>
    <p:sldId id="258" r:id="rId12"/>
    <p:sldId id="261" r:id="rId13"/>
    <p:sldId id="262" r:id="rId14"/>
    <p:sldId id="263" r:id="rId15"/>
    <p:sldId id="264" r:id="rId16"/>
    <p:sldId id="278" r:id="rId17"/>
    <p:sldId id="266" r:id="rId18"/>
    <p:sldId id="267" r:id="rId19"/>
    <p:sldId id="268" r:id="rId20"/>
    <p:sldId id="269" r:id="rId21"/>
    <p:sldId id="29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341C4-D425-479D-A074-A89F14B32AFC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D65A9-CBF6-4EF8-AA29-630482568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9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18E34-DFAB-48BA-AC0C-354C2DEA1F7D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39E56-2A76-448A-BD9D-1C34CFAC6508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D5CB-F293-4AC0-965E-4502A7D8B1C8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0E99D-8D86-4725-866D-212D66CD84F6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6076-0C80-42BA-A392-BEF1DC1FBA94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A617E-1070-474E-BC95-A83F89D86D5B}" type="datetime1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7C6E4-A8EC-447D-913D-7A3D484A8AEA}" type="datetime1">
              <a:rPr lang="ru-RU" smtClean="0"/>
              <a:t>23.03.2017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4A0D-01C6-445E-A3C2-85426287133D}" type="datetime1">
              <a:rPr lang="ru-RU" smtClean="0"/>
              <a:t>23.03.2017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9AC9-E4B7-4CEC-A8B7-86B8497F7AC6}" type="datetime1">
              <a:rPr lang="ru-RU" smtClean="0"/>
              <a:t>23.03.2017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E844-6B2B-4A5E-9ECD-5A6C54E2C02C}" type="datetime1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A3C66-4A16-42AC-B54E-84D6674F4AC8}" type="datetime1">
              <a:rPr lang="ru-RU" smtClean="0"/>
              <a:t>23.03.2017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8A8C1C-424E-453D-A837-60687A4983E6}" type="datetime1">
              <a:rPr lang="ru-RU" smtClean="0"/>
              <a:t>23.03.2017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2FE91F-CB68-44DB-95F2-41354CA7AF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18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image" Target="../media/image17.jpeg"/><Relationship Id="rId12" Type="http://schemas.openxmlformats.org/officeDocument/2006/relationships/oleObject" Target="../embeddings/oleObject3.bin"/><Relationship Id="rId1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18.jpeg"/><Relationship Id="rId4" Type="http://schemas.microsoft.com/office/2007/relationships/hdphoto" Target="../media/hdphoto1.wdp"/><Relationship Id="rId9" Type="http://schemas.openxmlformats.org/officeDocument/2006/relationships/oleObject" Target="../embeddings/oleObject2.bin"/><Relationship Id="rId1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2012"/>
            <a:ext cx="8640960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00"/>
              </a:lnSpc>
              <a:spcBef>
                <a:spcPts val="1200"/>
              </a:spcBef>
            </a:pPr>
            <a:r>
              <a:rPr lang="ru-RU" sz="2400" b="1" dirty="0">
                <a:solidFill>
                  <a:srgbClr val="130991"/>
                </a:solidFill>
              </a:rPr>
              <a:t>Исследование адгезионных показателей обработанных поверхностей твердосплавной платины</a:t>
            </a:r>
            <a:r>
              <a:rPr lang="ru-RU" b="1" dirty="0" smtClean="0">
                <a:solidFill>
                  <a:srgbClr val="130991"/>
                </a:solidFill>
              </a:rPr>
              <a:t/>
            </a:r>
            <a:br>
              <a:rPr lang="ru-RU" b="1" dirty="0" smtClean="0">
                <a:solidFill>
                  <a:srgbClr val="130991"/>
                </a:solidFill>
              </a:rPr>
            </a:br>
            <a:endParaRPr lang="ru-RU" b="1" dirty="0" smtClean="0">
              <a:solidFill>
                <a:srgbClr val="13099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ru-RU" sz="1600" b="1" dirty="0">
                <a:solidFill>
                  <a:srgbClr val="130991"/>
                </a:solidFill>
              </a:rPr>
              <a:t>Гриценко Б.П.1, </a:t>
            </a:r>
            <a:r>
              <a:rPr lang="ru-RU" sz="1600" b="1" dirty="0" err="1">
                <a:solidFill>
                  <a:srgbClr val="130991"/>
                </a:solidFill>
              </a:rPr>
              <a:t>Реченко</a:t>
            </a:r>
            <a:r>
              <a:rPr lang="ru-RU" sz="1600" b="1" dirty="0">
                <a:solidFill>
                  <a:srgbClr val="130991"/>
                </a:solidFill>
              </a:rPr>
              <a:t> Д.С.2, Рогачев Е.А.2</a:t>
            </a:r>
          </a:p>
          <a:p>
            <a:pPr algn="ctr">
              <a:lnSpc>
                <a:spcPts val="2500"/>
              </a:lnSpc>
            </a:pPr>
            <a:endParaRPr lang="ru-RU" sz="1600" b="1" dirty="0" smtClean="0">
              <a:solidFill>
                <a:srgbClr val="13099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ru-RU" sz="1600" b="1" dirty="0" smtClean="0">
                <a:solidFill>
                  <a:srgbClr val="130991"/>
                </a:solidFill>
              </a:rPr>
              <a:t>1 </a:t>
            </a:r>
            <a:r>
              <a:rPr lang="ru-RU" sz="1600" b="1" dirty="0">
                <a:solidFill>
                  <a:srgbClr val="130991"/>
                </a:solidFill>
              </a:rPr>
              <a:t>ФГБУН «Институт физики прочности и материаловедения Сибирского отделения Российской академии наук» (ИФПМ СО РАН)</a:t>
            </a:r>
          </a:p>
          <a:p>
            <a:pPr algn="ctr">
              <a:lnSpc>
                <a:spcPts val="2500"/>
              </a:lnSpc>
            </a:pPr>
            <a:endParaRPr lang="ru-RU" sz="1600" b="1" dirty="0" smtClean="0">
              <a:solidFill>
                <a:srgbClr val="13099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ru-RU" sz="1600" b="1" dirty="0" smtClean="0">
                <a:solidFill>
                  <a:srgbClr val="130991"/>
                </a:solidFill>
              </a:rPr>
              <a:t>2 </a:t>
            </a:r>
            <a:r>
              <a:rPr lang="ru-RU" sz="1600" b="1" dirty="0">
                <a:solidFill>
                  <a:srgbClr val="130991"/>
                </a:solidFill>
              </a:rPr>
              <a:t>ФГБОУ ВО «Омский государственный технический университет»</a:t>
            </a:r>
          </a:p>
          <a:p>
            <a:pPr algn="ctr">
              <a:lnSpc>
                <a:spcPts val="2500"/>
              </a:lnSpc>
            </a:pPr>
            <a:endParaRPr lang="en-US" sz="1400" i="1" dirty="0">
              <a:solidFill>
                <a:srgbClr val="130991"/>
              </a:solidFill>
            </a:endParaRPr>
          </a:p>
          <a:p>
            <a:pPr algn="ctr">
              <a:lnSpc>
                <a:spcPts val="2500"/>
              </a:lnSpc>
            </a:pPr>
            <a:r>
              <a:rPr lang="ru-RU" sz="1400" i="1" dirty="0">
                <a:solidFill>
                  <a:srgbClr val="130991"/>
                </a:solidFill>
              </a:rPr>
              <a:t/>
            </a:r>
            <a:br>
              <a:rPr lang="ru-RU" sz="1400" i="1" dirty="0">
                <a:solidFill>
                  <a:srgbClr val="130991"/>
                </a:solidFill>
              </a:rPr>
            </a:br>
            <a:endParaRPr lang="ru-RU" sz="1400" i="1" dirty="0" smtClean="0">
              <a:solidFill>
                <a:srgbClr val="130991"/>
              </a:solidFill>
            </a:endParaRPr>
          </a:p>
          <a:p>
            <a:pPr algn="ctr"/>
            <a:r>
              <a:rPr lang="ru-RU" sz="1400" i="1" dirty="0">
                <a:solidFill>
                  <a:srgbClr val="130991"/>
                </a:solidFill>
              </a:rPr>
              <a:t>VII </a:t>
            </a:r>
            <a:r>
              <a:rPr lang="ru-RU" sz="1400" i="1" dirty="0" smtClean="0">
                <a:solidFill>
                  <a:srgbClr val="130991"/>
                </a:solidFill>
              </a:rPr>
              <a:t>Всероссийская научно-техническая конференция </a:t>
            </a:r>
          </a:p>
          <a:p>
            <a:pPr algn="ctr"/>
            <a:r>
              <a:rPr lang="ru-RU" sz="1400" i="1" dirty="0" smtClean="0">
                <a:solidFill>
                  <a:srgbClr val="130991"/>
                </a:solidFill>
              </a:rPr>
              <a:t>«</a:t>
            </a:r>
            <a:r>
              <a:rPr lang="ru-RU" sz="1400" i="1" dirty="0">
                <a:solidFill>
                  <a:srgbClr val="130991"/>
                </a:solidFill>
              </a:rPr>
              <a:t>РОССИЯ МОЛОДАЯ</a:t>
            </a:r>
            <a:r>
              <a:rPr lang="ru-RU" sz="1400" i="1" dirty="0" smtClean="0">
                <a:solidFill>
                  <a:srgbClr val="130991"/>
                </a:solidFill>
              </a:rPr>
              <a:t>: ПЕРЕДОВЫЕ </a:t>
            </a:r>
            <a:r>
              <a:rPr lang="ru-RU" sz="1400" i="1" dirty="0">
                <a:solidFill>
                  <a:srgbClr val="130991"/>
                </a:solidFill>
              </a:rPr>
              <a:t>ТЕХНОЛОГИИ </a:t>
            </a:r>
            <a:r>
              <a:rPr lang="ru-RU" sz="1400" i="1" dirty="0" smtClean="0">
                <a:solidFill>
                  <a:srgbClr val="130991"/>
                </a:solidFill>
              </a:rPr>
              <a:t>– В </a:t>
            </a:r>
            <a:r>
              <a:rPr lang="ru-RU" sz="1400" i="1" dirty="0">
                <a:solidFill>
                  <a:srgbClr val="130991"/>
                </a:solidFill>
              </a:rPr>
              <a:t>ПРОМЫШЛЕННОСТЬ»</a:t>
            </a:r>
            <a:endParaRPr lang="ru-RU" sz="1400" i="1" dirty="0" smtClean="0">
              <a:solidFill>
                <a:srgbClr val="130991"/>
              </a:solidFill>
            </a:endParaRPr>
          </a:p>
          <a:p>
            <a:pPr algn="ctr"/>
            <a:endParaRPr lang="ru-RU" sz="1400" i="1" dirty="0">
              <a:solidFill>
                <a:srgbClr val="130991"/>
              </a:solidFill>
            </a:endParaRPr>
          </a:p>
          <a:p>
            <a:pPr algn="ctr"/>
            <a:endParaRPr lang="ru-RU" sz="1400" i="1" dirty="0" smtClean="0">
              <a:solidFill>
                <a:srgbClr val="130991"/>
              </a:solidFill>
            </a:endParaRPr>
          </a:p>
          <a:p>
            <a:pPr algn="ctr"/>
            <a:endParaRPr lang="ru-RU" sz="1400" i="1" dirty="0">
              <a:solidFill>
                <a:srgbClr val="130991"/>
              </a:solidFill>
            </a:endParaRPr>
          </a:p>
          <a:p>
            <a:pPr algn="ctr"/>
            <a:r>
              <a:rPr lang="ru-RU" sz="1400" i="1" dirty="0">
                <a:solidFill>
                  <a:srgbClr val="130991"/>
                </a:solidFill>
              </a:rPr>
              <a:t/>
            </a:r>
            <a:br>
              <a:rPr lang="ru-RU" sz="1400" i="1" dirty="0">
                <a:solidFill>
                  <a:srgbClr val="130991"/>
                </a:solidFill>
              </a:rPr>
            </a:br>
            <a:r>
              <a:rPr lang="ru-RU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130991"/>
                </a:solidFill>
              </a:rPr>
              <a:t/>
            </a:r>
            <a:br>
              <a:rPr lang="ru-RU" dirty="0">
                <a:solidFill>
                  <a:srgbClr val="13099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4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166843"/>
            <a:ext cx="77048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20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износостойкость сильное влияние оказывает атомный вес имплантируемых элементов. При отсутствии сильной химической связи, существенного физического распыления и возможных других факторов атомный вес является определяющим в повышении износостойкости.</a:t>
            </a:r>
          </a:p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На коэффициент трения атомный вес имплантируемых элементов не оказывает существенного влияния. Большую роль играют химическая связь и адгезия.</a:t>
            </a:r>
          </a:p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Обработка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твердосплавных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 ионами аргона может эффективно повышать их износостойкость.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 целью выяснения влияния тонких покрытий на режущие свойства инструмента в данной работе было проведено изучение работы инструмента с покрытием состава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На часть инструмента с покрытиями дополнительно имплантировались ионы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Кроме того были проведены исследования по влиянию ионной имплантации на твердосплавные пластины.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924" y="2736503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Предварительно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инструмент затачивался высокоскоростным шлифованием с различной геометрией режущего клина.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Затачивание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высококачественного твердосплавного инструмента с образованием отрицательной фаски и с дополнительными фасками (рис. 3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– 3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изменяет механизм их изнашивания и увеличивает ресурс. Существует несколько видов фасок.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:\ДОКТОРСКАЯ\ДОКТОРСКАЯ\РАБОТА\Рисунки\Притупление фаска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98"/>
          <a:stretch/>
        </p:blipFill>
        <p:spPr bwMode="auto">
          <a:xfrm>
            <a:off x="5364088" y="1096432"/>
            <a:ext cx="2475865" cy="4236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40024" y="1997224"/>
            <a:ext cx="35101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Отрицательная фаска </a:t>
            </a: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(0,3…0,5)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γ = 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°…-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Двойная отрицательная фаска </a:t>
            </a: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(0,3…0,5)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= 0,5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γ = 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°…-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baseline="-25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°…-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99537"/>
            <a:ext cx="2614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Отрицательные фаски</a:t>
            </a:r>
            <a:endParaRPr lang="ru-RU" sz="20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476672"/>
            <a:ext cx="28341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Отрицательные фаски</a:t>
            </a:r>
            <a:endParaRPr lang="ru-RU" sz="2000" b="1" dirty="0">
              <a:solidFill>
                <a:srgbClr val="130991"/>
              </a:solidFill>
            </a:endParaRPr>
          </a:p>
        </p:txBody>
      </p:sp>
      <p:pic>
        <p:nvPicPr>
          <p:cNvPr id="6" name="Рисунок 5" descr="F:\ДОКТОРСКАЯ\ДОКТОРСКАЯ\РАБОТА\Рисунки\Притупление фаска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71"/>
          <a:stretch/>
        </p:blipFill>
        <p:spPr bwMode="auto">
          <a:xfrm>
            <a:off x="5962333" y="1277144"/>
            <a:ext cx="2475865" cy="3566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1012" y="175454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Отрицательная фаска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скруглением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(0,3…0,5)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(2…3)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Отрицательная фаска со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скруглением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(0,3…0,5)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γ = 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°…-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° 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(1…2)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· </a:t>
            </a:r>
            <a:r>
              <a:rPr lang="en-US" i="1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i="1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4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026602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апробации влияния фаски на процесс резания труднообрабатываемых материалов принята геометрия с отрицательной фаской </a:t>
            </a:r>
            <a:r>
              <a:rPr lang="en-US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3…5 мкм, и углом 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-10°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(рис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 геометрия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острозаточенного инструмента с остротой </a:t>
            </a:r>
            <a:r>
              <a:rPr lang="ru-RU" i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1…2 мкм без дефектов на лезвии.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2780928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Покрытия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осаждали на вакуумной установке УВН-05МД «КВАНТ».</a:t>
            </a:r>
          </a:p>
          <a:p>
            <a:pPr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Имплантация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осуществлялась на этой же установке с помощью ионного источника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ДИАНА-2. 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Покрытия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содержало: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– 34,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– 13 , N – 53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.%.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Флюенс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ионов молибдена был 1×1017 ион/см2, средняя энергия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Еср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= 120 кэВ.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0" y="1083150"/>
            <a:ext cx="4320000" cy="27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99592" y="2636912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6768" y="5013176"/>
            <a:ext cx="378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20" y="4081358"/>
            <a:ext cx="3700780" cy="22999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13769" y="128861"/>
            <a:ext cx="66205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Схемы а) нанесения покрытий и ионной имплантации </a:t>
            </a:r>
            <a:endParaRPr lang="ru-RU" sz="2000" b="1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б)эскиз </a:t>
            </a:r>
            <a:r>
              <a:rPr lang="ru-RU" sz="2000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твердосплавных пластин с покрытием </a:t>
            </a:r>
            <a:endParaRPr lang="ru-RU" sz="20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047" y="3645024"/>
            <a:ext cx="5833281" cy="80486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Определение толщины покрытия на </a:t>
            </a:r>
            <a:r>
              <a:rPr lang="en-US" sz="1900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Calotest</a:t>
            </a:r>
            <a:r>
              <a:rPr lang="ru-RU" sz="19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CAT</a:t>
            </a:r>
            <a:r>
              <a:rPr lang="ru-RU" sz="21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1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1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-0000 </a:t>
            </a:r>
            <a:r>
              <a:rPr lang="ru-RU" sz="19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9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9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а) передняя грань; б) задняя грань.</a:t>
            </a:r>
          </a:p>
          <a:p>
            <a:endParaRPr lang="ru-RU" dirty="0">
              <a:solidFill>
                <a:srgbClr val="13099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1047" y="908720"/>
            <a:ext cx="5899785" cy="2133600"/>
            <a:chOff x="0" y="0"/>
            <a:chExt cx="5900057" cy="2133600"/>
          </a:xfrm>
        </p:grpSpPr>
        <p:pic>
          <p:nvPicPr>
            <p:cNvPr id="6" name="Рисунок 5" descr="D:\С 06_03_2016\Омск лично\Реченко Д.С\Реченко Д. Результаты\Толщина покрытия\Шулепов\SiAlN Bok_13-05-16 Calotest x5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972" y="0"/>
              <a:ext cx="2881085" cy="2133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D:\С 06_03_2016\Омск лично\Реченко Д.С\Реченко Д. Результаты\Толщина покрытия\Шулепов\Glass_Top_13-05-16 Calotest x50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81086" cy="2133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719572" y="4581128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Толщина покрытий составила 2,3 мкм на передней грани и 0,26 мкм на задней грани.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92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45654" y="62068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Испытания твердосплавных пластин на стойкость проводились при фрезеровании титанового сплава ВТ20 на обрабатывающем центре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DMG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DMU 125 P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duoBLOCK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Применялась смазочно-охлаждающая жидкость 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BlasoCut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2000. Режимы обработки при фрезеровании: частота вращения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= 5970 об/мин (скорость резания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375 м/мин); продольная подача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478 мм/мин и глубина резания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= 0,1 мм.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Стойкость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инструмента оценивалась по качественным параметрам обработки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детали и их износу. 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654" y="3234586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Результатам испытаний твердосплавных пластин показали следующее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Острозаточенные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пластины с покрытием имеют ярко выраженные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проточины и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классический износ по задней поверхности. 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Острозаточенные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пластина с покрытием и имплантированные молибденом имеют классический износ по задней поверхности.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Пластины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 фаской и покрытием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имеют остаточные следы от нароста (застойная зона), при этом сохраняется покрытие.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Пластины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 фаской и имплантированные молибденом имеют ярко выраженный износ по передней поверхности с отслоившемся покрытием и остаточными следами нароста.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33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задняя 10крат "/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1714500" cy="14401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577732"/>
              </p:ext>
            </p:extLst>
          </p:nvPr>
        </p:nvGraphicFramePr>
        <p:xfrm>
          <a:off x="1142852" y="1125538"/>
          <a:ext cx="4048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" name="Точечный рисунок" r:id="rId5" imgW="914479" imgH="640135" progId="Paint.Picture">
                  <p:embed/>
                </p:oleObj>
              </mc:Choice>
              <mc:Fallback>
                <p:oleObj name="Точечный рисунок" r:id="rId5" imgW="914479" imgH="640135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852" y="1125538"/>
                        <a:ext cx="404812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1025"/>
            <a:ext cx="17145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708386"/>
              </p:ext>
            </p:extLst>
          </p:nvPr>
        </p:nvGraphicFramePr>
        <p:xfrm>
          <a:off x="3663131" y="1062261"/>
          <a:ext cx="40481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Точечный рисунок" r:id="rId9" imgW="914479" imgH="640135" progId="Paint.Picture">
                  <p:embed/>
                </p:oleObj>
              </mc:Choice>
              <mc:Fallback>
                <p:oleObj name="Точечный рисунок" r:id="rId9" imgW="914479" imgH="640135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3131" y="1062261"/>
                        <a:ext cx="40481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84" y="919956"/>
            <a:ext cx="1714500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14399"/>
              </p:ext>
            </p:extLst>
          </p:nvPr>
        </p:nvGraphicFramePr>
        <p:xfrm>
          <a:off x="6156176" y="1052736"/>
          <a:ext cx="404812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Точечный рисунок" r:id="rId12" imgW="914479" imgH="640135" progId="Paint.Picture">
                  <p:embed/>
                </p:oleObj>
              </mc:Choice>
              <mc:Fallback>
                <p:oleObj name="Точечный рисунок" r:id="rId12" imgW="914479" imgH="640135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052736"/>
                        <a:ext cx="404812" cy="28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28" y="3357290"/>
            <a:ext cx="17145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777714"/>
              </p:ext>
            </p:extLst>
          </p:nvPr>
        </p:nvGraphicFramePr>
        <p:xfrm>
          <a:off x="2296567" y="3431282"/>
          <a:ext cx="4032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Точечный рисунок" r:id="rId15" imgW="914479" imgH="640135" progId="Paint.Picture">
                  <p:embed/>
                </p:oleObj>
              </mc:Choice>
              <mc:Fallback>
                <p:oleObj name="Точечный рисунок" r:id="rId15" imgW="914479" imgH="640135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6567" y="3431282"/>
                        <a:ext cx="4032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40" y="3357290"/>
            <a:ext cx="17145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04400"/>
              </p:ext>
            </p:extLst>
          </p:nvPr>
        </p:nvGraphicFramePr>
        <p:xfrm>
          <a:off x="5104879" y="3429000"/>
          <a:ext cx="40322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Точечный рисунок" r:id="rId18" imgW="914479" imgH="640135" progId="Paint.Picture">
                  <p:embed/>
                </p:oleObj>
              </mc:Choice>
              <mc:Fallback>
                <p:oleObj name="Точечный рисунок" r:id="rId18" imgW="914479" imgH="640135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4879" y="3429000"/>
                        <a:ext cx="403225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122462" y="2420888"/>
            <a:ext cx="1793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Острозаточенная,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37434" y="2420888"/>
            <a:ext cx="1942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фаской,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7860" y="2432517"/>
            <a:ext cx="2218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Острозаточенная,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712" y="4869160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фаской,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покрытие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Mo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31174" y="4941168"/>
            <a:ext cx="10130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Исходная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99592" y="1886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Износ твердосплавных пластин по задней </a:t>
            </a:r>
            <a:endParaRPr lang="ru-RU" sz="2000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поверхности </a:t>
            </a:r>
            <a:r>
              <a:rPr lang="ru-RU" sz="2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после обработки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692696"/>
            <a:ext cx="74168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Результаты  испытаний твердосплавных </a:t>
            </a:r>
            <a:r>
              <a:rPr lang="ru-RU" sz="20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</a:t>
            </a:r>
          </a:p>
          <a:p>
            <a:pPr algn="r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Таблица 3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91100"/>
              </p:ext>
            </p:extLst>
          </p:nvPr>
        </p:nvGraphicFramePr>
        <p:xfrm>
          <a:off x="827584" y="1484784"/>
          <a:ext cx="7848872" cy="4350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742425"/>
                <a:gridCol w="2514159"/>
              </a:tblGrid>
              <a:tr h="87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Твердосплавные пластины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Шероховатость обработанной поверхности, мкм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 износа по задней поверхности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мм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4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Острозаточенная,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покрытие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=0,64; </a:t>
                      </a: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=2,50</a:t>
                      </a:r>
                      <a:endParaRPr lang="ru-RU" sz="1600" b="0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Острозаточенная,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покрытие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=0,44; </a:t>
                      </a: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=2,31</a:t>
                      </a:r>
                      <a:endParaRPr lang="ru-RU" sz="1600" b="0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фаской,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покрытие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r>
                        <a:rPr lang="en-US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42; </a:t>
                      </a: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=2,48</a:t>
                      </a:r>
                      <a:endParaRPr lang="ru-RU" sz="1600" b="0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9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фаской,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покрытие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</a:t>
                      </a:r>
                      <a:r>
                        <a:rPr lang="en-US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80; </a:t>
                      </a:r>
                      <a:r>
                        <a:rPr lang="ru-RU" sz="1600" b="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=2,70</a:t>
                      </a:r>
                      <a:endParaRPr lang="ru-RU" sz="1600" b="0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Исходная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0" dirty="0" smtClean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ru-RU" sz="1600" b="0" dirty="0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=0,54</a:t>
                      </a:r>
                      <a:r>
                        <a:rPr lang="ru-RU" sz="1600" b="0" dirty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r>
                        <a:rPr lang="ru-RU" sz="1600" b="0" dirty="0" err="1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lang="ru-RU" sz="1600" b="0" baseline="-25000" dirty="0" err="1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lang="ru-RU" sz="1600" b="0" dirty="0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=2,55</a:t>
                      </a:r>
                      <a:endParaRPr lang="ru-RU" sz="1600" b="0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b="1" dirty="0" smtClean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13099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</a:t>
                      </a:r>
                      <a:endParaRPr lang="ru-RU" sz="1600" b="1" dirty="0">
                        <a:solidFill>
                          <a:srgbClr val="13099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4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7704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130991"/>
                </a:solidFill>
                <a:effectLst/>
                <a:latin typeface="Times New Roman"/>
                <a:ea typeface="Calibri"/>
              </a:rPr>
              <a:t>Создание острой, с малым радиусом округления лезвия твердосплавного инструмента.</a:t>
            </a:r>
          </a:p>
          <a:p>
            <a:pPr marL="0" indent="0">
              <a:buNone/>
            </a:pPr>
            <a:endParaRPr lang="ru-RU" sz="22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 marL="0" indent="360000" algn="just">
              <a:buNone/>
            </a:pPr>
            <a:r>
              <a:rPr lang="ru-RU" sz="18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18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прочность и твердость твердого сплава обуславливает его применение в технике и металлообработке. Однако применение вольфрама-кобальтовых твердых сплавов в металлообработке является дорогостоящим, вследствие относительно не высокой стойкости к изнашиванию. </a:t>
            </a:r>
            <a:endParaRPr lang="ru-RU" sz="1800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None/>
            </a:pPr>
            <a:r>
              <a:rPr lang="ru-RU" sz="18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Причиной </a:t>
            </a:r>
            <a:r>
              <a:rPr lang="ru-RU" sz="18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этому является низкое качество затачивания и низкая микротвердость режущего клина </a:t>
            </a:r>
            <a:r>
              <a:rPr lang="ru-RU" sz="18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металлорежущего </a:t>
            </a:r>
            <a:r>
              <a:rPr lang="ru-RU" sz="18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инструмента. </a:t>
            </a:r>
            <a:endParaRPr lang="ru-RU" sz="1800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None/>
            </a:pPr>
            <a:r>
              <a:rPr lang="ru-RU" sz="18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18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высококачественного лезвия твердосплавного инструмента с высокими параметрами микротвердости является актуальной задачей и представляет большой интерес для науки и техники.</a:t>
            </a:r>
            <a:endParaRPr lang="ru-RU" sz="1800" b="1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6000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692696"/>
            <a:ext cx="2353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Решаемая проблема</a:t>
            </a:r>
            <a:endParaRPr lang="ru-RU" sz="20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8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305342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Выводы.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полученных результатов следует, что на износ влияют фаска, покрытие и ионная имплантация. В зависимости от геометрии инструмента покрытие и ионная имплантация оказывает разное влияние на износ инструмента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Нанесением покрытий малых толщин можно эффективно повышать износостойкость твердосплавных пластин, причем качество обработки поверхностей изделий возрастает.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Малая толщина и фактически одностороннее нанесение покрытий позволяет сохранять остроту лезвия. Из-за существенной разнице в твердости покрытия и основы с большей скоростью изнашивается задняя грань, что приводит к реализации режима самозатачивания и более длительной работе инструмента.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42088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130991"/>
                </a:solidFill>
              </a:rPr>
              <a:t>Спасибо за внимание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04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836712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Известно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что имплантация ионами более тяжелых элементов сильнее нарушает кристаллическую решетку, вносит более сильные искажения и, как следствие, может приводить к большему повышению микротвердости и износостойкости.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проверки этого изучено влияние атомного веса имплантируемых элементов на износостойкость. Была выбрана наиболее простая сталь для уменьшения влияния образующихся химических связей на физико-механические свойства имплантированных образцов.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50100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Имплантация образцов производилась на технологическом ускорителе ионов УВН-05МИ “ДИАНА”. Ускоряющее напряжение составляло 80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Обработка ионами аргона осуществлялась с помощью ускорителя “ДИОНИС” при напряжении 10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кВ.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Ионная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имплантация закаленной стали У8А элементами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Ti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показала, что износостойкость линейно растет с атомным номером имплантируемого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элемента. Нулевая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точка соответствует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не имплантированному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образцу.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40794"/>
            <a:ext cx="78091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Влияние ионной имплантации на физико-механические свойства</a:t>
            </a:r>
            <a:endParaRPr lang="ru-RU" sz="2000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ChangeAspect="1"/>
          </p:cNvGrpSpPr>
          <p:nvPr/>
        </p:nvGrpSpPr>
        <p:grpSpPr bwMode="auto">
          <a:xfrm>
            <a:off x="1404008" y="713244"/>
            <a:ext cx="6480000" cy="2575024"/>
            <a:chOff x="0" y="0"/>
            <a:chExt cx="54356" cy="1758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9" cy="1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" y="0"/>
              <a:ext cx="25210" cy="1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оле 25"/>
            <p:cNvSpPr txBox="1">
              <a:spLocks noChangeArrowheads="1"/>
            </p:cNvSpPr>
            <p:nvPr/>
          </p:nvSpPr>
          <p:spPr bwMode="auto">
            <a:xfrm>
              <a:off x="20637" y="1397"/>
              <a:ext cx="3188" cy="29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/>
                  <a:ea typeface="Calibri"/>
                </a:rPr>
                <a:t>а</a:t>
              </a:r>
            </a:p>
          </p:txBody>
        </p:sp>
        <p:sp>
          <p:nvSpPr>
            <p:cNvPr id="9" name="Поле 26"/>
            <p:cNvSpPr txBox="1">
              <a:spLocks noChangeArrowheads="1"/>
            </p:cNvSpPr>
            <p:nvPr/>
          </p:nvSpPr>
          <p:spPr bwMode="auto">
            <a:xfrm>
              <a:off x="49720" y="1397"/>
              <a:ext cx="3188" cy="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/>
                  <a:ea typeface="Calibri"/>
                </a:rPr>
                <a:t>б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55576" y="347516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износостойкости 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Δm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(а)  и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коэфициента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трения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(б) закаленной стали У8А от атомного веса имплантируемых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элементов </a:t>
            </a:r>
          </a:p>
          <a:p>
            <a:pPr indent="360000" algn="ctr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 ряду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- 12,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- 28, </a:t>
            </a:r>
            <a:r>
              <a:rPr lang="en-US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– 40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- 48,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- 96,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- 186</a:t>
            </a:r>
          </a:p>
          <a:p>
            <a:pPr indent="360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>
            <a:grpSpLocks noChangeAspect="1"/>
          </p:cNvGrpSpPr>
          <p:nvPr/>
        </p:nvGrpSpPr>
        <p:grpSpPr bwMode="auto">
          <a:xfrm>
            <a:off x="1209469" y="699241"/>
            <a:ext cx="7200000" cy="2491553"/>
            <a:chOff x="0" y="0"/>
            <a:chExt cx="46609" cy="1612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51"/>
              <a:ext cx="17970" cy="13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99" y="0"/>
              <a:ext cx="25210" cy="16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оле 20"/>
            <p:cNvSpPr txBox="1">
              <a:spLocks noChangeArrowheads="1"/>
            </p:cNvSpPr>
            <p:nvPr/>
          </p:nvSpPr>
          <p:spPr bwMode="auto">
            <a:xfrm>
              <a:off x="15707" y="1983"/>
              <a:ext cx="1865" cy="2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Times New Roman"/>
                  <a:ea typeface="Calibri"/>
                </a:rPr>
                <a:t>а</a:t>
              </a:r>
            </a:p>
          </p:txBody>
        </p:sp>
        <p:sp>
          <p:nvSpPr>
            <p:cNvPr id="14" name="Поле 21"/>
            <p:cNvSpPr txBox="1">
              <a:spLocks noChangeArrowheads="1"/>
            </p:cNvSpPr>
            <p:nvPr/>
          </p:nvSpPr>
          <p:spPr bwMode="auto">
            <a:xfrm>
              <a:off x="42813" y="308"/>
              <a:ext cx="3194" cy="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Times New Roman"/>
                  <a:ea typeface="Calibri"/>
                </a:rPr>
                <a:t>б</a:t>
              </a: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318693" y="3429000"/>
            <a:ext cx="6357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Схема обработки твердосплавных пластин ионами –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а);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микротвердость режущего клина образцов –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б).</a:t>
            </a:r>
            <a:endParaRPr lang="ru-RU" dirty="0">
              <a:solidFill>
                <a:srgbClr val="13099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4150821"/>
            <a:ext cx="6676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Флюенс 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Ф = 1× 10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ион/см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Флюенс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Re 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Ф = 2 × 10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ион/см</a:t>
            </a:r>
            <a:r>
              <a:rPr lang="ru-RU" baseline="300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43608" y="4941168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 качестве исходного лезвийного инструмента, использовались двух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зубые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фрезы с твердосплавными  пластинами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RCMT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1003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MO S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60000" algn="just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Испытания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твердосплавных пластин на стойкость проводились при точении стали ХН77ТЮР на токарном станке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Okuma ES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13099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97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3284984"/>
            <a:ext cx="7776864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Лезвия твердосплавных пластин,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обработки ХН77ТЮР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путь резания 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= 314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м):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в исходном состоянии;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обработанная ионной имплантацией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обработанная ионной имплантацией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303020" y="980728"/>
            <a:ext cx="6568440" cy="1798320"/>
            <a:chOff x="0" y="0"/>
            <a:chExt cx="6568440" cy="1798320"/>
          </a:xfrm>
        </p:grpSpPr>
        <p:pic>
          <p:nvPicPr>
            <p:cNvPr id="6" name="Рисунок 5" descr="E:\ДОКУМЕНТЫ\ФОТО РАБОТА\2016\Пластины износ\ини 10.jpe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148840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Рисунок 6" descr="E:\ДОКУМЕНТЫ\ФОТО РАБОТА\2016\Пластины износ\Аргон 10.jpe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5040" y="0"/>
              <a:ext cx="2148840" cy="1798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E:\ДОКУМЕНТЫ\ФОТО РАБОТА\2016\Пластины износ\Рений 10.jpe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0"/>
              <a:ext cx="2148840" cy="17983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Прямоугольник 9"/>
          <p:cNvSpPr/>
          <p:nvPr/>
        </p:nvSpPr>
        <p:spPr>
          <a:xfrm>
            <a:off x="1403648" y="2924944"/>
            <a:ext cx="6467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	×</a:t>
            </a:r>
            <a:r>
              <a:rPr lang="ru-RU" b="1" dirty="0"/>
              <a:t>10		×10	</a:t>
            </a:r>
            <a:r>
              <a:rPr lang="ru-RU" b="1" dirty="0" smtClean="0"/>
              <a:t>   	</a:t>
            </a:r>
            <a:r>
              <a:rPr lang="ru-RU" b="1" dirty="0"/>
              <a:t> </a:t>
            </a:r>
            <a:r>
              <a:rPr lang="ru-RU" b="1" dirty="0" smtClean="0"/>
              <a:t>         ×</a:t>
            </a:r>
            <a:r>
              <a:rPr lang="ru-RU" b="1" dirty="0"/>
              <a:t>10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>
            <a:grpSpLocks noChangeAspect="1"/>
          </p:cNvGrpSpPr>
          <p:nvPr/>
        </p:nvGrpSpPr>
        <p:grpSpPr bwMode="auto">
          <a:xfrm>
            <a:off x="1188424" y="476672"/>
            <a:ext cx="7200000" cy="3214610"/>
            <a:chOff x="0" y="0"/>
            <a:chExt cx="40334" cy="1800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334" cy="18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оле 13"/>
            <p:cNvSpPr txBox="1">
              <a:spLocks noChangeArrowheads="1"/>
            </p:cNvSpPr>
            <p:nvPr/>
          </p:nvSpPr>
          <p:spPr bwMode="auto">
            <a:xfrm>
              <a:off x="6596" y="244"/>
              <a:ext cx="3194" cy="29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Times New Roman"/>
                  <a:ea typeface="Calibri"/>
                </a:rPr>
                <a:t>а</a:t>
              </a:r>
            </a:p>
          </p:txBody>
        </p:sp>
        <p:sp>
          <p:nvSpPr>
            <p:cNvPr id="10" name="Поле 14"/>
            <p:cNvSpPr txBox="1">
              <a:spLocks noChangeArrowheads="1"/>
            </p:cNvSpPr>
            <p:nvPr/>
          </p:nvSpPr>
          <p:spPr bwMode="auto">
            <a:xfrm>
              <a:off x="18624" y="56"/>
              <a:ext cx="3194" cy="29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Times New Roman"/>
                  <a:ea typeface="Calibri"/>
                </a:rPr>
                <a:t>б</a:t>
              </a:r>
            </a:p>
          </p:txBody>
        </p:sp>
        <p:sp>
          <p:nvSpPr>
            <p:cNvPr id="11" name="Поле 15"/>
            <p:cNvSpPr txBox="1">
              <a:spLocks noChangeArrowheads="1"/>
            </p:cNvSpPr>
            <p:nvPr/>
          </p:nvSpPr>
          <p:spPr bwMode="auto">
            <a:xfrm>
              <a:off x="31695" y="56"/>
              <a:ext cx="3194" cy="29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dirty="0">
                  <a:effectLst/>
                  <a:latin typeface="Times New Roman"/>
                  <a:ea typeface="Calibri"/>
                </a:rPr>
                <a:t>в</a:t>
              </a:r>
            </a:p>
          </p:txBody>
        </p:sp>
      </p:grp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55576" y="3789040"/>
            <a:ext cx="806489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Отпечатки износа лезвий твердосплавных пластин, после обработки ХН77ТЮР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314 м пути резания):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 исходном состоянии; 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предварительной  обработки ионами аргона; 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309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ионной имплантации рением.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13099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1824" y="5370315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Наибольшую 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стойкость при обработке ХН77ТЮР показали платины, обработанные ионами аргона при </a:t>
            </a:r>
            <a:r>
              <a:rPr lang="ru-RU" sz="1600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флюенсе</a:t>
            </a:r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 сравнению с исходными пластинами происходит повышение стойкости в 5 раз, а у обработанных ионами рения  </a:t>
            </a:r>
            <a:r>
              <a:rPr lang="en-US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 3 раза.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 noChangeAspect="1"/>
          </p:cNvGrpSpPr>
          <p:nvPr/>
        </p:nvGrpSpPr>
        <p:grpSpPr bwMode="auto">
          <a:xfrm>
            <a:off x="1404008" y="713244"/>
            <a:ext cx="6480000" cy="2575024"/>
            <a:chOff x="0" y="0"/>
            <a:chExt cx="54356" cy="1758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209" cy="1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6" y="0"/>
              <a:ext cx="25210" cy="1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оле 25"/>
            <p:cNvSpPr txBox="1">
              <a:spLocks noChangeArrowheads="1"/>
            </p:cNvSpPr>
            <p:nvPr/>
          </p:nvSpPr>
          <p:spPr bwMode="auto">
            <a:xfrm>
              <a:off x="20637" y="1397"/>
              <a:ext cx="3188" cy="29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/>
                  <a:ea typeface="Calibri"/>
                </a:rPr>
                <a:t>а</a:t>
              </a:r>
            </a:p>
          </p:txBody>
        </p:sp>
        <p:sp>
          <p:nvSpPr>
            <p:cNvPr id="9" name="Поле 26"/>
            <p:cNvSpPr txBox="1">
              <a:spLocks noChangeArrowheads="1"/>
            </p:cNvSpPr>
            <p:nvPr/>
          </p:nvSpPr>
          <p:spPr bwMode="auto">
            <a:xfrm>
              <a:off x="49720" y="1397"/>
              <a:ext cx="3188" cy="2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/>
                  <a:ea typeface="Calibri"/>
                </a:rPr>
                <a:t>б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55576" y="347516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Зависимость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износостойкости 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Δt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Δm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(а)  и </a:t>
            </a:r>
            <a:r>
              <a:rPr lang="ru-RU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коэфициента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трения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aseline="-25000" dirty="0" err="1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(б) закаленной стали У8А от атомного веса имплантируемых 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элементов </a:t>
            </a:r>
          </a:p>
          <a:p>
            <a:pPr indent="360000" algn="ctr"/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в ряду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- 12,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- 28, </a:t>
            </a:r>
            <a:r>
              <a:rPr lang="en-US" dirty="0" err="1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– 40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- 48,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Mo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- 96, </a:t>
            </a:r>
            <a:r>
              <a:rPr lang="en-US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 - 186</a:t>
            </a:r>
          </a:p>
          <a:p>
            <a:pPr indent="36000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9597" y="332656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обратиться к кривой рис. 1а, то большую износостойкость должны были показать пластины после имплантации ионами рения. Электронная </a:t>
            </a:r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микроскопия показала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, что после обработки ионами рения в поверхностном слое режущего клина четко выделяются кристаллиты карбидов вольфрама. Это, по-видимому, связано с тем, что кобальт значительно легче вольфрама и эффективно распыляется ионами рения. Кристаллиты карбида вольфрама остаются без связки, и выкрашиваются в процессе резания.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5000464" cy="338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19597" y="5805264"/>
            <a:ext cx="7352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ctr"/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Электронная микроскопия участка твердосплавной </a:t>
            </a:r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пластины</a:t>
            </a:r>
          </a:p>
          <a:p>
            <a:pPr indent="360000" algn="ctr"/>
            <a:r>
              <a:rPr lang="ru-RU" sz="1600" dirty="0" smtClean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1600" dirty="0">
                <a:solidFill>
                  <a:srgbClr val="130991"/>
                </a:solidFill>
                <a:latin typeface="Times New Roman" pitchFamily="18" charset="0"/>
                <a:cs typeface="Times New Roman" pitchFamily="18" charset="0"/>
              </a:rPr>
              <a:t>обработки ионами рения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FE91F-CB68-44DB-95F2-41354CA7AF6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1688</TotalTime>
  <Words>1315</Words>
  <Application>Microsoft Office PowerPoint</Application>
  <PresentationFormat>Экран (4:3)</PresentationFormat>
  <Paragraphs>173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ИЗНОСОСТОЙКИХ СТРУКТУР НА ТВЕРДЫХ СПЛАВАХ ДЛЯ СУПЕРФИНИШНОЙ ОБРАБОТКИ</dc:title>
  <dc:creator>Boris</dc:creator>
  <cp:lastModifiedBy>Windows User</cp:lastModifiedBy>
  <cp:revision>72</cp:revision>
  <dcterms:created xsi:type="dcterms:W3CDTF">2016-09-14T04:41:51Z</dcterms:created>
  <dcterms:modified xsi:type="dcterms:W3CDTF">2017-03-23T07:44:45Z</dcterms:modified>
</cp:coreProperties>
</file>