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3" r:id="rId3"/>
    <p:sldId id="257" r:id="rId4"/>
    <p:sldId id="260" r:id="rId5"/>
    <p:sldId id="258" r:id="rId6"/>
    <p:sldId id="274" r:id="rId7"/>
    <p:sldId id="259" r:id="rId8"/>
    <p:sldId id="272" r:id="rId9"/>
    <p:sldId id="280" r:id="rId10"/>
    <p:sldId id="262" r:id="rId11"/>
    <p:sldId id="275" r:id="rId12"/>
    <p:sldId id="271" r:id="rId13"/>
    <p:sldId id="269" r:id="rId14"/>
    <p:sldId id="283" r:id="rId15"/>
    <p:sldId id="276" r:id="rId16"/>
    <p:sldId id="281" r:id="rId17"/>
    <p:sldId id="278" r:id="rId18"/>
    <p:sldId id="277" r:id="rId19"/>
    <p:sldId id="279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302" y="-6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2B1F8-CD5E-49C3-8E06-8DBD75A8F9DE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E8A8FD-909F-48D7-B351-CA8D404769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691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8A8FD-909F-48D7-B351-CA8D4047695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8A8FD-909F-48D7-B351-CA8D4047695E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8A8FD-909F-48D7-B351-CA8D4047695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8A8FD-909F-48D7-B351-CA8D4047695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8A8FD-909F-48D7-B351-CA8D4047695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8A8FD-909F-48D7-B351-CA8D4047695E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8A8FD-909F-48D7-B351-CA8D4047695E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8A8FD-909F-48D7-B351-CA8D4047695E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8A8FD-909F-48D7-B351-CA8D4047695E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8A8FD-909F-48D7-B351-CA8D4047695E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8A8FD-909F-48D7-B351-CA8D4047695E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8A8FD-909F-48D7-B351-CA8D4047695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8A8FD-909F-48D7-B351-CA8D4047695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8A8FD-909F-48D7-B351-CA8D4047695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8A8FD-909F-48D7-B351-CA8D4047695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8A8FD-909F-48D7-B351-CA8D4047695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8A8FD-909F-48D7-B351-CA8D4047695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8A8FD-909F-48D7-B351-CA8D4047695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8A8FD-909F-48D7-B351-CA8D4047695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C883F-EF3B-4E83-8A17-018830ACFCD7}" type="datetime1">
              <a:rPr lang="ru-RU" smtClean="0"/>
              <a:pPr>
                <a:defRPr/>
              </a:pPr>
              <a:t>19.12.2012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F1A4A-1913-4057-946E-CDC4C0A6C2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A0334-05A2-4F91-92D9-0E7E8FFE034C}" type="datetime1">
              <a:rPr lang="ru-RU" smtClean="0"/>
              <a:pPr>
                <a:defRPr/>
              </a:pPr>
              <a:t>19.12.2012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730E6-AE20-4DF6-836D-31927626CE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9B865-083D-46A1-AE0C-DCD1F2C4BFE1}" type="datetime1">
              <a:rPr lang="ru-RU" smtClean="0"/>
              <a:pPr>
                <a:defRPr/>
              </a:pPr>
              <a:t>19.12.2012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5E244-D5B7-4F82-886C-ABB5F23275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2717C-3AA8-4F0E-851E-B5C2BC94EA69}" type="datetime1">
              <a:rPr lang="ru-RU" smtClean="0"/>
              <a:pPr>
                <a:defRPr/>
              </a:pPr>
              <a:t>19.12.2012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2752" y="6517853"/>
            <a:ext cx="2051248" cy="340147"/>
          </a:xfrm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fld id="{94CC9F62-00AC-4CD7-974C-E81F87468BE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72D4C-A576-423A-A7BE-F98C30FF1BC6}" type="datetime1">
              <a:rPr lang="ru-RU" smtClean="0"/>
              <a:pPr>
                <a:defRPr/>
              </a:pPr>
              <a:t>19.12.2012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B7272-433F-4BD8-A2A7-A5C89F24D7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80591-5D19-4A72-8C13-820050E9CD23}" type="datetime1">
              <a:rPr lang="ru-RU" smtClean="0"/>
              <a:pPr>
                <a:defRPr/>
              </a:pPr>
              <a:t>19.12.2012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A612F-56A1-4767-B129-AE0F9DF250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DD04B-6510-4E32-98F8-B8A2C24C96E8}" type="datetime1">
              <a:rPr lang="ru-RU" smtClean="0"/>
              <a:pPr>
                <a:defRPr/>
              </a:pPr>
              <a:t>19.12.2012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D0A09-0ED7-4FDB-8DD2-1001C04AC9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18DB4-DF96-48D0-AC94-900E3CD07FB9}" type="datetime1">
              <a:rPr lang="ru-RU" smtClean="0"/>
              <a:pPr>
                <a:defRPr/>
              </a:pPr>
              <a:t>19.12.2012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D631E-9A30-4091-94AC-9750EF269D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81183-5382-48CB-B737-245D822993D3}" type="datetime1">
              <a:rPr lang="ru-RU" smtClean="0"/>
              <a:pPr>
                <a:defRPr/>
              </a:pPr>
              <a:t>19.12.2012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C3C3D-8F28-4676-8388-E5F52005FA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4B2DF-9479-45C6-94B6-025DF9053668}" type="datetime1">
              <a:rPr lang="ru-RU" smtClean="0"/>
              <a:pPr>
                <a:defRPr/>
              </a:pPr>
              <a:t>19.12.2012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52FD7-6CB2-4C0A-A701-1A83B0AE10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EED32-C47C-4EC2-BFF1-8A19CE02A17E}" type="datetime1">
              <a:rPr lang="ru-RU" smtClean="0"/>
              <a:pPr>
                <a:defRPr/>
              </a:pPr>
              <a:t>19.12.2012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61FAB-20B5-4F20-9913-53020B18C6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ED5C30-C67A-44D6-96A0-6176C23C7F2D}" type="datetime1">
              <a:rPr lang="ru-RU" smtClean="0"/>
              <a:pPr>
                <a:defRPr/>
              </a:pPr>
              <a:t>19.12.2012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DBE93A-1937-452D-AB3B-FC00F9AE1B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Прямоугольник 3"/>
          <p:cNvSpPr>
            <a:spLocks noChangeArrowheads="1"/>
          </p:cNvSpPr>
          <p:nvPr/>
        </p:nvSpPr>
        <p:spPr bwMode="auto">
          <a:xfrm>
            <a:off x="251520" y="1052736"/>
            <a:ext cx="8712572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dirty="0">
              <a:latin typeface="Calibri" pitchFamily="34" charset="0"/>
            </a:endParaRPr>
          </a:p>
          <a:p>
            <a:pPr algn="ctr"/>
            <a:r>
              <a:rPr lang="ru-RU" sz="3200" b="1" dirty="0">
                <a:latin typeface="Times New Roman" pitchFamily="18" charset="0"/>
              </a:rPr>
              <a:t>Оперативное прогнозирование цунами на основе мониторинга скоростей поверхностных течений с помощью </a:t>
            </a:r>
            <a:r>
              <a:rPr lang="ru-RU" sz="3200" b="1" dirty="0" err="1">
                <a:latin typeface="Times New Roman" pitchFamily="18" charset="0"/>
              </a:rPr>
              <a:t>декаметровых</a:t>
            </a:r>
            <a:r>
              <a:rPr lang="ru-RU" sz="3200" b="1" dirty="0">
                <a:latin typeface="Times New Roman" pitchFamily="18" charset="0"/>
              </a:rPr>
              <a:t> радаров.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Е.С.Нежевенко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О.И.Потатуркин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ИАиЭ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СО РАН, Новосибирск)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3F1A4A-1913-4057-946E-CDC4C0A6C2FB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476672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Pavel</a:t>
            </a:r>
            <a:r>
              <a:rPr lang="en-US" dirty="0" smtClean="0"/>
              <a:t> </a:t>
            </a:r>
            <a:r>
              <a:rPr lang="en-US" dirty="0" err="1" smtClean="0"/>
              <a:t>Tkalich</a:t>
            </a:r>
            <a:r>
              <a:rPr lang="en-US" dirty="0" smtClean="0"/>
              <a:t> and Dao My Ha</a:t>
            </a:r>
            <a:r>
              <a:rPr lang="ru-RU" dirty="0" smtClean="0"/>
              <a:t> </a:t>
            </a:r>
            <a:r>
              <a:rPr lang="en-US" dirty="0" smtClean="0"/>
              <a:t>Tsunami </a:t>
            </a:r>
            <a:r>
              <a:rPr lang="en-US" dirty="0" err="1" smtClean="0"/>
              <a:t>Modelling</a:t>
            </a:r>
            <a:r>
              <a:rPr lang="en-US" dirty="0" smtClean="0"/>
              <a:t> and</a:t>
            </a:r>
            <a:r>
              <a:rPr lang="ru-RU" dirty="0" smtClean="0"/>
              <a:t> </a:t>
            </a:r>
            <a:r>
              <a:rPr lang="en-US" dirty="0" smtClean="0"/>
              <a:t>Forecasting</a:t>
            </a:r>
            <a:r>
              <a:rPr lang="ru-RU" dirty="0" smtClean="0"/>
              <a:t> </a:t>
            </a:r>
            <a:r>
              <a:rPr lang="en-US" dirty="0" smtClean="0"/>
              <a:t>Techniques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87624" y="0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НЕЙРОННЫЕ СЕТИ ДЛЯ ПРОГНОЗА ЦУНАМИ </a:t>
            </a:r>
            <a:endParaRPr lang="ru-RU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484784"/>
            <a:ext cx="5472608" cy="231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861048"/>
            <a:ext cx="5472608" cy="207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C9F62-00AC-4CD7-974C-E81F87468BEE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836712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Lecture Notes Series, Institute for Mathematical Sciences, National University of Singapore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021288"/>
            <a:ext cx="8892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Shailesh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Namekar</a:t>
            </a:r>
            <a:r>
              <a:rPr lang="en-US" dirty="0" smtClean="0">
                <a:solidFill>
                  <a:prstClr val="black"/>
                </a:solidFill>
              </a:rPr>
              <a:t>, </a:t>
            </a:r>
            <a:r>
              <a:rPr lang="en-US" dirty="0" err="1" smtClean="0">
                <a:solidFill>
                  <a:prstClr val="black"/>
                </a:solidFill>
              </a:rPr>
              <a:t>Yoshiki</a:t>
            </a:r>
            <a:r>
              <a:rPr lang="en-US" dirty="0" smtClean="0">
                <a:solidFill>
                  <a:prstClr val="black"/>
                </a:solidFill>
              </a:rPr>
              <a:t> Yamazaki, and Kwok Fai </a:t>
            </a:r>
            <a:r>
              <a:rPr lang="en-US" dirty="0" smtClean="0"/>
              <a:t>Neural network for tsunami and </a:t>
            </a:r>
            <a:r>
              <a:rPr lang="en-US" dirty="0" err="1" smtClean="0"/>
              <a:t>runup</a:t>
            </a:r>
            <a:r>
              <a:rPr lang="en-US" dirty="0" smtClean="0"/>
              <a:t> forecast Geophysical Research Letters, vol. 36,,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764704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А.Н. Васильев, Д.А.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Тархов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Нейронные сети как новый универсальный подход к численному решению задач математической физики  // Нейрокомпьютеры: разработка, применение. – 2004. – №7-8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Васильев А.Н., Тархов Д.А. RBF-сети и некоторые задачи математической физики // Сборник докладов Международной конференции по мягким вычислениям и измерениям – SCM’2004. СПб.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СПбГЭТУ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«ЛЭТИ»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C9F62-00AC-4CD7-974C-E81F87468BEE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44624"/>
            <a:ext cx="835292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b="1" dirty="0" smtClean="0"/>
              <a:t>Публикации: решение уравнений математической физики в </a:t>
            </a:r>
            <a:r>
              <a:rPr lang="ru-RU" b="1" dirty="0" err="1" smtClean="0"/>
              <a:t>неросетевом</a:t>
            </a:r>
            <a:r>
              <a:rPr lang="ru-RU" b="1" dirty="0" smtClean="0"/>
              <a:t> базисе на основе </a:t>
            </a:r>
            <a:r>
              <a:rPr lang="en-US" b="1" dirty="0" smtClean="0"/>
              <a:t>RBF </a:t>
            </a:r>
            <a:r>
              <a:rPr lang="ru-RU" b="1" dirty="0" smtClean="0"/>
              <a:t>функций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6632"/>
            <a:ext cx="9144000" cy="66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C9F62-00AC-4CD7-974C-E81F87468BEE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_Страница_2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1094"/>
          </a:xfr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C9F62-00AC-4CD7-974C-E81F87468BEE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0" y="3573016"/>
            <a:ext cx="9144000" cy="2592288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Jessica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Schmidt,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Cécile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Piret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Nan Zhang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Benjamin J.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Kadlec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David A. Yuen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Yingchun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Liu, Grady B. Wright, Natasha Flyer, Erik O.D.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Sevre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Modeling of Tsunami Waves and Atmospheric Swirling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Flows with Graphics Processing Unit (GPU) and Radial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Basis Functions (RBF)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//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Journal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Concurrency and Computation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2010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179512" y="260648"/>
            <a:ext cx="8589640" cy="16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S.M. Wong , Y.C. Hon , M.A.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Golberg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Compactly supported radial basis functions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for shallow water equations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//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Applied Mathematics and Computation 127 (2002)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5008" y="2132856"/>
            <a:ext cx="89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Y.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Alhuri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A.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Naji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D.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Ouazar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Taik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RBF Based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Meshless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Method for Large Scale Shallow Water Simulations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//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Experimental Validation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Mathematical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Modelling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 Natural Phenomena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2010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C9F62-00AC-4CD7-974C-E81F87468BEE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0"/>
            <a:ext cx="849694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b="1" dirty="0"/>
              <a:t>Публикации: </a:t>
            </a:r>
            <a:r>
              <a:rPr lang="ru-RU" b="1" dirty="0" smtClean="0"/>
              <a:t>моделирование уравнений мелкой воды, описывающего цунами, </a:t>
            </a:r>
            <a:r>
              <a:rPr lang="ru-RU" b="1" dirty="0"/>
              <a:t>в </a:t>
            </a:r>
            <a:r>
              <a:rPr lang="ru-RU" b="1" dirty="0" smtClean="0"/>
              <a:t>базисе </a:t>
            </a:r>
            <a:r>
              <a:rPr lang="ru-RU" b="1" dirty="0"/>
              <a:t>на основе </a:t>
            </a:r>
            <a:r>
              <a:rPr lang="en-US" b="1" dirty="0"/>
              <a:t>RBF </a:t>
            </a:r>
            <a:r>
              <a:rPr lang="ru-RU" b="1" dirty="0"/>
              <a:t>функций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ru-RU" sz="2400" b="1" dirty="0" smtClean="0"/>
              <a:t>РАДИАЛЬНО-БАЗИСНЫЕ НЕЙРОННЫЕ СЕТИ</a:t>
            </a:r>
            <a:endParaRPr lang="ru-RU" sz="24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20688"/>
            <a:ext cx="8658225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C9F62-00AC-4CD7-974C-E81F87468BEE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359024"/>
          </a:xfrm>
        </p:spPr>
        <p:txBody>
          <a:bodyPr/>
          <a:lstStyle/>
          <a:p>
            <a:r>
              <a:rPr lang="ru-RU" sz="2400" b="1" dirty="0"/>
              <a:t>ПЕРЕХОД: ОТ ОПЕРАТИВНОГО ПРОГНОЗА  ПОЖАРОВ  </a:t>
            </a:r>
            <a:br>
              <a:rPr lang="ru-RU" sz="2400" b="1" dirty="0"/>
            </a:br>
            <a:r>
              <a:rPr lang="ru-RU" sz="2400" b="1" dirty="0"/>
              <a:t>К ОПЕРАТИВНОМУ ПРОГНОЗУ ЦУНАМИ ШАГ </a:t>
            </a:r>
            <a:r>
              <a:rPr lang="ru-RU" sz="2400" b="1" dirty="0" smtClean="0"/>
              <a:t>3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sz="4400" dirty="0" smtClean="0"/>
              <a:t>	3.Фильтр </a:t>
            </a:r>
            <a:r>
              <a:rPr lang="ru-RU" sz="4400" dirty="0" err="1" smtClean="0"/>
              <a:t>Калмана</a:t>
            </a:r>
            <a:r>
              <a:rPr lang="ru-RU" sz="4400" dirty="0" smtClean="0"/>
              <a:t>, расширенный фильтра </a:t>
            </a:r>
            <a:r>
              <a:rPr lang="ru-RU" sz="4400" dirty="0" err="1" smtClean="0"/>
              <a:t>Калмана</a:t>
            </a:r>
            <a:r>
              <a:rPr lang="ru-RU" sz="4400" dirty="0" smtClean="0"/>
              <a:t>, фильтр частиц при обучении нейронной сети. Мотивация: существенное ускорение процесса обучения нейронной сети.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C9F62-00AC-4CD7-974C-E81F87468BEE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/>
          <a:lstStyle/>
          <a:p>
            <a:r>
              <a:rPr lang="ru-RU" sz="2400" b="1" dirty="0" smtClean="0"/>
              <a:t>Фильтр </a:t>
            </a:r>
            <a:r>
              <a:rPr lang="ru-RU" sz="2400" b="1" dirty="0" err="1" smtClean="0"/>
              <a:t>Калмана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Расширенный фильтр </a:t>
            </a:r>
            <a:r>
              <a:rPr lang="ru-RU" sz="2400" b="1" dirty="0" err="1" smtClean="0"/>
              <a:t>Калмана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Фильтр частиц</a:t>
            </a:r>
            <a:br>
              <a:rPr lang="ru-RU" sz="2400" b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1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-36512" y="1484784"/>
            <a:ext cx="914501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en-US" sz="2400" dirty="0">
                <a:latin typeface="Times New Roman" pitchFamily="18" charset="0"/>
                <a:ea typeface="+mj-ea"/>
                <a:cs typeface="Times New Roman" pitchFamily="18" charset="0"/>
              </a:rPr>
              <a:t>Nakamura, K., T. Higuchi, and N. </a:t>
            </a:r>
            <a:r>
              <a:rPr lang="en-US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Hirose</a:t>
            </a:r>
            <a:r>
              <a:rPr lang="ru-RU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lang="en-US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Application </a:t>
            </a:r>
            <a:r>
              <a:rPr lang="en-US" sz="2400" dirty="0">
                <a:latin typeface="Times New Roman" pitchFamily="18" charset="0"/>
                <a:ea typeface="+mj-ea"/>
                <a:cs typeface="Times New Roman" pitchFamily="18" charset="0"/>
              </a:rPr>
              <a:t>of particle filter to identification of tsunami simulation </a:t>
            </a:r>
            <a:r>
              <a:rPr lang="en-US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model</a:t>
            </a:r>
            <a:r>
              <a:rPr lang="ru-RU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 //</a:t>
            </a:r>
            <a:r>
              <a:rPr lang="en-US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Proceedings </a:t>
            </a:r>
            <a:r>
              <a:rPr lang="en-US" sz="2400" dirty="0">
                <a:latin typeface="Times New Roman" pitchFamily="18" charset="0"/>
                <a:ea typeface="+mj-ea"/>
                <a:cs typeface="Times New Roman" pitchFamily="18" charset="0"/>
              </a:rPr>
              <a:t>of Joint 3rd International Conference on Soft Computing and Intelligent Systems and 7th International Symposium on advanced Intelligent Systems </a:t>
            </a:r>
            <a:r>
              <a:rPr lang="ru-RU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US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2006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84" y="3212976"/>
            <a:ext cx="4429000" cy="1709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4496" y="3212976"/>
            <a:ext cx="4644008" cy="1678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00" y="4880278"/>
            <a:ext cx="4427984" cy="1672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64496" y="4891533"/>
            <a:ext cx="4644008" cy="169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C9F62-00AC-4CD7-974C-E81F87468BEE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-14808"/>
            <a:ext cx="8229600" cy="782960"/>
          </a:xfrm>
        </p:spPr>
        <p:txBody>
          <a:bodyPr/>
          <a:lstStyle/>
          <a:p>
            <a:r>
              <a:rPr lang="ru-RU" sz="2400" b="1" dirty="0" smtClean="0"/>
              <a:t>ВОЗМОЖНАЯ СХЕМА </a:t>
            </a:r>
            <a:r>
              <a:rPr lang="ru-RU" sz="2400" b="1" dirty="0" smtClean="0"/>
              <a:t>ОПЕРАТИВНОГО ПРОГНЗИРОВАНИЯ ЦУНАМИ</a:t>
            </a:r>
            <a:endParaRPr lang="ru-RU" sz="2400" b="1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8" y="692696"/>
            <a:ext cx="9143999" cy="585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C9F62-00AC-4CD7-974C-E81F87468BEE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" y="649520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Карта </a:t>
            </a:r>
            <a:r>
              <a:rPr lang="ru-RU" dirty="0" err="1"/>
              <a:t>изохрон</a:t>
            </a:r>
            <a:r>
              <a:rPr lang="ru-RU" dirty="0"/>
              <a:t> времени распространения </a:t>
            </a:r>
            <a:r>
              <a:rPr lang="ru-RU" dirty="0" err="1"/>
              <a:t>Симуширского</a:t>
            </a:r>
            <a:r>
              <a:rPr lang="ru-RU" dirty="0"/>
              <a:t> цунами 15.11.2006г</a:t>
            </a:r>
          </a:p>
        </p:txBody>
      </p:sp>
    </p:spTree>
    <p:extLst>
      <p:ext uri="{BB962C8B-B14F-4D97-AF65-F5344CB8AC3E}">
        <p14:creationId xmlns:p14="http://schemas.microsoft.com/office/powerpoint/2010/main" val="69098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052736"/>
            <a:ext cx="8784976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5400" dirty="0" smtClean="0"/>
              <a:t> </a:t>
            </a:r>
            <a:r>
              <a:rPr lang="ru-RU" sz="5400" b="1" dirty="0" smtClean="0"/>
              <a:t>СПАСИБО  ЗА  ВНИМАНИЕ!</a:t>
            </a:r>
            <a:endParaRPr lang="ru-RU" sz="5400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C9F62-00AC-4CD7-974C-E81F87468BEE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674934"/>
            <a:ext cx="7056784" cy="5851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C9F62-00AC-4CD7-974C-E81F87468BEE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0" y="29815"/>
            <a:ext cx="8388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СХЕМА ПРОГНОЗИРОВАНИЯ ПОЖАРА 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03848" y="6156999"/>
            <a:ext cx="25922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359024"/>
          </a:xfrm>
        </p:spPr>
        <p:txBody>
          <a:bodyPr/>
          <a:lstStyle/>
          <a:p>
            <a:r>
              <a:rPr lang="ru-RU" sz="2400" b="1" dirty="0" smtClean="0"/>
              <a:t>ПЕРЕХОД: ОТ ОПЕРАТИВНОГО ПРОГНОЗА  </a:t>
            </a:r>
            <a:r>
              <a:rPr lang="ru-RU" sz="2400" b="1" dirty="0" smtClean="0"/>
              <a:t>ПОЖАРОВ </a:t>
            </a:r>
            <a:r>
              <a:rPr lang="ru-RU" sz="2400" b="1" dirty="0" smtClean="0"/>
              <a:t>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К ОПЕРАТИВНОМУ ПРОГНОЗУ ЦУНАМИ ШАГ 1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ru-RU" sz="4200" dirty="0" smtClean="0"/>
              <a:t>	1.Усвоение данных. 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sz="3600" dirty="0" smtClean="0"/>
              <a:t>	Раньше вектор наблюдения – высота волны в одной точке. При использовании радаров -возможность определения действительного состояния водной поверхности (вектора наблюдения) на большой акватории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42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C9F62-00AC-4CD7-974C-E81F87468BEE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0409" y="1600200"/>
            <a:ext cx="6336039" cy="48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>ВЕКТОР СОСТОЯНИЯ ВОДНОЙ ПОВЕРХНОСТИ</a:t>
            </a:r>
            <a:endParaRPr lang="ru-RU" sz="2400" b="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C9F62-00AC-4CD7-974C-E81F87468BE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63688" y="6093296"/>
            <a:ext cx="72008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/>
          </p:cNvSpPr>
          <p:nvPr>
            <p:ph type="body" idx="1"/>
          </p:nvPr>
        </p:nvSpPr>
        <p:spPr>
          <a:xfrm>
            <a:off x="467544" y="188640"/>
            <a:ext cx="8229600" cy="4525963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Arial" charset="0"/>
              </a:rPr>
              <a:t>Определение вектора состояния и наблюдения водной поверхности </a:t>
            </a:r>
            <a:r>
              <a:rPr lang="en-US" sz="2400" b="1" dirty="0" smtClean="0">
                <a:latin typeface="Arial" charset="0"/>
              </a:rPr>
              <a:t>CF </a:t>
            </a:r>
            <a:r>
              <a:rPr lang="ru-RU" sz="2400" b="1" dirty="0" smtClean="0">
                <a:latin typeface="Arial" charset="0"/>
              </a:rPr>
              <a:t>локатором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07504" y="5805264"/>
            <a:ext cx="90364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dirty="0" smtClean="0"/>
              <a:t>В.Д. Пудов Снижение </a:t>
            </a:r>
            <a:r>
              <a:rPr lang="ru-RU" dirty="0"/>
              <a:t>риска цунами и мониторинг поверхностных течений </a:t>
            </a:r>
            <a:r>
              <a:rPr lang="ru-RU" dirty="0" smtClean="0"/>
              <a:t>с помощью </a:t>
            </a:r>
            <a:r>
              <a:rPr lang="ru-RU" dirty="0"/>
              <a:t>высокочастотных радаров (обзор</a:t>
            </a:r>
            <a:r>
              <a:rPr lang="ru-RU" dirty="0" smtClean="0"/>
              <a:t>) // Проблемы анализа риска, 2007,№3</a:t>
            </a:r>
            <a:endParaRPr lang="ru-RU" dirty="0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643" y="1113334"/>
            <a:ext cx="3448682" cy="2204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9629" y="1052736"/>
            <a:ext cx="3738015" cy="471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284984"/>
            <a:ext cx="3574929" cy="2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C9F62-00AC-4CD7-974C-E81F87468BEE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0"/>
            <a:ext cx="6774904" cy="6838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C9F62-00AC-4CD7-974C-E81F87468BEE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/>
          </p:cNvSpPr>
          <p:nvPr>
            <p:ph type="body" idx="1"/>
          </p:nvPr>
        </p:nvSpPr>
        <p:spPr>
          <a:xfrm>
            <a:off x="453058" y="-243408"/>
            <a:ext cx="8686800" cy="820738"/>
          </a:xfrm>
        </p:spPr>
        <p:txBody>
          <a:bodyPr/>
          <a:lstStyle/>
          <a:p>
            <a:pPr algn="just">
              <a:lnSpc>
                <a:spcPct val="80000"/>
              </a:lnSpc>
              <a:buFont typeface="Arial" charset="0"/>
              <a:buNone/>
            </a:pPr>
            <a:endParaRPr lang="ru-RU" sz="2000" dirty="0" smtClean="0">
              <a:latin typeface="Arial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400" b="1" dirty="0" smtClean="0">
                <a:latin typeface="Arial" charset="0"/>
              </a:rPr>
              <a:t>Определение состояния водной поверхности локатором космического базирования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2000" dirty="0" smtClean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581495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647775"/>
            <a:ext cx="30797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C9F62-00AC-4CD7-974C-E81F87468BEE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324544" y="4509120"/>
            <a:ext cx="9722096" cy="114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ru-RU" sz="2000" dirty="0" smtClean="0">
                <a:solidFill>
                  <a:prstClr val="black"/>
                </a:solidFill>
                <a:latin typeface="Calibri"/>
                <a:cs typeface="+mn-cs"/>
              </a:rPr>
              <a:t>	Переслегин С.В., </a:t>
            </a:r>
            <a:r>
              <a:rPr lang="ru-RU" sz="2000" dirty="0" err="1" smtClean="0">
                <a:solidFill>
                  <a:prstClr val="black"/>
                </a:solidFill>
                <a:latin typeface="Calibri"/>
                <a:cs typeface="+mn-cs"/>
              </a:rPr>
              <a:t>Халиков</a:t>
            </a:r>
            <a:r>
              <a:rPr lang="ru-RU" sz="2000" dirty="0" smtClean="0">
                <a:solidFill>
                  <a:prstClr val="black"/>
                </a:solidFill>
                <a:latin typeface="Calibri"/>
                <a:cs typeface="+mn-cs"/>
              </a:rPr>
              <a:t> З.А., </a:t>
            </a:r>
            <a:r>
              <a:rPr lang="ru-RU" sz="2000" dirty="0" err="1" smtClean="0">
                <a:solidFill>
                  <a:prstClr val="black"/>
                </a:solidFill>
                <a:latin typeface="Calibri"/>
                <a:cs typeface="+mn-cs"/>
              </a:rPr>
              <a:t>Неронский</a:t>
            </a:r>
            <a:r>
              <a:rPr lang="ru-RU" sz="2000" dirty="0" smtClean="0">
                <a:solidFill>
                  <a:prstClr val="black"/>
                </a:solidFill>
                <a:latin typeface="Calibri"/>
                <a:cs typeface="+mn-cs"/>
              </a:rPr>
              <a:t> Л.Б. Физическое обоснование радиолокационной космической системы, решающей задачу раннего 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ru-RU" sz="2000" dirty="0">
                <a:solidFill>
                  <a:prstClr val="black"/>
                </a:solidFill>
                <a:latin typeface="Calibri"/>
                <a:cs typeface="+mn-cs"/>
              </a:rPr>
              <a:t>	</a:t>
            </a:r>
            <a:r>
              <a:rPr lang="ru-RU" sz="2000" dirty="0" smtClean="0">
                <a:solidFill>
                  <a:prstClr val="black"/>
                </a:solidFill>
                <a:latin typeface="Calibri"/>
                <a:cs typeface="+mn-cs"/>
              </a:rPr>
              <a:t>обнаружения опасных океанических явлений // В сб.: «Современные проблемы дистанционного зондирования земли из космоса» </a:t>
            </a:r>
            <a:r>
              <a:rPr lang="ru-RU" sz="2000" dirty="0" err="1" smtClean="0">
                <a:solidFill>
                  <a:prstClr val="black"/>
                </a:solidFill>
                <a:latin typeface="Calibri"/>
                <a:cs typeface="+mn-cs"/>
              </a:rPr>
              <a:t>Вып</a:t>
            </a:r>
            <a:r>
              <a:rPr lang="ru-RU" sz="2000" dirty="0" smtClean="0">
                <a:solidFill>
                  <a:prstClr val="black"/>
                </a:solidFill>
                <a:latin typeface="Calibri"/>
                <a:cs typeface="+mn-cs"/>
              </a:rPr>
              <a:t>. 5, Т. 2, 2008.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565211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Переслегин  С.В.,  Синицын Ю.П.,  </a:t>
            </a:r>
            <a:r>
              <a:rPr lang="ru-RU" dirty="0" err="1" smtClean="0"/>
              <a:t>Плющев</a:t>
            </a:r>
            <a:r>
              <a:rPr lang="ru-RU" dirty="0" smtClean="0"/>
              <a:t> В.А.  Формирование  скоростных  и  </a:t>
            </a:r>
            <a:r>
              <a:rPr lang="ru-RU" dirty="0" err="1" smtClean="0"/>
              <a:t>уровенных</a:t>
            </a:r>
            <a:r>
              <a:rPr lang="ru-RU" dirty="0" smtClean="0"/>
              <a:t> портретов  морской  поверхности  в  аэрокосмических  интерференционных  РСА  (ИРСА).  //  В  сб. ≪Проявления  глубинных  процессов  на  морской  поверхности≫,  Нижний  Новгород,  2006,  ИПФ РАН, вып.2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852067"/>
            <a:ext cx="9143999" cy="5489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C9F62-00AC-4CD7-974C-E81F87468BEE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1280" y="5577780"/>
            <a:ext cx="72008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359024"/>
          </a:xfrm>
        </p:spPr>
        <p:txBody>
          <a:bodyPr/>
          <a:lstStyle/>
          <a:p>
            <a:r>
              <a:rPr lang="ru-RU" sz="2400" b="1" dirty="0"/>
              <a:t>ПЕРЕХОД: ОТ ОПЕРАТИВНОГО ПРОГНОЗА  ПОЖАРОВ  </a:t>
            </a:r>
            <a:br>
              <a:rPr lang="ru-RU" sz="2400" b="1" dirty="0"/>
            </a:br>
            <a:r>
              <a:rPr lang="ru-RU" sz="2400" b="1" dirty="0"/>
              <a:t>К ОПЕРАТИВНОМУ ПРОГНОЗУ ЦУНАМИ ШАГ </a:t>
            </a:r>
            <a:r>
              <a:rPr lang="ru-RU" sz="2400" b="1" dirty="0" smtClean="0"/>
              <a:t>2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4200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dirty="0" smtClean="0"/>
              <a:t>	</a:t>
            </a:r>
            <a:r>
              <a:rPr lang="ru-RU" sz="4200" dirty="0" smtClean="0"/>
              <a:t>2</a:t>
            </a:r>
            <a:r>
              <a:rPr lang="ru-RU" dirty="0" smtClean="0"/>
              <a:t>.</a:t>
            </a:r>
            <a:r>
              <a:rPr lang="ru-RU" sz="4400" dirty="0" smtClean="0"/>
              <a:t>Нейронные сети. Прогноз путем моделирования в </a:t>
            </a:r>
            <a:r>
              <a:rPr lang="ru-RU" sz="4400" dirty="0" err="1" smtClean="0"/>
              <a:t>нейросетевом</a:t>
            </a:r>
            <a:r>
              <a:rPr lang="ru-RU" sz="4400" dirty="0" smtClean="0"/>
              <a:t> базисе.  Аргументы: расчет с помощью </a:t>
            </a:r>
            <a:r>
              <a:rPr lang="en-US" sz="4400" dirty="0" smtClean="0"/>
              <a:t>RBF</a:t>
            </a:r>
            <a:r>
              <a:rPr lang="ru-RU" sz="4400" dirty="0" smtClean="0"/>
              <a:t> функций, эффективных при моделировании цунами. Мотивация: нейронная сеть-идеальная среда </a:t>
            </a:r>
            <a:r>
              <a:rPr lang="ru-RU" sz="4400" dirty="0"/>
              <a:t>для усвоения </a:t>
            </a:r>
            <a:r>
              <a:rPr lang="ru-RU" sz="4400" dirty="0" smtClean="0"/>
              <a:t>данных (обучения)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C9F62-00AC-4CD7-974C-E81F87468BE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3464</TotalTime>
  <Words>423</Words>
  <Application>Microsoft Office PowerPoint</Application>
  <PresentationFormat>Экран (4:3)</PresentationFormat>
  <Paragraphs>84</Paragraphs>
  <Slides>19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ПЕРЕХОД: ОТ ОПЕРАТИВНОГО ПРОГНОЗА  ПОЖАРОВ   К ОПЕРАТИВНОМУ ПРОГНОЗУ ЦУНАМИ ШАГ 1 </vt:lpstr>
      <vt:lpstr>ВЕКТОР СОСТОЯНИЯ ВОДНОЙ ПОВЕРХНОСТИ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ПЕРЕХОД: ОТ ОПЕРАТИВНОГО ПРОГНОЗА  ПОЖАРОВ   К ОПЕРАТИВНОМУ ПРОГНОЗУ ЦУНАМИ ШАГ 2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РАДИАЛЬНО-БАЗИСНЫЕ НЕЙРОННЫЕ СЕТИ</vt:lpstr>
      <vt:lpstr>ПЕРЕХОД: ОТ ОПЕРАТИВНОГО ПРОГНОЗА  ПОЖАРОВ   К ОПЕРАТИВНОМУ ПРОГНОЗУ ЦУНАМИ ШАГ 3 </vt:lpstr>
      <vt:lpstr>Фильтр Калмана Расширенный фильтр Калмана Фильтр частиц  </vt:lpstr>
      <vt:lpstr>ВОЗМОЖНАЯ СХЕМА ОПЕРАТИВНОГО ПРОГНЗИРОВАНИЯ ЦУНАМИ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nedj</dc:creator>
  <cp:lastModifiedBy>nedj</cp:lastModifiedBy>
  <cp:revision>276</cp:revision>
  <dcterms:created xsi:type="dcterms:W3CDTF">2012-08-13T02:46:28Z</dcterms:created>
  <dcterms:modified xsi:type="dcterms:W3CDTF">2012-12-19T09:24:51Z</dcterms:modified>
</cp:coreProperties>
</file>