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74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2ED7A06-55B5-4AE8-AA81-FB202535B78A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55CD8B8-63FE-43CC-98C5-3CE557B620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Справочно-библиографическое обслуживание –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поиск оптимальной модели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Межрегиональная научно-практическая конференция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«Библиотека традиционная и электронная: смыслы и ценности», 4–6 октября 2016 г., Новосибирск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«бродячий» библиотекарь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библиотекарь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сидит за справочным столом в ожидании вопросов, а сам подходит к потенциальным пользователям с предложениями помочь в поиске.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единый сервисный пункт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книговыдача, ксерокопирование и справочный стол в одном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Формы обслуживания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уровневая справка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на простые, часто задаваемые вопросы отвечают неквалифицированные сотрудники, не имеющие высшего или специального образования сотрудники библиотеки, сложные запросы выполняют специалисты.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«выход в народ»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 если читатель не идет к библиографу, библиограф сам идет к читателю в НИУ, ВУЗЫ и т.п.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виртуальная справочная служба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выполнение запросов пользователей посредством сети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нлайн консультирование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Формы обслуживания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Модель СБО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18220"/>
            <a:ext cx="8280920" cy="473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500" b="1" u="sng" dirty="0" smtClean="0">
                <a:latin typeface="Times New Roman" pitchFamily="18" charset="0"/>
                <a:cs typeface="Times New Roman" pitchFamily="18" charset="0"/>
              </a:rPr>
              <a:t>научные сотрудники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предлагается приоритетное обслуживание </a:t>
            </a:r>
          </a:p>
          <a:p>
            <a:pPr lvl="0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проводятся семинары-практикумы по подсчету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показателей публикационной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активности отдельных ученых и организаций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Дифференцированный подход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37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специалисты-практики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готовится информация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отраслевые читальные залы о наиболее значимых библиографических пособиях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презентации, сопровождающие тематические выставки и раскрывающие таким образом более основательно  фонд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обеспечивается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методическое сопровождение при работе с информационными продуктами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Дифференцированный подход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291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500" b="1" u="sng" dirty="0" smtClean="0">
                <a:latin typeface="Times New Roman" pitchFamily="18" charset="0"/>
                <a:cs typeface="Times New Roman" pitchFamily="18" charset="0"/>
              </a:rPr>
              <a:t>аспиранты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организуются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занятия в Школе молодого ученого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проводятся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информационные марафоны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осуществляется методическое сопровождение библиографического поиска (предоставляется алгоритм поиска по общественным, естественным и техническим наукам)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обеспечивается методическая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поддержку при работе с информационными продуктами, представленными,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., в свободном доступе в глобальной сети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Дифференцированный подход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536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800" b="1" u="sng" dirty="0" smtClean="0">
                <a:latin typeface="Times New Roman" pitchFamily="18" charset="0"/>
                <a:cs typeface="Times New Roman" pitchFamily="18" charset="0"/>
              </a:rPr>
              <a:t>студенты/школьники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организуются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информационные брифинги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проводятся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библиографические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биеннали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осуществляется рассылка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информации об интересных для организации учебного процесса изданиях и мероприятиях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предлагается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использования Навигатор по электронным версиям справочных изданий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формируется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фонд для подготовки к ЕГЭ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проводятся экскурсии и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библиографические уроки: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методике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 с информационными ресурсами, имеющимися в библиотеке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Дифференцированный подход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898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527175"/>
            <a:ext cx="8504238" cy="4572000"/>
          </a:xfrm>
          <a:noFill/>
        </p:spPr>
        <p:txBody>
          <a:bodyPr/>
          <a:lstStyle/>
          <a:p>
            <a:pPr eaLnBrk="1" hangingPunct="1"/>
            <a:r>
              <a:rPr lang="ru-RU" smtClean="0"/>
              <a:t>     </a:t>
            </a:r>
          </a:p>
          <a:p>
            <a:pPr eaLnBrk="1" hangingPunct="1"/>
            <a:endParaRPr lang="ru-RU" smtClean="0"/>
          </a:p>
          <a:p>
            <a:pPr algn="ctr" eaLnBrk="1" hangingPunct="1"/>
            <a:r>
              <a:rPr lang="ru-RU" smtClean="0"/>
              <a:t> </a:t>
            </a:r>
            <a:r>
              <a:rPr lang="ru-RU" sz="4800" b="1" smtClean="0">
                <a:latin typeface="Times New Roman" pitchFamily="18" charset="0"/>
              </a:rPr>
              <a:t>Спасибо за внимание!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  Свирюкова Вера Григорьевна</a:t>
            </a:r>
          </a:p>
          <a:p>
            <a:pPr eaLnBrk="1" hangingPunct="1"/>
            <a:r>
              <a:rPr lang="ru-RU" smtClean="0"/>
              <a:t>   Зав. СБО ГПНТБ СО РАН, к.п.н.</a:t>
            </a:r>
          </a:p>
          <a:p>
            <a:pPr eaLnBrk="1" hangingPunct="1"/>
            <a:r>
              <a:rPr lang="ru-RU" smtClean="0"/>
              <a:t>   </a:t>
            </a:r>
            <a:r>
              <a:rPr lang="en-US" smtClean="0"/>
              <a:t>e-mail</a:t>
            </a:r>
            <a:r>
              <a:rPr lang="ru-RU" smtClean="0"/>
              <a:t>:</a:t>
            </a:r>
            <a:r>
              <a:rPr lang="en-US" smtClean="0"/>
              <a:t> vera@spsl.nsc.ru</a:t>
            </a:r>
            <a:r>
              <a:rPr lang="ru-RU" smtClean="0"/>
              <a:t>              </a:t>
            </a:r>
            <a:r>
              <a:rPr lang="en-US" smtClean="0"/>
              <a:t>             	</a:t>
            </a:r>
            <a:endParaRPr lang="ru-RU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00651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 удовольствием отвечу на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93798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435975" cy="2743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9537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11188" y="4652963"/>
            <a:ext cx="7920037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</a:rPr>
              <a:t>Свирюкова Вера Григорьевна</a:t>
            </a:r>
          </a:p>
          <a:p>
            <a:pPr algn="ctr"/>
            <a:r>
              <a:rPr lang="ru-RU" sz="2800">
                <a:latin typeface="Times New Roman" pitchFamily="18" charset="0"/>
              </a:rPr>
              <a:t>Заведующая справочно-библиографическим отделом  ГПНТБ СО РАН, кандидат педагогических наук</a:t>
            </a:r>
          </a:p>
          <a:p>
            <a:r>
              <a:rPr lang="ru-RU" sz="2800">
                <a:latin typeface="Times New Roman" pitchFamily="18" charset="0"/>
              </a:rPr>
              <a:t> </a:t>
            </a:r>
            <a:endParaRPr lang="ru-RU">
              <a:latin typeface="Times New Roman" pitchFamily="18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92150"/>
            <a:ext cx="360045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«Модель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(от франц.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modele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», от лат.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modus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- «мера, мерило, образец, норма») – условный образ используется нами в смысле схемы, описания процесса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справочно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библиографического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обслуживания.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Ист.: Редькина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.Н. С. Моделирование как метод научного познания в библиотековедении: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монографиия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О.Л.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Лаврик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пулич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науч.-техн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б-ка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отд-ния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наук. – Новосибирск, 2016. – 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Справочное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обслуживание,</a:t>
            </a:r>
          </a:p>
          <a:p>
            <a:pPr lvl="0"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распределенное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функциональным участкам: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участок общей информации (помощь пользователям в работе с электронным каталогом);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справочный участок;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участок баз данных.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Распределение справочно-библиографического обслуживания между структурными подразделениями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Функции библиографического отдела при этом ограничиваются традиционными методиками поиска. 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Приоритетным является создание библиографами локальных баз данных. 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Формирование полноценного СБА, обучение пользователей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правочно-библиографическое обслуживание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осуществляется параллельно электронными и традиционными источниками информации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Модель 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поиск (информационный, библиографический);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преобразование информации (библиографирование);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распространение информации (доведение до потребителя);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обслуживание потребителей.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Общие процессы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сочетание библиографической культуры и компьютерной грамотности;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высокое качество работы;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обслуживание осуществляется сотрудниками, хорошо знающими библиотеку, информационную среду.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Преимущества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гибкость в использовании кадров;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оказание помощи специалистами технического профиля библиографической работе.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Достоинства: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167</TotalTime>
  <Words>512</Words>
  <Application>Microsoft Office PowerPoint</Application>
  <PresentationFormat>Экран (4:3)</PresentationFormat>
  <Paragraphs>74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Волна</vt:lpstr>
      <vt:lpstr>Справочно-библиографическое обслуживание – поиск оптимальной модели </vt:lpstr>
      <vt:lpstr>Слайд 2</vt:lpstr>
      <vt:lpstr>Слайд 3</vt:lpstr>
      <vt:lpstr>Модель 1  </vt:lpstr>
      <vt:lpstr>Модель 2  </vt:lpstr>
      <vt:lpstr>Модель 3</vt:lpstr>
      <vt:lpstr>Общие процессы </vt:lpstr>
      <vt:lpstr>Преимущества</vt:lpstr>
      <vt:lpstr>Достоинства:</vt:lpstr>
      <vt:lpstr>      Формы обслуживания </vt:lpstr>
      <vt:lpstr>Формы обслуживания </vt:lpstr>
      <vt:lpstr>   Модель СБО</vt:lpstr>
      <vt:lpstr>Дифференцированный подход</vt:lpstr>
      <vt:lpstr>Дифференцированный подход</vt:lpstr>
      <vt:lpstr>Дифференцированный подход</vt:lpstr>
      <vt:lpstr>Дифференцированный подход</vt:lpstr>
      <vt:lpstr>Слайд 17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Справочно-библиографическое обслуживание – поиск оптимальной модели </dc:title>
  <dc:creator>1</dc:creator>
  <cp:lastModifiedBy>1</cp:lastModifiedBy>
  <cp:revision>27</cp:revision>
  <dcterms:created xsi:type="dcterms:W3CDTF">2016-09-26T05:24:16Z</dcterms:created>
  <dcterms:modified xsi:type="dcterms:W3CDTF">2016-10-03T03:32:45Z</dcterms:modified>
</cp:coreProperties>
</file>