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71" r:id="rId8"/>
    <p:sldId id="265" r:id="rId9"/>
    <p:sldId id="263" r:id="rId10"/>
    <p:sldId id="266" r:id="rId11"/>
    <p:sldId id="270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934" y="-10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5.3465336230111751E-2"/>
          <c:y val="6.771161096719587E-2"/>
          <c:w val="0.51843092614515984"/>
          <c:h val="0.817671240606324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муниципальная</c:v>
                </c:pt>
                <c:pt idx="1">
                  <c:v>центральная библиотека субъекта федерации</c:v>
                </c:pt>
                <c:pt idx="2">
                  <c:v>учебного заведения</c:v>
                </c:pt>
                <c:pt idx="3">
                  <c:v>ведомственная</c:v>
                </c:pt>
                <c:pt idx="4">
                  <c:v>предприятия / организации</c:v>
                </c:pt>
                <c:pt idx="5">
                  <c:v>филиал</c:v>
                </c:pt>
                <c:pt idx="6">
                  <c:v>федеральная</c:v>
                </c:pt>
                <c:pt idx="7">
                  <c:v>сельская или в составе клуба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201</c:v>
                </c:pt>
                <c:pt idx="1">
                  <c:v>48</c:v>
                </c:pt>
                <c:pt idx="2">
                  <c:v>44</c:v>
                </c:pt>
                <c:pt idx="3">
                  <c:v>14</c:v>
                </c:pt>
                <c:pt idx="4">
                  <c:v>11</c:v>
                </c:pt>
                <c:pt idx="5">
                  <c:v>8</c:v>
                </c:pt>
                <c:pt idx="6">
                  <c:v>6</c:v>
                </c:pt>
                <c:pt idx="7">
                  <c:v>3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783665434677834"/>
          <c:y val="2.3127753981892329E-2"/>
          <c:w val="0.40195926402056886"/>
          <c:h val="0.9768722460181076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Youtube</c:v>
                </c:pt>
                <c:pt idx="1">
                  <c:v>instagram</c:v>
                </c:pt>
                <c:pt idx="2">
                  <c:v>SlideShare</c:v>
                </c:pt>
                <c:pt idx="3">
                  <c:v>Flicker</c:v>
                </c:pt>
                <c:pt idx="4">
                  <c:v>Pinterest</c:v>
                </c:pt>
                <c:pt idx="5">
                  <c:v>Picasa</c:v>
                </c:pt>
                <c:pt idx="6">
                  <c:v>Другие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204</c:v>
                </c:pt>
                <c:pt idx="1">
                  <c:v>49</c:v>
                </c:pt>
                <c:pt idx="2">
                  <c:v>29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16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213 / 70 более 1</c:v>
                </c:pt>
              </c:strCache>
            </c:strRef>
          </c:tx>
          <c:explosion val="25"/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</c:dLbls>
          <c:cat>
            <c:strRef>
              <c:f>Лист1!$A$2:$A$6</c:f>
              <c:strCache>
                <c:ptCount val="5"/>
                <c:pt idx="0">
                  <c:v>Яндекс-диск</c:v>
                </c:pt>
                <c:pt idx="1">
                  <c:v>Google-Drive</c:v>
                </c:pt>
                <c:pt idx="2">
                  <c:v>Сloud.mail.ru</c:v>
                </c:pt>
                <c:pt idx="3">
                  <c:v>OneDrive (ранее SkyDrive)</c:v>
                </c:pt>
                <c:pt idx="4">
                  <c:v>Dropbox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178</c:v>
                </c:pt>
                <c:pt idx="1">
                  <c:v>66</c:v>
                </c:pt>
                <c:pt idx="2">
                  <c:v>34</c:v>
                </c:pt>
                <c:pt idx="3">
                  <c:v>15</c:v>
                </c:pt>
                <c:pt idx="4">
                  <c:v>3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Calameo</c:v>
                </c:pt>
                <c:pt idx="1">
                  <c:v>LearningApps</c:v>
                </c:pt>
                <c:pt idx="2">
                  <c:v>Glogster</c:v>
                </c:pt>
                <c:pt idx="3">
                  <c:v>Animoto</c:v>
                </c:pt>
                <c:pt idx="4">
                  <c:v>ZooBurst</c:v>
                </c:pt>
                <c:pt idx="5">
                  <c:v>Smore</c:v>
                </c:pt>
                <c:pt idx="6">
                  <c:v>Cacoo</c:v>
                </c:pt>
                <c:pt idx="7">
                  <c:v>Prezi</c:v>
                </c:pt>
                <c:pt idx="8">
                  <c:v> ThingLink</c:v>
                </c:pt>
                <c:pt idx="9">
                  <c:v>Другие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88</c:v>
                </c:pt>
                <c:pt idx="1">
                  <c:v>25</c:v>
                </c:pt>
                <c:pt idx="2">
                  <c:v>20</c:v>
                </c:pt>
                <c:pt idx="3">
                  <c:v>18</c:v>
                </c:pt>
                <c:pt idx="4">
                  <c:v>14</c:v>
                </c:pt>
                <c:pt idx="5">
                  <c:v>12</c:v>
                </c:pt>
                <c:pt idx="6">
                  <c:v>3</c:v>
                </c:pt>
                <c:pt idx="7">
                  <c:v>5</c:v>
                </c:pt>
                <c:pt idx="8">
                  <c:v>3</c:v>
                </c:pt>
                <c:pt idx="9">
                  <c:v>20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9251352509507713"/>
          <c:y val="0.14281812819000236"/>
          <c:w val="0.26837082864641931"/>
          <c:h val="0.7143635384339173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838A45-B43F-4563-B41E-AAEEB49E87D9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827F76-E8B8-4E6D-9AD2-660E8D1671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Применение облачных сервисов в библиотеках: результаты исследования.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429264"/>
            <a:ext cx="6172200" cy="945658"/>
          </a:xfrm>
        </p:spPr>
        <p:txBody>
          <a:bodyPr>
            <a:normAutofit/>
          </a:bodyPr>
          <a:lstStyle/>
          <a:p>
            <a:r>
              <a:rPr lang="ru-RU" dirty="0" smtClean="0"/>
              <a:t>Васильева Наталья Валерьевна,</a:t>
            </a:r>
          </a:p>
          <a:p>
            <a:r>
              <a:rPr lang="ru-RU" dirty="0" smtClean="0"/>
              <a:t>ГПНТБ СО РАН.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Сервисы для работы с документами через </a:t>
            </a:r>
            <a:r>
              <a:rPr lang="ru-RU" dirty="0" err="1" smtClean="0"/>
              <a:t>веб-браузер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2357430"/>
            <a:ext cx="8072494" cy="4000528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ru-RU" sz="2400" dirty="0" err="1" smtClean="0"/>
              <a:t>Google</a:t>
            </a:r>
            <a:r>
              <a:rPr lang="ru-RU" sz="2400" dirty="0" smtClean="0"/>
              <a:t> </a:t>
            </a:r>
            <a:r>
              <a:rPr lang="ru-RU" sz="2400" dirty="0" err="1" smtClean="0"/>
              <a:t>Docs</a:t>
            </a:r>
            <a:r>
              <a:rPr lang="ru-RU" sz="2400" dirty="0" smtClean="0"/>
              <a:t>                             – 76 </a:t>
            </a:r>
            <a:endParaRPr lang="ru-RU" sz="18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ru-RU" sz="2400" dirty="0" err="1" smtClean="0"/>
              <a:t>Microsoft</a:t>
            </a:r>
            <a:r>
              <a:rPr lang="ru-RU" sz="2400" dirty="0" smtClean="0"/>
              <a:t> </a:t>
            </a:r>
            <a:r>
              <a:rPr lang="ru-RU" sz="2400" dirty="0" err="1" smtClean="0"/>
              <a:t>Office</a:t>
            </a:r>
            <a:r>
              <a:rPr lang="ru-RU" sz="2400" dirty="0" smtClean="0"/>
              <a:t> </a:t>
            </a:r>
            <a:r>
              <a:rPr lang="ru-RU" sz="2400" dirty="0" err="1" smtClean="0"/>
              <a:t>Web</a:t>
            </a:r>
            <a:r>
              <a:rPr lang="ru-RU" sz="2400" dirty="0" smtClean="0"/>
              <a:t> </a:t>
            </a:r>
            <a:r>
              <a:rPr lang="ru-RU" sz="2400" dirty="0" err="1" smtClean="0"/>
              <a:t>Apps</a:t>
            </a:r>
            <a:r>
              <a:rPr lang="ru-RU" sz="2400" dirty="0" smtClean="0"/>
              <a:t>     – 17</a:t>
            </a:r>
            <a:endParaRPr lang="ru-RU" sz="18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ru-RU" sz="2400" dirty="0" err="1" smtClean="0"/>
              <a:t>Apple</a:t>
            </a:r>
            <a:r>
              <a:rPr lang="ru-RU" sz="2400" dirty="0" smtClean="0"/>
              <a:t> </a:t>
            </a:r>
            <a:r>
              <a:rPr lang="ru-RU" sz="2400" dirty="0" err="1" smtClean="0"/>
              <a:t>iWork</a:t>
            </a:r>
            <a:r>
              <a:rPr lang="ru-RU" sz="2400" dirty="0" smtClean="0"/>
              <a:t> (</a:t>
            </a:r>
            <a:r>
              <a:rPr lang="ru-RU" sz="2400" dirty="0" err="1" smtClean="0"/>
              <a:t>iCloud</a:t>
            </a:r>
            <a:r>
              <a:rPr lang="ru-RU" sz="2400" dirty="0" smtClean="0"/>
              <a:t>)              – 2</a:t>
            </a:r>
            <a:endParaRPr lang="ru-RU" sz="18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ru-RU" sz="2400" dirty="0" err="1" smtClean="0"/>
              <a:t>МойОфис</a:t>
            </a:r>
            <a:r>
              <a:rPr lang="en-US" sz="2400" dirty="0" smtClean="0"/>
              <a:t> (</a:t>
            </a:r>
            <a:r>
              <a:rPr lang="ru-RU" sz="2400" dirty="0" err="1" smtClean="0"/>
              <a:t>myOffice.ru</a:t>
            </a:r>
            <a:r>
              <a:rPr lang="en-US" sz="2400" dirty="0" smtClean="0"/>
              <a:t>)</a:t>
            </a:r>
            <a:r>
              <a:rPr lang="ru-RU" sz="2400" dirty="0" smtClean="0"/>
              <a:t>         – 6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ru-RU" sz="24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400" dirty="0" smtClean="0"/>
              <a:t>cloud.mail.ru </a:t>
            </a:r>
            <a:r>
              <a:rPr lang="ru-RU" sz="2400" dirty="0" smtClean="0"/>
              <a:t>                          – 9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ru-RU" sz="2400" dirty="0" err="1" smtClean="0"/>
              <a:t>Яндекс</a:t>
            </a:r>
            <a:r>
              <a:rPr lang="ru-RU" sz="2400" dirty="0" smtClean="0"/>
              <a:t> Диск                           – 9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ru-RU" sz="2400" dirty="0" smtClean="0"/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596" y="1500174"/>
            <a:ext cx="7500990" cy="10001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106 респондентов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~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31,6%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Сторонние интернет-ресурсы для хранения информации и ее передачи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164305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5720" y="1428736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213"/>
            </a:pPr>
            <a:r>
              <a:rPr lang="ru-RU" dirty="0" smtClean="0"/>
              <a:t> респондентов  (63,6 %) </a:t>
            </a:r>
          </a:p>
          <a:p>
            <a:pPr marL="342900" indent="-342900"/>
            <a:r>
              <a:rPr lang="ru-RU" dirty="0" smtClean="0"/>
              <a:t>70 используют более одного сервиса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Специальное программное обеспечение, доступное через </a:t>
            </a:r>
            <a:r>
              <a:rPr lang="ru-RU" dirty="0" err="1" smtClean="0"/>
              <a:t>веб-браузер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1428736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/>
              <a:t>134 библиотеки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940180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5715016"/>
            <a:ext cx="6172200" cy="94565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Васильева Наталья Валерьевна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400" dirty="0" smtClean="0"/>
              <a:t>cloudforlibrary@gmail.com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Сферы библиотечной деятельности, где применяются облачные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7467600" cy="4402274"/>
          </a:xfrm>
        </p:spPr>
        <p:txBody>
          <a:bodyPr/>
          <a:lstStyle/>
          <a:p>
            <a:r>
              <a:rPr lang="ru-RU" dirty="0" smtClean="0"/>
              <a:t>создание библиотечных сайтов и </a:t>
            </a:r>
            <a:r>
              <a:rPr lang="ru-RU" dirty="0" err="1" smtClean="0"/>
              <a:t>блогов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продвижение и реклама услуг библиотек;</a:t>
            </a:r>
          </a:p>
          <a:p>
            <a:r>
              <a:rPr lang="ru-RU" dirty="0" err="1" smtClean="0"/>
              <a:t>репозитории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совместное использование ресурсов и хранение информации;</a:t>
            </a:r>
          </a:p>
          <a:p>
            <a:r>
              <a:rPr lang="ru-RU" dirty="0" smtClean="0"/>
              <a:t>автоматизация библиотек;</a:t>
            </a:r>
          </a:p>
          <a:p>
            <a:r>
              <a:rPr lang="ru-RU" dirty="0" smtClean="0"/>
              <a:t>электронный каталог, доступный </a:t>
            </a:r>
            <a:r>
              <a:rPr lang="ru-RU" dirty="0" err="1" smtClean="0"/>
              <a:t>онлайн</a:t>
            </a:r>
            <a:r>
              <a:rPr lang="ru-RU" dirty="0" smtClean="0"/>
              <a:t>, и системы интегрированного поиска.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467600" cy="1071570"/>
          </a:xfrm>
        </p:spPr>
        <p:txBody>
          <a:bodyPr/>
          <a:lstStyle/>
          <a:p>
            <a:r>
              <a:rPr lang="ru-RU" dirty="0" smtClean="0"/>
              <a:t>Интерактивная анкета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684" y="1571612"/>
            <a:ext cx="782822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86322"/>
            <a:ext cx="5972188" cy="1687630"/>
          </a:xfrm>
        </p:spPr>
        <p:txBody>
          <a:bodyPr/>
          <a:lstStyle/>
          <a:p>
            <a:r>
              <a:rPr lang="ru-RU" dirty="0" smtClean="0"/>
              <a:t>33</a:t>
            </a:r>
            <a:r>
              <a:rPr lang="en-US" dirty="0" smtClean="0"/>
              <a:t>7</a:t>
            </a:r>
            <a:r>
              <a:rPr lang="ru-RU" dirty="0" smtClean="0"/>
              <a:t> заполненных анкет</a:t>
            </a:r>
          </a:p>
          <a:p>
            <a:r>
              <a:rPr lang="ru-RU" dirty="0" smtClean="0"/>
              <a:t>335 библиотек приняли участие</a:t>
            </a:r>
          </a:p>
          <a:p>
            <a:r>
              <a:rPr lang="ru-RU" dirty="0" smtClean="0"/>
              <a:t>2 повторных анкеты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География библиотек, участвовавших в опросе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467600" cy="4759464"/>
          </a:xfrm>
        </p:spPr>
        <p:txBody>
          <a:bodyPr/>
          <a:lstStyle/>
          <a:p>
            <a:r>
              <a:rPr lang="ru-RU" dirty="0" smtClean="0"/>
              <a:t>Библиотеки </a:t>
            </a:r>
            <a:r>
              <a:rPr lang="ru-RU" dirty="0" smtClean="0"/>
              <a:t>70 </a:t>
            </a:r>
            <a:r>
              <a:rPr lang="ru-RU" dirty="0" smtClean="0"/>
              <a:t>субъектов Российской федерации  – более 82% (из 85)</a:t>
            </a:r>
          </a:p>
          <a:p>
            <a:r>
              <a:rPr lang="ru-RU" dirty="0" smtClean="0"/>
              <a:t>4 библиотеки Республики Беларусь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Свердловская область – 29 (</a:t>
            </a:r>
            <a:r>
              <a:rPr lang="en-US" dirty="0" smtClean="0"/>
              <a:t>~ 8,6</a:t>
            </a:r>
            <a:r>
              <a:rPr lang="ru-RU" dirty="0" smtClean="0"/>
              <a:t> </a:t>
            </a:r>
            <a:r>
              <a:rPr lang="en-US" dirty="0" smtClean="0"/>
              <a:t>%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Новосибирская область – 27 (</a:t>
            </a:r>
            <a:r>
              <a:rPr lang="en-US" dirty="0" smtClean="0"/>
              <a:t>8 %</a:t>
            </a:r>
            <a:r>
              <a:rPr lang="ru-RU" dirty="0" smtClean="0"/>
              <a:t>)</a:t>
            </a:r>
          </a:p>
          <a:p>
            <a:r>
              <a:rPr lang="ru-RU" dirty="0" smtClean="0"/>
              <a:t>Кемеровская область – 11 (</a:t>
            </a:r>
            <a:r>
              <a:rPr lang="en-US" dirty="0" smtClean="0"/>
              <a:t>~ </a:t>
            </a:r>
            <a:r>
              <a:rPr lang="ru-RU" dirty="0" smtClean="0"/>
              <a:t>3</a:t>
            </a:r>
            <a:r>
              <a:rPr lang="en-US" dirty="0" smtClean="0"/>
              <a:t>,</a:t>
            </a:r>
            <a:r>
              <a:rPr lang="ru-RU" dirty="0" smtClean="0"/>
              <a:t>3 </a:t>
            </a:r>
            <a:r>
              <a:rPr lang="en-US" dirty="0" smtClean="0"/>
              <a:t>%</a:t>
            </a:r>
            <a:r>
              <a:rPr lang="ru-RU" dirty="0" smtClean="0"/>
              <a:t>)</a:t>
            </a:r>
          </a:p>
          <a:p>
            <a:r>
              <a:rPr lang="ru-RU" dirty="0" smtClean="0"/>
              <a:t>Мурманская область – 11 (</a:t>
            </a:r>
            <a:r>
              <a:rPr lang="en-US" dirty="0" smtClean="0"/>
              <a:t>~ </a:t>
            </a:r>
            <a:r>
              <a:rPr lang="ru-RU" dirty="0" smtClean="0"/>
              <a:t>3</a:t>
            </a:r>
            <a:r>
              <a:rPr lang="en-US" dirty="0" smtClean="0"/>
              <a:t>,</a:t>
            </a:r>
            <a:r>
              <a:rPr lang="ru-RU" dirty="0" smtClean="0"/>
              <a:t>3 </a:t>
            </a:r>
            <a:r>
              <a:rPr lang="en-US" dirty="0" smtClean="0"/>
              <a:t>%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Пермский край – 10 (</a:t>
            </a:r>
            <a:r>
              <a:rPr lang="en-US" dirty="0" smtClean="0"/>
              <a:t>~ </a:t>
            </a:r>
            <a:r>
              <a:rPr lang="ru-RU" dirty="0" smtClean="0"/>
              <a:t>3 </a:t>
            </a:r>
            <a:r>
              <a:rPr lang="en-US" dirty="0" smtClean="0"/>
              <a:t>%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XLuPeR8Jfo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571480"/>
            <a:ext cx="8258205" cy="4943173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ru-RU" dirty="0" smtClean="0"/>
              <a:t>Библиотеки – респонденты опроса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6867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 читательской аудитории</a:t>
            </a:r>
            <a:br>
              <a:rPr lang="ru-RU" sz="3200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600200"/>
          <a:ext cx="7424766" cy="415339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786346"/>
                <a:gridCol w="1285884"/>
                <a:gridCol w="1352536"/>
              </a:tblGrid>
              <a:tr h="46148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 smtClean="0"/>
                        <a:t>  Публичная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210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62,7%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48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 smtClean="0"/>
                        <a:t>  Библиотека </a:t>
                      </a:r>
                      <a:r>
                        <a:rPr kumimoji="0" lang="ru-RU" sz="1800" u="none" strike="noStrike" kern="1200" baseline="0" dirty="0"/>
                        <a:t>вуза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42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12,5%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48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 smtClean="0"/>
                        <a:t>  Специальная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19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5,7%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48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 smtClean="0"/>
                        <a:t>  Академическая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13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3,9%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48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 smtClean="0"/>
                        <a:t>  Детская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21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6,3%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48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 smtClean="0"/>
                        <a:t>  Детская</a:t>
                      </a:r>
                      <a:r>
                        <a:rPr kumimoji="0" lang="ru-RU" sz="1800" u="none" strike="noStrike" kern="1200" baseline="0" dirty="0"/>
                        <a:t>, Юношеская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5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1,5%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48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 smtClean="0"/>
                        <a:t>  Школьная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4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1,2%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48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 smtClean="0"/>
                        <a:t>  Юношеская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6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1,8%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148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 smtClean="0"/>
                        <a:t>  Другие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15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defRPr sz="1800" b="0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kumimoji="0" lang="ru-RU" sz="1800" u="none" strike="noStrike" kern="1200" baseline="0" dirty="0"/>
                        <a:t>4,5%</a:t>
                      </a:r>
                      <a:endParaRPr kumimoji="0" lang="ru-RU" sz="18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2185974" cy="4330836"/>
          </a:xfrm>
        </p:spPr>
        <p:txBody>
          <a:bodyPr/>
          <a:lstStyle/>
          <a:p>
            <a:r>
              <a:rPr lang="en-US" dirty="0" err="1" smtClean="0"/>
              <a:t>Youtube</a:t>
            </a:r>
            <a:endParaRPr lang="ru-RU" dirty="0" smtClean="0"/>
          </a:p>
          <a:p>
            <a:r>
              <a:rPr lang="en-US" dirty="0" err="1" smtClean="0"/>
              <a:t>Instagram</a:t>
            </a:r>
            <a:endParaRPr lang="ru-RU" dirty="0" smtClean="0"/>
          </a:p>
          <a:p>
            <a:r>
              <a:rPr lang="en-US" dirty="0" err="1" smtClean="0"/>
              <a:t>SlideShare</a:t>
            </a:r>
            <a:endParaRPr lang="ru-RU" dirty="0" smtClean="0"/>
          </a:p>
          <a:p>
            <a:r>
              <a:rPr lang="en-US" dirty="0" smtClean="0"/>
              <a:t>Flicker</a:t>
            </a:r>
            <a:endParaRPr lang="ru-RU" dirty="0" smtClean="0"/>
          </a:p>
          <a:p>
            <a:r>
              <a:rPr lang="en-US" dirty="0" err="1" smtClean="0"/>
              <a:t>Pinterest</a:t>
            </a:r>
            <a:endParaRPr lang="ru-RU" dirty="0" smtClean="0"/>
          </a:p>
          <a:p>
            <a:r>
              <a:rPr lang="en-US" dirty="0" smtClean="0"/>
              <a:t>Picasa</a:t>
            </a:r>
            <a:endParaRPr lang="ru-RU" dirty="0" smtClean="0"/>
          </a:p>
          <a:p>
            <a:r>
              <a:rPr lang="ru-RU" dirty="0" smtClean="0"/>
              <a:t>другие</a:t>
            </a:r>
            <a:r>
              <a:rPr lang="en-US" dirty="0" smtClean="0"/>
              <a:t> 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Социальные сервисы для публикации презентаций, фото- и видеоматериалов.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29058" y="2143116"/>
            <a:ext cx="4429156" cy="30003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ru-RU" sz="2400" dirty="0" smtClean="0"/>
              <a:t>Более 65% библиотек  (219)</a:t>
            </a:r>
            <a:endParaRPr lang="ru-RU" sz="2400" dirty="0"/>
          </a:p>
          <a:p>
            <a:pPr lvl="1"/>
            <a:endParaRPr lang="ru-RU" sz="2400" dirty="0" smtClean="0"/>
          </a:p>
          <a:p>
            <a:pPr marL="2743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/>
              <a:t>148 – только один из сервисов</a:t>
            </a:r>
          </a:p>
          <a:p>
            <a:pPr marL="2743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 smtClean="0"/>
              <a:t>52 – </a:t>
            </a:r>
            <a:r>
              <a:rPr lang="ru-RU" sz="2400" dirty="0"/>
              <a:t>два сервиса</a:t>
            </a:r>
          </a:p>
          <a:p>
            <a:pPr marL="2743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/>
              <a:t>19 – три и более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901014" cy="9890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Социальные сервисы для публикации презентаций, фото- и видеоматериалов.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70C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389</TotalTime>
  <Words>330</Words>
  <Application>Microsoft Office PowerPoint</Application>
  <PresentationFormat>Экран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Применение облачных сервисов в библиотеках: результаты исследования.</vt:lpstr>
      <vt:lpstr>Сферы библиотечной деятельности, где применяются облачные технологии</vt:lpstr>
      <vt:lpstr>Интерактивная анкета</vt:lpstr>
      <vt:lpstr>География библиотек, участвовавших в опросе</vt:lpstr>
      <vt:lpstr>Слайд 5</vt:lpstr>
      <vt:lpstr>Библиотеки – респонденты опроса</vt:lpstr>
      <vt:lpstr>По читательской аудитории </vt:lpstr>
      <vt:lpstr>Социальные сервисы для публикации презентаций, фото- и видеоматериалов.</vt:lpstr>
      <vt:lpstr>Социальные сервисы для публикации презентаций, фото- и видеоматериалов.</vt:lpstr>
      <vt:lpstr>Сервисы для работы с документами через веб-браузер</vt:lpstr>
      <vt:lpstr>Сторонние интернет-ресурсы для хранения информации и ее передачи</vt:lpstr>
      <vt:lpstr>Специальное программное обеспечение, доступное через веб-браузер</vt:lpstr>
      <vt:lpstr>Спасибо за внимание!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облачных сервисов в библиотеках: результаты исследования.</dc:title>
  <dc:creator>nataly</dc:creator>
  <cp:lastModifiedBy>nataly</cp:lastModifiedBy>
  <cp:revision>39</cp:revision>
  <dcterms:created xsi:type="dcterms:W3CDTF">2016-10-04T12:54:53Z</dcterms:created>
  <dcterms:modified xsi:type="dcterms:W3CDTF">2016-10-04T19:53:10Z</dcterms:modified>
</cp:coreProperties>
</file>