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lib.ysn.ru/?attachment_id=313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bazhenov@spsl.nsc.ru" TargetMode="External"/><Relationship Id="rId2" Type="http://schemas.openxmlformats.org/officeDocument/2006/relationships/hyperlink" Target="mailto:markova@spsl.nsc.r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836712"/>
            <a:ext cx="8820472" cy="286816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Создание системы справочно-поискового аппарата библиотек научно-исследовательских учреждений СО РАН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Стукалова А. А.</a:t>
            </a:r>
          </a:p>
          <a:p>
            <a:r>
              <a:rPr lang="ru-RU" sz="3200" dirty="0" smtClean="0"/>
              <a:t>Баженов С. Р.</a:t>
            </a:r>
            <a:endParaRPr lang="ru-RU" sz="3200" dirty="0"/>
          </a:p>
        </p:txBody>
      </p:sp>
      <p:pic>
        <p:nvPicPr>
          <p:cNvPr id="1026" name="Рисунок 3" descr="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3789040"/>
            <a:ext cx="3105150" cy="1885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gpntb.ru/win/inter-events/crimea2001/tom/sec11/Image1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Участники Региональной корпоративной библиотечной системы г. Новосибирска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</p:spPr>
        <p:txBody>
          <a:bodyPr>
            <a:normAutofit fontScale="32500" lnSpcReduction="20000"/>
          </a:bodyPr>
          <a:lstStyle/>
          <a:p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Новосибирская государственная областная научная библиотека</a:t>
            </a:r>
          </a:p>
          <a:p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ГПНТБ СО РАН</a:t>
            </a:r>
          </a:p>
          <a:p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Объединенный институт геологии, геофизики и минералогии СО РАН</a:t>
            </a:r>
          </a:p>
          <a:p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Новосибирская областная специальная библиотека</a:t>
            </a:r>
          </a:p>
          <a:p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ЦНСХБ СО РАСХН</a:t>
            </a:r>
          </a:p>
          <a:p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Российская государственная библиотека для слепых г. Москва</a:t>
            </a:r>
          </a:p>
          <a:p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Центральная городская библиотека им. К. Маркса</a:t>
            </a:r>
          </a:p>
          <a:p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Библиотека НГУ</a:t>
            </a:r>
          </a:p>
          <a:p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Библиотека Института археологии и этнографии СО РАН</a:t>
            </a:r>
          </a:p>
          <a:p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Библиотека Новосибирского государственного архитектурно-строительного университета (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Сибстрин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ЦБС г.Бердска</a:t>
            </a:r>
          </a:p>
          <a:p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Библиотека Амурского государственного университета г. Благовещенск</a:t>
            </a:r>
          </a:p>
          <a:p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Библиотека Иркутского государственного университета г. Иркутск</a:t>
            </a:r>
          </a:p>
          <a:p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Библиотека Красноярского государственного университета г. Красноярск</a:t>
            </a:r>
          </a:p>
          <a:p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Библиотека Красноярского государственного технического университета г. Красноярск</a:t>
            </a:r>
          </a:p>
          <a:p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Библиотека Института вычислительного моделирования СО РАН г. Красноярск</a:t>
            </a:r>
          </a:p>
          <a:p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Библиотека Алтайского государственного университета г.Барнаул</a:t>
            </a:r>
          </a:p>
          <a:p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Кемеровская областная научная библиотека г. Кемерово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Проект «Единая компьютерная сеть общедоступных библиотек Новосибирской области»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980728"/>
            <a:ext cx="8064896" cy="5877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10668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Участники проекта «Единая компьютерная сеть общедоступных библиотек Новосибирской области»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44824"/>
            <a:ext cx="9144000" cy="501317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Новосибирская государственная областная научная библиотека</a:t>
            </a:r>
            <a:r>
              <a:rPr lang="en-US" dirty="0" smtClean="0"/>
              <a:t>;</a:t>
            </a:r>
            <a:r>
              <a:rPr lang="ru-RU" dirty="0" smtClean="0"/>
              <a:t> </a:t>
            </a:r>
          </a:p>
          <a:p>
            <a:r>
              <a:rPr lang="ru-RU" dirty="0" smtClean="0"/>
              <a:t>Новосибирская областная детская библиотека им. А. М. Горького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ru-RU" dirty="0" smtClean="0"/>
              <a:t>Новосибирская областная специальная библиотека для незрячих и слабовидящих</a:t>
            </a:r>
            <a:r>
              <a:rPr lang="en-US" dirty="0" smtClean="0"/>
              <a:t>;</a:t>
            </a:r>
          </a:p>
          <a:p>
            <a:r>
              <a:rPr lang="ru-RU" dirty="0" smtClean="0"/>
              <a:t>Новосибирская областная юношеская библиотека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ru-RU" dirty="0" smtClean="0"/>
              <a:t>12 библиотечных систем г. Новосибирска во главе с Центральной городской библиотекой им. К. Маркса</a:t>
            </a:r>
            <a:r>
              <a:rPr lang="en-US" dirty="0" smtClean="0"/>
              <a:t>;</a:t>
            </a:r>
            <a:r>
              <a:rPr lang="ru-RU" dirty="0" smtClean="0"/>
              <a:t> </a:t>
            </a:r>
          </a:p>
          <a:p>
            <a:r>
              <a:rPr lang="ru-RU" dirty="0" smtClean="0"/>
              <a:t>36 библиотечных систем Новосибирской области</a:t>
            </a:r>
            <a:r>
              <a:rPr lang="en-US" dirty="0" smtClean="0"/>
              <a:t>;</a:t>
            </a:r>
            <a:endParaRPr lang="ru-RU" dirty="0" smtClean="0"/>
          </a:p>
          <a:p>
            <a:pPr lvl="0"/>
            <a:r>
              <a:rPr lang="ru-RU" dirty="0" smtClean="0"/>
              <a:t>Новосибирский государственный краеведческий музей; </a:t>
            </a:r>
          </a:p>
          <a:p>
            <a:r>
              <a:rPr lang="ru-RU" dirty="0" smtClean="0"/>
              <a:t>Региональная общественная организация «Институт Человека»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Участники Единого центра автоматизации ГПНТБ СО РАН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1176300"/>
          <a:ext cx="8892480" cy="5681699"/>
        </p:xfrm>
        <a:graphic>
          <a:graphicData uri="http://schemas.openxmlformats.org/drawingml/2006/table">
            <a:tbl>
              <a:tblPr/>
              <a:tblGrid>
                <a:gridCol w="8892480"/>
              </a:tblGrid>
              <a:tr h="7526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300" dirty="0">
                          <a:latin typeface="Times New Roman"/>
                          <a:ea typeface="Times New Roman"/>
                          <a:cs typeface="Times New Roman"/>
                        </a:rPr>
                        <a:t>Центральная научная библиотека Красноярского научного центра (ЦНБ КНЦ СО РАН)</a:t>
                      </a:r>
                    </a:p>
                  </a:txBody>
                  <a:tcPr marL="20595" marR="205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29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300" dirty="0">
                          <a:latin typeface="Times New Roman"/>
                          <a:ea typeface="Times New Roman"/>
                          <a:cs typeface="Times New Roman"/>
                        </a:rPr>
                        <a:t>Библиотека Института биофизики (ИБФ СО РАН)</a:t>
                      </a:r>
                    </a:p>
                  </a:txBody>
                  <a:tcPr marL="20595" marR="205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26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300" dirty="0">
                          <a:latin typeface="Times New Roman"/>
                          <a:ea typeface="Times New Roman"/>
                          <a:cs typeface="Times New Roman"/>
                        </a:rPr>
                        <a:t>Библиотека Института вычислительного моделирования (ИВМ СО РАН)</a:t>
                      </a:r>
                    </a:p>
                  </a:txBody>
                  <a:tcPr marL="20595" marR="205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3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300" dirty="0">
                          <a:latin typeface="Times New Roman"/>
                          <a:ea typeface="Times New Roman"/>
                          <a:cs typeface="Times New Roman"/>
                        </a:rPr>
                        <a:t>Библиотека института леса им. В.Н. Сукачева (ИЛ СО РАН)</a:t>
                      </a:r>
                    </a:p>
                  </a:txBody>
                  <a:tcPr marL="20595" marR="205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300" dirty="0">
                          <a:latin typeface="Times New Roman"/>
                          <a:ea typeface="Times New Roman"/>
                          <a:cs typeface="Times New Roman"/>
                        </a:rPr>
                        <a:t>Библиотека Института физики им. Л.В. Киренского (ИФ СО РАН) </a:t>
                      </a:r>
                    </a:p>
                  </a:txBody>
                  <a:tcPr marL="20595" marR="205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26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300" dirty="0">
                          <a:latin typeface="Times New Roman"/>
                          <a:ea typeface="Times New Roman"/>
                          <a:cs typeface="Times New Roman"/>
                        </a:rPr>
                        <a:t>Библиотека Института химии и химических технологий (</a:t>
                      </a:r>
                      <a:r>
                        <a:rPr lang="ru-RU" sz="2300" dirty="0" err="1">
                          <a:latin typeface="Times New Roman"/>
                          <a:ea typeface="Times New Roman"/>
                          <a:cs typeface="Times New Roman"/>
                        </a:rPr>
                        <a:t>ИХиХТ</a:t>
                      </a:r>
                      <a:r>
                        <a:rPr lang="ru-RU" sz="2300" dirty="0">
                          <a:latin typeface="Times New Roman"/>
                          <a:ea typeface="Times New Roman"/>
                          <a:cs typeface="Times New Roman"/>
                        </a:rPr>
                        <a:t> СО РАН)</a:t>
                      </a:r>
                    </a:p>
                  </a:txBody>
                  <a:tcPr marL="20595" marR="205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26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300" dirty="0" smtClean="0">
                          <a:latin typeface="Times New Roman"/>
                          <a:ea typeface="Times New Roman"/>
                          <a:cs typeface="Times New Roman"/>
                        </a:rPr>
                        <a:t>Библиотека Института проблем</a:t>
                      </a:r>
                      <a:r>
                        <a:rPr lang="ru-RU" sz="23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переработки углеродов (ИППУ СО РАН)</a:t>
                      </a:r>
                      <a:endParaRPr lang="ru-RU" sz="2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0595" marR="205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29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300" dirty="0">
                          <a:latin typeface="Times New Roman"/>
                          <a:ea typeface="Times New Roman"/>
                          <a:cs typeface="Times New Roman"/>
                        </a:rPr>
                        <a:t>Библиотека Института ядерной физики (ИЯФ СО РАН) </a:t>
                      </a:r>
                    </a:p>
                  </a:txBody>
                  <a:tcPr marL="20595" marR="205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300" dirty="0">
                          <a:latin typeface="Times New Roman"/>
                          <a:ea typeface="Times New Roman"/>
                          <a:cs typeface="Times New Roman"/>
                        </a:rPr>
                        <a:t>Центральная научная библиотека Омского научного центра</a:t>
                      </a:r>
                    </a:p>
                  </a:txBody>
                  <a:tcPr marL="20595" marR="205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300" dirty="0">
                          <a:latin typeface="Times New Roman"/>
                          <a:ea typeface="Times New Roman"/>
                          <a:cs typeface="Times New Roman"/>
                        </a:rPr>
                        <a:t>Библиотека Института цитологии и генетики (ИЦИГ СО РАН )</a:t>
                      </a:r>
                    </a:p>
                  </a:txBody>
                  <a:tcPr marL="20595" marR="205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Группы баз данных библиотек научно-исследовательских учреждений СО РАН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68760"/>
            <a:ext cx="6156176" cy="5589240"/>
          </a:xfrm>
        </p:spPr>
        <p:txBody>
          <a:bodyPr>
            <a:normAutofit/>
          </a:bodyPr>
          <a:lstStyle/>
          <a:p>
            <a:r>
              <a:rPr lang="ru-RU" dirty="0" smtClean="0"/>
              <a:t>Электронный каталог книг</a:t>
            </a:r>
            <a:r>
              <a:rPr lang="en-US" dirty="0" smtClean="0"/>
              <a:t>;</a:t>
            </a:r>
          </a:p>
          <a:p>
            <a:r>
              <a:rPr lang="ru-RU" dirty="0" smtClean="0"/>
              <a:t>Электронный каталог журналов</a:t>
            </a:r>
            <a:r>
              <a:rPr lang="en-US" dirty="0" smtClean="0"/>
              <a:t>;</a:t>
            </a:r>
          </a:p>
          <a:p>
            <a:r>
              <a:rPr lang="ru-RU" dirty="0" smtClean="0"/>
              <a:t>Электронный каталог авторефератов диссертаций и диссертаций</a:t>
            </a:r>
            <a:r>
              <a:rPr lang="en-US" dirty="0" smtClean="0"/>
              <a:t>;</a:t>
            </a:r>
          </a:p>
          <a:p>
            <a:r>
              <a:rPr lang="ru-RU" dirty="0" smtClean="0"/>
              <a:t>Базы данных трудов сотрудников научно-исследовательских учреждений СО РАН</a:t>
            </a:r>
            <a:endParaRPr lang="ru-RU" dirty="0"/>
          </a:p>
        </p:txBody>
      </p:sp>
      <p:pic>
        <p:nvPicPr>
          <p:cNvPr id="3074" name="Picture 2" descr="http://rusnord.ru/uploads/posts/2016-02/1456310058_ebooks_c_koya979-fotolia_com_jpg_143807124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005064"/>
            <a:ext cx="4067945" cy="28529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7173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5842992" cy="60486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Спасибо за внимание!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/>
              <a:t>Стукалова Анна Александровна</a:t>
            </a:r>
            <a:r>
              <a:rPr lang="en-US" sz="3100" dirty="0" smtClean="0"/>
              <a:t> </a:t>
            </a:r>
            <a:br>
              <a:rPr lang="en-US" sz="3100" dirty="0" smtClean="0"/>
            </a:br>
            <a:r>
              <a:rPr lang="en-US" sz="3100" dirty="0" smtClean="0"/>
              <a:t>e-mail: </a:t>
            </a:r>
            <a:r>
              <a:rPr lang="en-US" sz="3100" dirty="0" smtClean="0">
                <a:hlinkClick r:id="rId2"/>
              </a:rPr>
              <a:t>markova@spsl.nsc.ru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Баженов Сергей Романович</a:t>
            </a:r>
            <a:br>
              <a:rPr lang="ru-RU" sz="3100" dirty="0" smtClean="0"/>
            </a:br>
            <a:r>
              <a:rPr lang="en-US" sz="3100" dirty="0" smtClean="0"/>
              <a:t>e-mail: </a:t>
            </a:r>
            <a:r>
              <a:rPr lang="en-US" sz="3100" dirty="0" smtClean="0">
                <a:hlinkClick r:id="rId3"/>
              </a:rPr>
              <a:t>bazhenov@spsl.nsc.ru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4" y="4077072"/>
            <a:ext cx="2800350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595</TotalTime>
  <Words>368</Words>
  <Application>Microsoft Office PowerPoint</Application>
  <PresentationFormat>Экран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Городская</vt:lpstr>
      <vt:lpstr>Создание системы справочно-поискового аппарата библиотек научно-исследовательских учреждений СО РАН </vt:lpstr>
      <vt:lpstr>Слайд 2</vt:lpstr>
      <vt:lpstr>Участники Региональной корпоративной библиотечной системы г. Новосибирска </vt:lpstr>
      <vt:lpstr>Проект «Единая компьютерная сеть общедоступных библиотек Новосибирской области» </vt:lpstr>
      <vt:lpstr>Участники проекта «Единая компьютерная сеть общедоступных библиотек Новосибирской области» </vt:lpstr>
      <vt:lpstr>Участники Единого центра автоматизации ГПНТБ СО РАН</vt:lpstr>
      <vt:lpstr>Группы баз данных библиотек научно-исследовательских учреждений СО РАН  </vt:lpstr>
      <vt:lpstr>Слайд 8</vt:lpstr>
      <vt:lpstr>Спасибо за внимание!   Стукалова Анна Александровна  e-mail: markova@spsl.nsc.ru  Баженов Сергей Романович e-mail: bazhenov@spsl.nsc.ru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Создание системы справочно-поискового аппарата библиотек научно-исследовательских учреждений Сибирского региона </dc:title>
  <cp:lastModifiedBy>ГПНТБ СО РАН</cp:lastModifiedBy>
  <cp:revision>56</cp:revision>
  <dcterms:modified xsi:type="dcterms:W3CDTF">2016-10-03T06:16:35Z</dcterms:modified>
</cp:coreProperties>
</file>