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Лиэс" initials="Л" lastIdx="0" clrIdx="0">
    <p:extLst>
      <p:ext uri="{19B8F6BF-5375-455C-9EA6-DF929625EA0E}">
        <p15:presenceInfo xmlns:p15="http://schemas.microsoft.com/office/powerpoint/2012/main" userId="Лиэс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68" autoAdjust="0"/>
    <p:restoredTop sz="94660"/>
  </p:normalViewPr>
  <p:slideViewPr>
    <p:cSldViewPr>
      <p:cViewPr varScale="1">
        <p:scale>
          <a:sx n="110" d="100"/>
          <a:sy n="110" d="100"/>
        </p:scale>
        <p:origin x="207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FC4622-0686-450C-9CFA-25E8B88E9C40}" type="doc">
      <dgm:prSet loTypeId="urn:microsoft.com/office/officeart/2005/8/layout/pyramid2" loCatId="pyramid" qsTypeId="urn:microsoft.com/office/officeart/2005/8/quickstyle/simple1" qsCatId="simple" csTypeId="urn:microsoft.com/office/officeart/2005/8/colors/accent3_2" csCatId="accent3" phldr="1"/>
      <dgm:spPr/>
    </dgm:pt>
    <dgm:pt modelId="{4C671BAB-250F-41F9-9B0D-4AA196C2D842}">
      <dgm:prSet phldrT="[Текст]"/>
      <dgm:spPr/>
      <dgm:t>
        <a:bodyPr/>
        <a:lstStyle/>
        <a:p>
          <a:r>
            <a:rPr lang="ru-RU" dirty="0" smtClean="0"/>
            <a:t>Доработка </a:t>
          </a:r>
          <a:r>
            <a:rPr lang="ru-RU" dirty="0" smtClean="0"/>
            <a:t>АРМов* </a:t>
          </a:r>
          <a:r>
            <a:rPr lang="ru-RU" dirty="0" smtClean="0"/>
            <a:t>читателей</a:t>
          </a:r>
          <a:endParaRPr lang="ru-RU" dirty="0"/>
        </a:p>
      </dgm:t>
    </dgm:pt>
    <dgm:pt modelId="{6415057E-182D-4425-A593-4410750B61FE}" type="parTrans" cxnId="{CCB13867-1A5A-4078-85EE-0CF2406B181B}">
      <dgm:prSet/>
      <dgm:spPr/>
      <dgm:t>
        <a:bodyPr/>
        <a:lstStyle/>
        <a:p>
          <a:endParaRPr lang="ru-RU"/>
        </a:p>
      </dgm:t>
    </dgm:pt>
    <dgm:pt modelId="{45311F05-2AD8-4FD3-865F-E4599951D94A}" type="sibTrans" cxnId="{CCB13867-1A5A-4078-85EE-0CF2406B181B}">
      <dgm:prSet/>
      <dgm:spPr/>
      <dgm:t>
        <a:bodyPr/>
        <a:lstStyle/>
        <a:p>
          <a:endParaRPr lang="ru-RU"/>
        </a:p>
      </dgm:t>
    </dgm:pt>
    <dgm:pt modelId="{F186BACA-E749-4AFB-B3D6-C64DE1C667CA}">
      <dgm:prSet phldrT="[Текст]"/>
      <dgm:spPr/>
      <dgm:t>
        <a:bodyPr/>
        <a:lstStyle/>
        <a:p>
          <a:r>
            <a:rPr lang="ru-RU" dirty="0" smtClean="0"/>
            <a:t>Использование легального контента</a:t>
          </a:r>
          <a:endParaRPr lang="ru-RU" dirty="0"/>
        </a:p>
      </dgm:t>
    </dgm:pt>
    <dgm:pt modelId="{71041630-0F98-4499-971D-EFCC9C537490}" type="parTrans" cxnId="{7BF7DA76-0E89-46B5-BD38-2F125309D163}">
      <dgm:prSet/>
      <dgm:spPr/>
      <dgm:t>
        <a:bodyPr/>
        <a:lstStyle/>
        <a:p>
          <a:endParaRPr lang="ru-RU"/>
        </a:p>
      </dgm:t>
    </dgm:pt>
    <dgm:pt modelId="{EC5D1D63-52AE-4591-B3F2-E05C14D6BAC4}" type="sibTrans" cxnId="{7BF7DA76-0E89-46B5-BD38-2F125309D163}">
      <dgm:prSet/>
      <dgm:spPr/>
      <dgm:t>
        <a:bodyPr/>
        <a:lstStyle/>
        <a:p>
          <a:endParaRPr lang="ru-RU"/>
        </a:p>
      </dgm:t>
    </dgm:pt>
    <dgm:pt modelId="{3D6E7DD4-E3F5-4B6D-8CAB-A409D89BB3AB}">
      <dgm:prSet phldrT="[Текст]"/>
      <dgm:spPr/>
      <dgm:t>
        <a:bodyPr/>
        <a:lstStyle/>
        <a:p>
          <a:r>
            <a:rPr lang="ru-RU" dirty="0" smtClean="0"/>
            <a:t>Заключение лицензионных договоров</a:t>
          </a:r>
          <a:endParaRPr lang="ru-RU" dirty="0"/>
        </a:p>
      </dgm:t>
    </dgm:pt>
    <dgm:pt modelId="{F0E0FBD2-24DB-4A63-8C60-E88C18888661}" type="parTrans" cxnId="{6187C228-EEA5-4F46-972D-3D418C2A3DCE}">
      <dgm:prSet/>
      <dgm:spPr/>
      <dgm:t>
        <a:bodyPr/>
        <a:lstStyle/>
        <a:p>
          <a:endParaRPr lang="ru-RU"/>
        </a:p>
      </dgm:t>
    </dgm:pt>
    <dgm:pt modelId="{8DB1715B-1BB4-43E9-AD61-DDAB71AD1890}" type="sibTrans" cxnId="{6187C228-EEA5-4F46-972D-3D418C2A3DCE}">
      <dgm:prSet/>
      <dgm:spPr/>
      <dgm:t>
        <a:bodyPr/>
        <a:lstStyle/>
        <a:p>
          <a:endParaRPr lang="ru-RU"/>
        </a:p>
      </dgm:t>
    </dgm:pt>
    <dgm:pt modelId="{B3A170A0-9B3A-4D91-9AF4-374A3C82A5A7}">
      <dgm:prSet phldrT="[Текст]"/>
      <dgm:spPr/>
      <dgm:t>
        <a:bodyPr/>
        <a:lstStyle/>
        <a:p>
          <a:r>
            <a:rPr lang="ru-RU" dirty="0" smtClean="0"/>
            <a:t>Поиск легальных альтернативных источников</a:t>
          </a:r>
          <a:endParaRPr lang="ru-RU" dirty="0"/>
        </a:p>
      </dgm:t>
    </dgm:pt>
    <dgm:pt modelId="{69A40037-56DB-4C69-90A7-DE3925DFAE63}" type="parTrans" cxnId="{6394593E-EDAB-4043-A859-08350744E97A}">
      <dgm:prSet/>
      <dgm:spPr/>
      <dgm:t>
        <a:bodyPr/>
        <a:lstStyle/>
        <a:p>
          <a:endParaRPr lang="ru-RU"/>
        </a:p>
      </dgm:t>
    </dgm:pt>
    <dgm:pt modelId="{CE7121FE-DBA1-4C02-9339-E08401C4E70E}" type="sibTrans" cxnId="{6394593E-EDAB-4043-A859-08350744E97A}">
      <dgm:prSet/>
      <dgm:spPr/>
      <dgm:t>
        <a:bodyPr/>
        <a:lstStyle/>
        <a:p>
          <a:endParaRPr lang="ru-RU"/>
        </a:p>
      </dgm:t>
    </dgm:pt>
    <dgm:pt modelId="{F5532B34-5BA2-411D-BB76-E452BFC08FCE}" type="pres">
      <dgm:prSet presAssocID="{83FC4622-0686-450C-9CFA-25E8B88E9C40}" presName="compositeShape" presStyleCnt="0">
        <dgm:presLayoutVars>
          <dgm:dir/>
          <dgm:resizeHandles/>
        </dgm:presLayoutVars>
      </dgm:prSet>
      <dgm:spPr/>
    </dgm:pt>
    <dgm:pt modelId="{832E5AB3-C82A-4387-AD40-C33EA542520D}" type="pres">
      <dgm:prSet presAssocID="{83FC4622-0686-450C-9CFA-25E8B88E9C40}" presName="pyramid" presStyleLbl="node1" presStyleIdx="0" presStyleCnt="1"/>
      <dgm:spPr/>
    </dgm:pt>
    <dgm:pt modelId="{4D80E2BC-CBF8-417D-9516-49E5F5B18884}" type="pres">
      <dgm:prSet presAssocID="{83FC4622-0686-450C-9CFA-25E8B88E9C40}" presName="theList" presStyleCnt="0"/>
      <dgm:spPr/>
    </dgm:pt>
    <dgm:pt modelId="{D61A5A51-1224-4D9C-84F9-E6EB1A6EC1EC}" type="pres">
      <dgm:prSet presAssocID="{4C671BAB-250F-41F9-9B0D-4AA196C2D842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6F965C-689B-4761-8561-D6E04609E444}" type="pres">
      <dgm:prSet presAssocID="{4C671BAB-250F-41F9-9B0D-4AA196C2D842}" presName="aSpace" presStyleCnt="0"/>
      <dgm:spPr/>
    </dgm:pt>
    <dgm:pt modelId="{28B6FE95-7ECB-40F4-ACF1-34D2D2B54B5C}" type="pres">
      <dgm:prSet presAssocID="{3D6E7DD4-E3F5-4B6D-8CAB-A409D89BB3AB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44CE12-6322-4056-89A5-8F10B7958F55}" type="pres">
      <dgm:prSet presAssocID="{3D6E7DD4-E3F5-4B6D-8CAB-A409D89BB3AB}" presName="aSpace" presStyleCnt="0"/>
      <dgm:spPr/>
    </dgm:pt>
    <dgm:pt modelId="{92AC8BBC-3118-4525-A7D0-C1310D95DDD7}" type="pres">
      <dgm:prSet presAssocID="{B3A170A0-9B3A-4D91-9AF4-374A3C82A5A7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920DE9-92DE-414D-A654-90FD0FFA2FF8}" type="pres">
      <dgm:prSet presAssocID="{B3A170A0-9B3A-4D91-9AF4-374A3C82A5A7}" presName="aSpace" presStyleCnt="0"/>
      <dgm:spPr/>
    </dgm:pt>
    <dgm:pt modelId="{09D4D36B-074E-4D53-BDA6-3821BD12B74F}" type="pres">
      <dgm:prSet presAssocID="{F186BACA-E749-4AFB-B3D6-C64DE1C667CA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98094E-E999-46A1-9F37-DDDA4366FD82}" type="pres">
      <dgm:prSet presAssocID="{F186BACA-E749-4AFB-B3D6-C64DE1C667CA}" presName="aSpace" presStyleCnt="0"/>
      <dgm:spPr/>
    </dgm:pt>
  </dgm:ptLst>
  <dgm:cxnLst>
    <dgm:cxn modelId="{63AAC277-3055-4B6B-A56B-8890791E5794}" type="presOf" srcId="{3D6E7DD4-E3F5-4B6D-8CAB-A409D89BB3AB}" destId="{28B6FE95-7ECB-40F4-ACF1-34D2D2B54B5C}" srcOrd="0" destOrd="0" presId="urn:microsoft.com/office/officeart/2005/8/layout/pyramid2"/>
    <dgm:cxn modelId="{CEFA76A0-0A9C-42CD-B011-EE93B0D5F165}" type="presOf" srcId="{4C671BAB-250F-41F9-9B0D-4AA196C2D842}" destId="{D61A5A51-1224-4D9C-84F9-E6EB1A6EC1EC}" srcOrd="0" destOrd="0" presId="urn:microsoft.com/office/officeart/2005/8/layout/pyramid2"/>
    <dgm:cxn modelId="{CCB13867-1A5A-4078-85EE-0CF2406B181B}" srcId="{83FC4622-0686-450C-9CFA-25E8B88E9C40}" destId="{4C671BAB-250F-41F9-9B0D-4AA196C2D842}" srcOrd="0" destOrd="0" parTransId="{6415057E-182D-4425-A593-4410750B61FE}" sibTransId="{45311F05-2AD8-4FD3-865F-E4599951D94A}"/>
    <dgm:cxn modelId="{6187C228-EEA5-4F46-972D-3D418C2A3DCE}" srcId="{83FC4622-0686-450C-9CFA-25E8B88E9C40}" destId="{3D6E7DD4-E3F5-4B6D-8CAB-A409D89BB3AB}" srcOrd="1" destOrd="0" parTransId="{F0E0FBD2-24DB-4A63-8C60-E88C18888661}" sibTransId="{8DB1715B-1BB4-43E9-AD61-DDAB71AD1890}"/>
    <dgm:cxn modelId="{54ECEF63-2CBE-4DF6-95C0-0CEB2AECEE34}" type="presOf" srcId="{83FC4622-0686-450C-9CFA-25E8B88E9C40}" destId="{F5532B34-5BA2-411D-BB76-E452BFC08FCE}" srcOrd="0" destOrd="0" presId="urn:microsoft.com/office/officeart/2005/8/layout/pyramid2"/>
    <dgm:cxn modelId="{F4A345D8-8150-49E9-9CFD-9D6C10FC4445}" type="presOf" srcId="{B3A170A0-9B3A-4D91-9AF4-374A3C82A5A7}" destId="{92AC8BBC-3118-4525-A7D0-C1310D95DDD7}" srcOrd="0" destOrd="0" presId="urn:microsoft.com/office/officeart/2005/8/layout/pyramid2"/>
    <dgm:cxn modelId="{6394593E-EDAB-4043-A859-08350744E97A}" srcId="{83FC4622-0686-450C-9CFA-25E8B88E9C40}" destId="{B3A170A0-9B3A-4D91-9AF4-374A3C82A5A7}" srcOrd="2" destOrd="0" parTransId="{69A40037-56DB-4C69-90A7-DE3925DFAE63}" sibTransId="{CE7121FE-DBA1-4C02-9339-E08401C4E70E}"/>
    <dgm:cxn modelId="{7BF7DA76-0E89-46B5-BD38-2F125309D163}" srcId="{83FC4622-0686-450C-9CFA-25E8B88E9C40}" destId="{F186BACA-E749-4AFB-B3D6-C64DE1C667CA}" srcOrd="3" destOrd="0" parTransId="{71041630-0F98-4499-971D-EFCC9C537490}" sibTransId="{EC5D1D63-52AE-4591-B3F2-E05C14D6BAC4}"/>
    <dgm:cxn modelId="{A717A8C7-6FD6-4689-8ED8-FFBE22EBC5C0}" type="presOf" srcId="{F186BACA-E749-4AFB-B3D6-C64DE1C667CA}" destId="{09D4D36B-074E-4D53-BDA6-3821BD12B74F}" srcOrd="0" destOrd="0" presId="urn:microsoft.com/office/officeart/2005/8/layout/pyramid2"/>
    <dgm:cxn modelId="{1401DAC2-0DF9-4C05-BA3E-0876DFC19AEF}" type="presParOf" srcId="{F5532B34-5BA2-411D-BB76-E452BFC08FCE}" destId="{832E5AB3-C82A-4387-AD40-C33EA542520D}" srcOrd="0" destOrd="0" presId="urn:microsoft.com/office/officeart/2005/8/layout/pyramid2"/>
    <dgm:cxn modelId="{48431FFE-C647-4B94-B6B5-B6E0ED63EE1D}" type="presParOf" srcId="{F5532B34-5BA2-411D-BB76-E452BFC08FCE}" destId="{4D80E2BC-CBF8-417D-9516-49E5F5B18884}" srcOrd="1" destOrd="0" presId="urn:microsoft.com/office/officeart/2005/8/layout/pyramid2"/>
    <dgm:cxn modelId="{CC4BE75E-7315-4F64-8DA1-4F8CD6F2E424}" type="presParOf" srcId="{4D80E2BC-CBF8-417D-9516-49E5F5B18884}" destId="{D61A5A51-1224-4D9C-84F9-E6EB1A6EC1EC}" srcOrd="0" destOrd="0" presId="urn:microsoft.com/office/officeart/2005/8/layout/pyramid2"/>
    <dgm:cxn modelId="{AAF50308-6948-4E1E-B9CF-9A25ADC318BC}" type="presParOf" srcId="{4D80E2BC-CBF8-417D-9516-49E5F5B18884}" destId="{476F965C-689B-4761-8561-D6E04609E444}" srcOrd="1" destOrd="0" presId="urn:microsoft.com/office/officeart/2005/8/layout/pyramid2"/>
    <dgm:cxn modelId="{E54005B0-CE17-436C-8C6B-CCB9415FF058}" type="presParOf" srcId="{4D80E2BC-CBF8-417D-9516-49E5F5B18884}" destId="{28B6FE95-7ECB-40F4-ACF1-34D2D2B54B5C}" srcOrd="2" destOrd="0" presId="urn:microsoft.com/office/officeart/2005/8/layout/pyramid2"/>
    <dgm:cxn modelId="{908B0AE9-AB60-4C63-A2F4-4534B2178224}" type="presParOf" srcId="{4D80E2BC-CBF8-417D-9516-49E5F5B18884}" destId="{2944CE12-6322-4056-89A5-8F10B7958F55}" srcOrd="3" destOrd="0" presId="urn:microsoft.com/office/officeart/2005/8/layout/pyramid2"/>
    <dgm:cxn modelId="{B8AD4B13-A7AE-40D2-BF9B-A7A84E875BB7}" type="presParOf" srcId="{4D80E2BC-CBF8-417D-9516-49E5F5B18884}" destId="{92AC8BBC-3118-4525-A7D0-C1310D95DDD7}" srcOrd="4" destOrd="0" presId="urn:microsoft.com/office/officeart/2005/8/layout/pyramid2"/>
    <dgm:cxn modelId="{8E461B46-6EB6-4A4A-8D2E-2C2F80E38202}" type="presParOf" srcId="{4D80E2BC-CBF8-417D-9516-49E5F5B18884}" destId="{0D920DE9-92DE-414D-A654-90FD0FFA2FF8}" srcOrd="5" destOrd="0" presId="urn:microsoft.com/office/officeart/2005/8/layout/pyramid2"/>
    <dgm:cxn modelId="{3E8B4C9C-B56E-4F43-B358-F275F59680AA}" type="presParOf" srcId="{4D80E2BC-CBF8-417D-9516-49E5F5B18884}" destId="{09D4D36B-074E-4D53-BDA6-3821BD12B74F}" srcOrd="6" destOrd="0" presId="urn:microsoft.com/office/officeart/2005/8/layout/pyramid2"/>
    <dgm:cxn modelId="{B5009461-2893-4410-96D6-14A452F6B2E1}" type="presParOf" srcId="{4D80E2BC-CBF8-417D-9516-49E5F5B18884}" destId="{F298094E-E999-46A1-9F37-DDDA4366FD82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E5AB3-C82A-4387-AD40-C33EA542520D}">
      <dsp:nvSpPr>
        <dsp:cNvPr id="0" name=""/>
        <dsp:cNvSpPr/>
      </dsp:nvSpPr>
      <dsp:spPr>
        <a:xfrm>
          <a:off x="1560401" y="0"/>
          <a:ext cx="4987984" cy="4987984"/>
        </a:xfrm>
        <a:prstGeom prst="triangl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1A5A51-1224-4D9C-84F9-E6EB1A6EC1EC}">
      <dsp:nvSpPr>
        <dsp:cNvPr id="0" name=""/>
        <dsp:cNvSpPr/>
      </dsp:nvSpPr>
      <dsp:spPr>
        <a:xfrm>
          <a:off x="4054393" y="499285"/>
          <a:ext cx="3242189" cy="8865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Доработка </a:t>
          </a:r>
          <a:r>
            <a:rPr lang="ru-RU" sz="1800" kern="1200" dirty="0" smtClean="0"/>
            <a:t>АРМов* </a:t>
          </a:r>
          <a:r>
            <a:rPr lang="ru-RU" sz="1800" kern="1200" dirty="0" smtClean="0"/>
            <a:t>читателей</a:t>
          </a:r>
          <a:endParaRPr lang="ru-RU" sz="1800" kern="1200" dirty="0"/>
        </a:p>
      </dsp:txBody>
      <dsp:txXfrm>
        <a:off x="4097670" y="542562"/>
        <a:ext cx="3155635" cy="799982"/>
      </dsp:txXfrm>
    </dsp:sp>
    <dsp:sp modelId="{28B6FE95-7ECB-40F4-ACF1-34D2D2B54B5C}">
      <dsp:nvSpPr>
        <dsp:cNvPr id="0" name=""/>
        <dsp:cNvSpPr/>
      </dsp:nvSpPr>
      <dsp:spPr>
        <a:xfrm>
          <a:off x="4054393" y="1496638"/>
          <a:ext cx="3242189" cy="8865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Заключение лицензионных договоров</a:t>
          </a:r>
          <a:endParaRPr lang="ru-RU" sz="1800" kern="1200" dirty="0"/>
        </a:p>
      </dsp:txBody>
      <dsp:txXfrm>
        <a:off x="4097670" y="1539915"/>
        <a:ext cx="3155635" cy="799982"/>
      </dsp:txXfrm>
    </dsp:sp>
    <dsp:sp modelId="{92AC8BBC-3118-4525-A7D0-C1310D95DDD7}">
      <dsp:nvSpPr>
        <dsp:cNvPr id="0" name=""/>
        <dsp:cNvSpPr/>
      </dsp:nvSpPr>
      <dsp:spPr>
        <a:xfrm>
          <a:off x="4054393" y="2493992"/>
          <a:ext cx="3242189" cy="8865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Поиск легальных альтернативных источников</a:t>
          </a:r>
          <a:endParaRPr lang="ru-RU" sz="1800" kern="1200" dirty="0"/>
        </a:p>
      </dsp:txBody>
      <dsp:txXfrm>
        <a:off x="4097670" y="2537269"/>
        <a:ext cx="3155635" cy="799982"/>
      </dsp:txXfrm>
    </dsp:sp>
    <dsp:sp modelId="{09D4D36B-074E-4D53-BDA6-3821BD12B74F}">
      <dsp:nvSpPr>
        <dsp:cNvPr id="0" name=""/>
        <dsp:cNvSpPr/>
      </dsp:nvSpPr>
      <dsp:spPr>
        <a:xfrm>
          <a:off x="4054393" y="3491345"/>
          <a:ext cx="3242189" cy="8865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Использование легального контента</a:t>
          </a:r>
          <a:endParaRPr lang="ru-RU" sz="1800" kern="1200" dirty="0"/>
        </a:p>
      </dsp:txBody>
      <dsp:txXfrm>
        <a:off x="4097670" y="3534622"/>
        <a:ext cx="3155635" cy="7999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A01040-8032-4B2E-ADE3-6343E7EF316C}" type="datetimeFigureOut">
              <a:rPr lang="ru-RU" smtClean="0"/>
              <a:pPr/>
              <a:t>04.10.2016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3997B-447F-4B32-9304-5CB9DED814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91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Т.е. как библиотеке совместить</a:t>
            </a:r>
            <a:r>
              <a:rPr lang="ru-RU" baseline="0" dirty="0" smtClean="0"/>
              <a:t> требования законов и необходимость выходить на пользователя в условиях информационного рынка.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3997B-447F-4B32-9304-5CB9DED814BA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848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501D-D28A-4743-BE6D-08BBE6292A85}" type="datetime1">
              <a:rPr lang="ru-RU" smtClean="0"/>
              <a:pPr/>
              <a:t>04.10.2016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EC9A-9BFC-4EA0-AC91-D6AC4239F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D9CC5-5142-431E-9118-3EC5AE3DA145}" type="datetime1">
              <a:rPr lang="ru-RU" smtClean="0"/>
              <a:pPr/>
              <a:t>04.10.2016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EC9A-9BFC-4EA0-AC91-D6AC4239F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543E3-352A-4FD9-A1C4-B17F1A44BA45}" type="datetime1">
              <a:rPr lang="ru-RU" smtClean="0"/>
              <a:pPr/>
              <a:t>04.10.2016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EC9A-9BFC-4EA0-AC91-D6AC4239F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EC6A5-C49F-4BD6-9ACD-70B616456F3E}" type="datetime1">
              <a:rPr lang="ru-RU" smtClean="0"/>
              <a:pPr/>
              <a:t>04.10.2016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EC9A-9BFC-4EA0-AC91-D6AC4239F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A15B-4835-43C9-891D-5C7EF7F16366}" type="datetime1">
              <a:rPr lang="ru-RU" smtClean="0"/>
              <a:pPr/>
              <a:t>04.10.2016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EC9A-9BFC-4EA0-AC91-D6AC4239F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8CBB5-6D3D-4B63-93D9-2E859E773532}" type="datetime1">
              <a:rPr lang="ru-RU" smtClean="0"/>
              <a:pPr/>
              <a:t>04.10.2016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EC9A-9BFC-4EA0-AC91-D6AC4239F8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48710-494D-4519-85CE-2593A98A4226}" type="datetime1">
              <a:rPr lang="ru-RU" smtClean="0"/>
              <a:pPr/>
              <a:t>04.10.2016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EC9A-9BFC-4EA0-AC91-D6AC4239F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680F-03F0-447C-87F7-ADF0E06E9D39}" type="datetime1">
              <a:rPr lang="ru-RU" smtClean="0"/>
              <a:pPr/>
              <a:t>04.10.2016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EC9A-9BFC-4EA0-AC91-D6AC4239F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40CB-1175-441D-A2E2-A5F1E37BA6D8}" type="datetime1">
              <a:rPr lang="ru-RU" smtClean="0"/>
              <a:pPr/>
              <a:t>04.10.2016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EC9A-9BFC-4EA0-AC91-D6AC4239F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D7F8-D552-4049-AB23-8BCB3A1282A8}" type="datetime1">
              <a:rPr lang="ru-RU" smtClean="0"/>
              <a:pPr/>
              <a:t>04.10.2016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E3EC9A-9BFC-4EA0-AC91-D6AC4239F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8BDFB-534D-48C0-8193-76BA225880D5}" type="datetime1">
              <a:rPr lang="ru-RU" smtClean="0"/>
              <a:pPr/>
              <a:t>04.10.2016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EC9A-9BFC-4EA0-AC91-D6AC4239F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8DDFD50-1AA8-4364-B6A5-E7F8F2669335}" type="datetime1">
              <a:rPr lang="ru-RU" smtClean="0"/>
              <a:pPr/>
              <a:t>04.10.2016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1E3EC9A-9BFC-4EA0-AC91-D6AC4239F83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sh dir="u"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kniga.ru/ostraya-tema/3547-zakonodatelstvo-poiski-balansa-interesov-prodolzhayutsya-antipiratskoe-gk-rf.html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9113631">
            <a:off x="563058" y="1067705"/>
            <a:ext cx="6571164" cy="2050989"/>
          </a:xfrm>
        </p:spPr>
        <p:txBody>
          <a:bodyPr>
            <a:normAutofit/>
          </a:bodyPr>
          <a:lstStyle/>
          <a:p>
            <a:r>
              <a:rPr lang="ru-RU" sz="2800" b="1" dirty="0"/>
              <a:t>Библиотечно-информационное обслуживание </a:t>
            </a:r>
            <a:r>
              <a:rPr lang="ru-RU" sz="2800" b="1" dirty="0" smtClean="0"/>
              <a:t>и </a:t>
            </a:r>
            <a:r>
              <a:rPr lang="ru-RU" sz="2800" b="1" dirty="0"/>
              <a:t>авторское право: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400" b="1" dirty="0" smtClean="0"/>
              <a:t>обзор действующего законодательства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4365104"/>
            <a:ext cx="6439123" cy="1440160"/>
          </a:xfrm>
        </p:spPr>
        <p:txBody>
          <a:bodyPr>
            <a:noAutofit/>
          </a:bodyPr>
          <a:lstStyle/>
          <a:p>
            <a:pPr algn="r"/>
            <a:r>
              <a:rPr lang="ru-RU" sz="1600" b="1" dirty="0"/>
              <a:t>Рыхторова Анна Евгеньевна</a:t>
            </a:r>
            <a:r>
              <a:rPr lang="ru-RU" dirty="0" smtClean="0"/>
              <a:t>,</a:t>
            </a:r>
          </a:p>
          <a:p>
            <a:pPr algn="r">
              <a:spcBef>
                <a:spcPts val="0"/>
              </a:spcBef>
            </a:pPr>
            <a:r>
              <a:rPr lang="ru-RU" sz="1200" i="1" dirty="0" smtClean="0"/>
              <a:t>Библиотекарь </a:t>
            </a:r>
          </a:p>
          <a:p>
            <a:pPr algn="r">
              <a:spcBef>
                <a:spcPts val="0"/>
              </a:spcBef>
            </a:pPr>
            <a:r>
              <a:rPr lang="ru-RU" sz="1200" i="1" dirty="0" smtClean="0"/>
              <a:t>Сектора патентной и</a:t>
            </a:r>
          </a:p>
          <a:p>
            <a:pPr algn="r">
              <a:spcBef>
                <a:spcPts val="0"/>
              </a:spcBef>
            </a:pPr>
            <a:r>
              <a:rPr lang="ru-RU" sz="1200" i="1" dirty="0" smtClean="0"/>
              <a:t>нормативно-технической</a:t>
            </a:r>
          </a:p>
          <a:p>
            <a:pPr algn="r">
              <a:spcBef>
                <a:spcPts val="0"/>
              </a:spcBef>
            </a:pPr>
            <a:r>
              <a:rPr lang="ru-RU" sz="1200" i="1" dirty="0" smtClean="0"/>
              <a:t>документации</a:t>
            </a:r>
            <a:endParaRPr lang="ru-RU" sz="1200" i="1" dirty="0"/>
          </a:p>
          <a:p>
            <a:pPr algn="r">
              <a:spcBef>
                <a:spcPts val="0"/>
              </a:spcBef>
            </a:pPr>
            <a:r>
              <a:rPr lang="ru-RU" sz="1200" i="1" dirty="0"/>
              <a:t>Отделения ГПНТБ СО </a:t>
            </a:r>
            <a:r>
              <a:rPr lang="ru-RU" sz="1200" i="1" dirty="0" smtClean="0"/>
              <a:t>РАН</a:t>
            </a:r>
            <a:endParaRPr lang="ru-RU" sz="1200" i="1" dirty="0"/>
          </a:p>
        </p:txBody>
      </p:sp>
      <p:pic>
        <p:nvPicPr>
          <p:cNvPr id="2050" name="Picture 2" descr="Картинки по запросу rjgbhfqn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15616" y="476672"/>
            <a:ext cx="2088232" cy="20882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784833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997512" cy="686976"/>
          </a:xfrm>
        </p:spPr>
        <p:txBody>
          <a:bodyPr/>
          <a:lstStyle/>
          <a:p>
            <a:pPr algn="ctr"/>
            <a:r>
              <a:rPr lang="ru-RU" dirty="0" smtClean="0"/>
              <a:t>Основные нормативные акты,</a:t>
            </a:r>
            <a:br>
              <a:rPr lang="ru-RU" dirty="0" smtClean="0"/>
            </a:br>
            <a:r>
              <a:rPr lang="ru-RU" dirty="0" smtClean="0"/>
              <a:t>на которые ориентируется библиотека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3808" y="1340768"/>
            <a:ext cx="6300192" cy="446449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300" b="0" dirty="0"/>
              <a:t>Федеральный закон </a:t>
            </a:r>
            <a:r>
              <a:rPr lang="ru-RU" sz="2300" dirty="0"/>
              <a:t>«Об информации, информационных технологиях и защите информации» </a:t>
            </a:r>
            <a:r>
              <a:rPr lang="ru-RU" sz="2300" b="0" dirty="0"/>
              <a:t>от 27.07.2006 г. № 149-ФЗ (в последней ред. Федеральных законов от 13.07.2015 N 264-ФЗ) </a:t>
            </a:r>
            <a:endParaRPr lang="ru-RU" sz="2300" b="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sz="2300" dirty="0"/>
              <a:t>«Гражданский кодекс Российской Федерации (часть четвертая)» </a:t>
            </a:r>
            <a:r>
              <a:rPr lang="ru-RU" sz="2300" b="0" dirty="0"/>
              <a:t>от 18.12.2006 N 230-ФЗ (ред. от 28.11.2015, с изм. от 30.12.2015) (с изм. и доп., вступ. в силу с 01.01.2016</a:t>
            </a:r>
            <a:r>
              <a:rPr lang="ru-RU" sz="2300" b="0" dirty="0" smtClean="0"/>
              <a:t>)</a:t>
            </a:r>
            <a:endParaRPr lang="ru-RU" sz="2300" b="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1181659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1026" name="Picture 2" descr="Картинки по запросу Федеральный закон «Об информации, информационных технологиях и защите информации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340768"/>
            <a:ext cx="1845630" cy="265938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8" name="Picture 4" descr="Картинки по запросу «Гражданский кодекс Российской Федерации (часть четвертая)»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685978"/>
            <a:ext cx="1918424" cy="27363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EC9A-9BFC-4EA0-AC91-D6AC4239F83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4373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EC9A-9BFC-4EA0-AC91-D6AC4239F830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23528" y="908720"/>
          <a:ext cx="8640960" cy="57606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{8A107856-5554-42FB-B03E-39F5DBC370BA}</a:tableStyleId>
              </a:tblPr>
              <a:tblGrid>
                <a:gridCol w="1800200"/>
                <a:gridCol w="6840760"/>
              </a:tblGrid>
              <a:tr h="1502074">
                <a:tc>
                  <a:txBody>
                    <a:bodyPr/>
                    <a:lstStyle/>
                    <a:p>
                      <a:r>
                        <a:rPr lang="ru-RU" dirty="0" smtClean="0"/>
                        <a:t>Что затрагивает?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Права на поиск, получение, передачу, производство и распространение информации.</a:t>
                      </a:r>
                    </a:p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Особенности применения информационных технологий, обеспечение защиты информации.</a:t>
                      </a:r>
                      <a:endParaRPr lang="ru-RU" sz="1600" b="0" dirty="0"/>
                    </a:p>
                  </a:txBody>
                  <a:tcPr anchor="ctr"/>
                </a:tc>
              </a:tr>
              <a:tr h="2446234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Что говорит о библиотеке?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Библиотека обязана обеспечивать право на бесплатный доступ к информации, правомерно накапливаемой в своих фондах, и не может его ограничивать (п. 4 ст. 8),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кроме прямого нарушения действующего законодательства («пиратские» издания, экстремистская литература и т. п.)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812332">
                <a:tc>
                  <a:txBody>
                    <a:bodyPr/>
                    <a:lstStyle/>
                    <a:p>
                      <a:r>
                        <a:rPr lang="ru-RU" b="1" i="0" dirty="0" smtClean="0"/>
                        <a:t>На что нужно обратить внимание?</a:t>
                      </a:r>
                      <a:endParaRPr lang="ru-RU" b="1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Прежде, чем выставлять полный текст документа в открытом доступе, либо гарантировать его отправку пользователю, необходимо получить заверенное разрешение от правообладателя, с которым должен быть заключен лицензионный договор на выполнение данных действий.</a:t>
                      </a:r>
                      <a:endParaRPr lang="ru-RU" b="0" i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648072"/>
          </a:xfrm>
        </p:spPr>
        <p:txBody>
          <a:bodyPr/>
          <a:lstStyle/>
          <a:p>
            <a:pPr algn="ctr"/>
            <a:r>
              <a:rPr lang="ru-RU" sz="2000" dirty="0" smtClean="0"/>
              <a:t>Федеральный закон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1800" dirty="0" smtClean="0"/>
              <a:t>«Об информации, информационных технологиях</a:t>
            </a:r>
            <a:r>
              <a:rPr lang="en-US" sz="1800" dirty="0" smtClean="0"/>
              <a:t> </a:t>
            </a:r>
            <a:r>
              <a:rPr lang="ru-RU" sz="1800" dirty="0" smtClean="0"/>
              <a:t>и защите информации»</a:t>
            </a:r>
            <a:endParaRPr lang="ru-RU" sz="1400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9" name="Picture 6" descr="Картинки по запросу вопросительный знак книга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971600" y="4941168"/>
            <a:ext cx="432048" cy="432048"/>
          </a:xfrm>
          <a:prstGeom prst="rect">
            <a:avLst/>
          </a:prstGeom>
          <a:noFill/>
        </p:spPr>
      </p:pic>
      <p:pic>
        <p:nvPicPr>
          <p:cNvPr id="10" name="Picture 6" descr="Картинки по запросу вопросительный знак книга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971600" y="2780928"/>
            <a:ext cx="432048" cy="432048"/>
          </a:xfrm>
          <a:prstGeom prst="rect">
            <a:avLst/>
          </a:prstGeom>
          <a:noFill/>
        </p:spPr>
      </p:pic>
      <p:pic>
        <p:nvPicPr>
          <p:cNvPr id="11" name="Picture 6" descr="Картинки по запросу вопросительный знак книга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971600" y="980728"/>
            <a:ext cx="432048" cy="43204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Картинки по запросу вопросительный знак книга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21079140">
            <a:off x="228297" y="48784"/>
            <a:ext cx="699526" cy="699526"/>
          </a:xfrm>
          <a:prstGeom prst="rect">
            <a:avLst/>
          </a:prstGeom>
          <a:noFill/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EC9A-9BFC-4EA0-AC91-D6AC4239F830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-99392"/>
            <a:ext cx="7920880" cy="548640"/>
          </a:xfrm>
        </p:spPr>
        <p:txBody>
          <a:bodyPr/>
          <a:lstStyle/>
          <a:p>
            <a:pPr algn="ctr"/>
            <a:r>
              <a:rPr lang="ru-RU" sz="1800" dirty="0" smtClean="0"/>
              <a:t>«Гражданский кодекс Российской Федерации (часть четвертая)»</a:t>
            </a:r>
            <a:endParaRPr lang="ru-RU" sz="1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07504" y="476673"/>
          <a:ext cx="8928992" cy="615247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{F5AB1C69-6EDB-4FF4-983F-18BD219EF322}</a:tableStyleId>
              </a:tblPr>
              <a:tblGrid>
                <a:gridCol w="4392488"/>
                <a:gridCol w="4536504"/>
              </a:tblGrid>
              <a:tr h="58239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Можно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Нельзя</a:t>
                      </a:r>
                      <a:endParaRPr lang="ru-RU" sz="2000" dirty="0"/>
                    </a:p>
                  </a:txBody>
                  <a:tcPr anchor="ctr"/>
                </a:tc>
              </a:tr>
              <a:tr h="730458">
                <a:tc rowSpan="2">
                  <a:txBody>
                    <a:bodyPr/>
                    <a:lstStyle/>
                    <a:p>
                      <a:r>
                        <a:rPr lang="ru-RU" sz="1400" kern="1200" dirty="0" smtClean="0"/>
                        <a:t>Предоставлять экземпляры правомерно опубликованных (п.о.)</a:t>
                      </a:r>
                      <a:r>
                        <a:rPr lang="ru-RU" sz="1400" kern="1200" baseline="0" dirty="0" smtClean="0"/>
                        <a:t> </a:t>
                      </a:r>
                      <a:r>
                        <a:rPr lang="ru-RU" sz="1400" kern="1200" dirty="0" smtClean="0"/>
                        <a:t>произведений во временное безвозмездное пользование (исключая</a:t>
                      </a:r>
                      <a:r>
                        <a:rPr lang="ru-RU" sz="1400" kern="1200" baseline="0" dirty="0" smtClean="0"/>
                        <a:t> строки колонки «нельзя»).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Предоставлять</a:t>
                      </a:r>
                      <a:r>
                        <a:rPr lang="ru-RU" sz="1400" baseline="0" dirty="0" smtClean="0"/>
                        <a:t> пользователю неправомерно опубликованные («пиратские») экземпляры произведений.</a:t>
                      </a:r>
                      <a:endParaRPr lang="ru-RU" sz="1400" i="0" dirty="0"/>
                    </a:p>
                  </a:txBody>
                  <a:tcPr anchor="ctr"/>
                </a:tc>
              </a:tr>
              <a:tr h="5174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Предоставлять произведения в пользование на коммерческой основе.</a:t>
                      </a:r>
                      <a:endParaRPr lang="ru-RU" sz="1400" i="0" dirty="0"/>
                    </a:p>
                  </a:txBody>
                  <a:tcPr anchor="ctr"/>
                </a:tc>
              </a:tr>
              <a:tr h="104824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Предоставлять электронные документы, защищенные авторским правом,</a:t>
                      </a:r>
                      <a:r>
                        <a:rPr lang="ru-RU" sz="1400" baseline="0" dirty="0" smtClean="0"/>
                        <a:t> только в стенах библиотеки с исключением возможности полного копирования.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/>
                        <a:t>Организовывать доступ к произведениям с использованием, например, локальной компьютерной сети или сети интернет, без согласования с правообладателем.</a:t>
                      </a:r>
                      <a:endParaRPr lang="ru-RU" sz="1400" dirty="0" smtClean="0"/>
                    </a:p>
                    <a:p>
                      <a:endParaRPr lang="ru-RU" sz="1400" b="0" i="0" dirty="0"/>
                    </a:p>
                  </a:txBody>
                  <a:tcPr anchor="ctr"/>
                </a:tc>
              </a:tr>
              <a:tr h="8261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Создавать единичные копии полных п.о.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произведений для сохранности фонда, замены утраченных экземпляров.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/>
                        <a:t>Создавать полные копии произведений, в том числе в электронной форме (кроме строк колонки</a:t>
                      </a:r>
                      <a:r>
                        <a:rPr lang="ru-RU" sz="1400" kern="1200" baseline="0" dirty="0" smtClean="0"/>
                        <a:t> «можно).</a:t>
                      </a:r>
                      <a:endParaRPr lang="ru-RU" sz="1400" dirty="0" smtClean="0"/>
                    </a:p>
                  </a:txBody>
                  <a:tcPr anchor="ctr"/>
                </a:tc>
              </a:tr>
              <a:tr h="1177813">
                <a:tc>
                  <a:txBody>
                    <a:bodyPr/>
                    <a:lstStyle/>
                    <a:p>
                      <a:r>
                        <a:rPr lang="ru-RU" sz="1400" kern="1200" dirty="0" smtClean="0"/>
                        <a:t>Создавать единичные копии п. о. статей и малообъемных произведений, а также коротких отрывков из иных п.о. письменных произведений*.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Отправлять незащищенные от копирования электронные документы, защищенные авторским правом,</a:t>
                      </a:r>
                      <a:r>
                        <a:rPr lang="ru-RU" sz="1400" baseline="0" dirty="0" smtClean="0"/>
                        <a:t> по электронной почте.</a:t>
                      </a: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 anchor="ctr"/>
                </a:tc>
              </a:tr>
              <a:tr h="1156558">
                <a:tc>
                  <a:txBody>
                    <a:bodyPr/>
                    <a:lstStyle/>
                    <a:p>
                      <a:r>
                        <a:rPr lang="ru-RU" sz="1400" kern="1200" dirty="0" smtClean="0"/>
                        <a:t>Свободно использовать п.о. материалы из баз данных в некоммерческих целях, таких, как личные, образовательные и научные**.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Создавать множество копий одного произведения по запросу</a:t>
                      </a:r>
                      <a:r>
                        <a:rPr lang="ru-RU" sz="1400" baseline="0" dirty="0" smtClean="0"/>
                        <a:t> одного человека (исключая запросы преподавателей для проведения экзаменов и аудиторных занятий).</a:t>
                      </a: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5362" name="Picture 2" descr="Картинки по запросу галочка и крестик 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332656"/>
            <a:ext cx="792088" cy="792089"/>
          </a:xfrm>
          <a:prstGeom prst="rect">
            <a:avLst/>
          </a:prstGeom>
          <a:noFill/>
        </p:spPr>
      </p:pic>
      <p:pic>
        <p:nvPicPr>
          <p:cNvPr id="15364" name="Picture 4" descr="Картинки по запросу галочка и крестик 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056984">
            <a:off x="5421027" y="389595"/>
            <a:ext cx="786172" cy="78617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0"/>
            <a:ext cx="7520940" cy="548640"/>
          </a:xfrm>
        </p:spPr>
        <p:txBody>
          <a:bodyPr/>
          <a:lstStyle/>
          <a:p>
            <a:pPr algn="ctr"/>
            <a:r>
              <a:rPr lang="ru-RU" dirty="0" smtClean="0"/>
              <a:t>Некоторые пояснения</a:t>
            </a:r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548680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17410" name="Picture 2" descr="Картинки по запросу вопросительный знак книга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988840"/>
            <a:ext cx="1368152" cy="1368152"/>
          </a:xfrm>
          <a:prstGeom prst="rect">
            <a:avLst/>
          </a:prstGeom>
          <a:noFill/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EC9A-9BFC-4EA0-AC91-D6AC4239F830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980728"/>
            <a:ext cx="7632848" cy="367240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</a:pPr>
            <a:r>
              <a:rPr lang="ru-RU" sz="2000" b="0" dirty="0" smtClean="0"/>
              <a:t>*законодательство не содержит точного толкования малообъемного произведения или короткого отрывка.</a:t>
            </a:r>
          </a:p>
          <a:p>
            <a:pPr marL="0" indent="0" algn="just">
              <a:spcBef>
                <a:spcPts val="0"/>
              </a:spcBef>
            </a:pPr>
            <a:r>
              <a:rPr lang="ru-RU" sz="1800" b="0" dirty="0" smtClean="0"/>
              <a:t>В практике работы библиотек под малообъемным произведением понимают  произведение объемом до одного авторского листа (22-25 страниц), а под коротким отрывком или фрагментом - до 15 процентов объема, но не более 20 страниц </a:t>
            </a:r>
            <a:r>
              <a:rPr lang="ru-RU" sz="1800" b="0" dirty="0" smtClean="0"/>
              <a:t>издания</a:t>
            </a:r>
            <a:r>
              <a:rPr lang="ru-RU" b="0" dirty="0" smtClean="0"/>
              <a:t>*</a:t>
            </a:r>
            <a:r>
              <a:rPr lang="ru-RU" sz="1800" b="0" dirty="0" smtClean="0"/>
              <a:t>.</a:t>
            </a:r>
            <a:endParaRPr lang="ru-RU" sz="1800" b="0" dirty="0" smtClean="0"/>
          </a:p>
          <a:p>
            <a:pPr marL="0" indent="0" algn="just">
              <a:spcBef>
                <a:spcPts val="0"/>
              </a:spcBef>
            </a:pPr>
            <a:endParaRPr lang="ru-RU" sz="2000" b="0" dirty="0" smtClean="0"/>
          </a:p>
          <a:p>
            <a:pPr marL="0" indent="0" algn="just">
              <a:spcBef>
                <a:spcPts val="0"/>
              </a:spcBef>
            </a:pPr>
            <a:r>
              <a:rPr lang="ru-RU" sz="2000" b="0" dirty="0" smtClean="0"/>
              <a:t>**Использование коммерческих баз данных в большей степени регламентируется лицензионными договорами, которые библиотека вправе заключать, к числу которых относится и договор о предоставлении права использовать произведение.</a:t>
            </a:r>
            <a:endParaRPr lang="ru-RU" sz="2000" b="0" dirty="0"/>
          </a:p>
        </p:txBody>
      </p:sp>
      <p:sp>
        <p:nvSpPr>
          <p:cNvPr id="5" name="TextBox 4"/>
          <p:cNvSpPr txBox="1"/>
          <p:nvPr/>
        </p:nvSpPr>
        <p:spPr>
          <a:xfrm>
            <a:off x="181992" y="5504191"/>
            <a:ext cx="82410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*</a:t>
            </a:r>
            <a:r>
              <a:rPr lang="ru-RU" sz="1400" dirty="0">
                <a:solidFill>
                  <a:schemeClr val="bg1"/>
                </a:solidFill>
              </a:rPr>
              <a:t>Законодательство: поиски баланса интересов продолжаются. Ч. 2 : Продолжение дискуссии, состоявшейся в рамках круглого стола «Законодательные инициативы и правовое регулирование книжной отрасли»</a:t>
            </a:r>
            <a:r>
              <a:rPr lang="ru-RU" sz="1400" b="1" dirty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chemeClr val="bg1"/>
                </a:solidFill>
              </a:rPr>
              <a:t>// Университетская книга : </a:t>
            </a:r>
            <a:r>
              <a:rPr lang="en-US" sz="1400" dirty="0">
                <a:solidFill>
                  <a:schemeClr val="bg1"/>
                </a:solidFill>
              </a:rPr>
              <a:t>URL</a:t>
            </a:r>
            <a:r>
              <a:rPr lang="ru-RU" sz="1400" dirty="0">
                <a:solidFill>
                  <a:schemeClr val="bg1"/>
                </a:solidFill>
              </a:rPr>
              <a:t> : </a:t>
            </a:r>
            <a:r>
              <a:rPr lang="ru-RU" sz="1400" u="sng" dirty="0">
                <a:solidFill>
                  <a:schemeClr val="bg1"/>
                </a:solidFill>
                <a:hlinkClick r:id="rId3"/>
              </a:rPr>
              <a:t>http://www.unkniga.ru/ostraya-tema/3547-zakonodatelstvo-poiski-balansa-interesov-prodolzhayutsya-antipiratskoe-gk-rf.html</a:t>
            </a:r>
            <a:r>
              <a:rPr lang="ru-RU" sz="1400" dirty="0">
                <a:solidFill>
                  <a:schemeClr val="bg1"/>
                </a:solidFill>
              </a:rPr>
              <a:t> (11.03.2016)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3EC9A-9BFC-4EA0-AC91-D6AC4239F830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75649" y="1484784"/>
            <a:ext cx="3456384" cy="1800200"/>
          </a:xfrm>
        </p:spPr>
        <p:txBody>
          <a:bodyPr/>
          <a:lstStyle/>
          <a:p>
            <a:pPr algn="r"/>
            <a:r>
              <a:rPr lang="ru-RU" dirty="0" smtClean="0"/>
              <a:t>Безопасный</a:t>
            </a:r>
            <a:br>
              <a:rPr lang="ru-RU" dirty="0" smtClean="0"/>
            </a:br>
            <a:r>
              <a:rPr lang="ru-RU" dirty="0" smtClean="0"/>
              <a:t>путь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3400855"/>
              </p:ext>
            </p:extLst>
          </p:nvPr>
        </p:nvGraphicFramePr>
        <p:xfrm>
          <a:off x="-1332656" y="26126"/>
          <a:ext cx="8856984" cy="4987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444208" y="1844824"/>
            <a:ext cx="2699792" cy="1296144"/>
          </a:xfrm>
          <a:prstGeom prst="rect">
            <a:avLst/>
          </a:prstGeom>
          <a:noFill/>
          <a:ln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Картинки по запросу вопрос знак пнг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164288" y="2348880"/>
            <a:ext cx="769243" cy="76924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79512" y="6502036"/>
            <a:ext cx="31952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*автоматизированных рабочих мест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2310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23528" y="908720"/>
            <a:ext cx="4752528" cy="720080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</a:t>
            </a:r>
          </a:p>
          <a:p>
            <a:pPr algn="ctr"/>
            <a:r>
              <a:rPr lang="ru-RU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внимание!</a:t>
            </a:r>
            <a:endParaRPr lang="ru-RU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2555776" y="4725144"/>
            <a:ext cx="6439123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Рыхторова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Анна Евгеньевна,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библиотекарь </a:t>
            </a:r>
            <a:r>
              <a:rPr kumimoji="0" lang="ru-RU" sz="12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</a:t>
            </a:r>
            <a:r>
              <a:rPr kumimoji="0" lang="ru-RU" sz="1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ектора патентной и нормативно-технической документации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Отделения ГПНТБ СО РАН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8434" name="Picture 2" descr="Картинки по запросу вопросительный знак книг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492896"/>
            <a:ext cx="864096" cy="86409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366</TotalTime>
  <Words>593</Words>
  <Application>Microsoft Office PowerPoint</Application>
  <PresentationFormat>Экран (4:3)</PresentationFormat>
  <Paragraphs>56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Franklin Gothic Book</vt:lpstr>
      <vt:lpstr>Franklin Gothic Medium</vt:lpstr>
      <vt:lpstr>Tunga</vt:lpstr>
      <vt:lpstr>Wingdings</vt:lpstr>
      <vt:lpstr>Углы</vt:lpstr>
      <vt:lpstr>Библиотечно-информационное обслуживание и авторское право:  обзор действующего законодательства</vt:lpstr>
      <vt:lpstr>Основные нормативные акты, на которые ориентируется библиотека</vt:lpstr>
      <vt:lpstr>Федеральный закон «Об информации, информационных технологиях и защите информации»</vt:lpstr>
      <vt:lpstr>«Гражданский кодекс Российской Федерации (часть четвертая)»</vt:lpstr>
      <vt:lpstr>Некоторые пояснения</vt:lpstr>
      <vt:lpstr>Безопасный путь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Lieslia</dc:creator>
  <cp:lastModifiedBy>Лиэс</cp:lastModifiedBy>
  <cp:revision>43</cp:revision>
  <dcterms:created xsi:type="dcterms:W3CDTF">2016-09-29T07:17:09Z</dcterms:created>
  <dcterms:modified xsi:type="dcterms:W3CDTF">2016-10-04T12:43:37Z</dcterms:modified>
</cp:coreProperties>
</file>